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2D36667" w14:textId="4B8B4317" w:rsidR="00C511B0" w:rsidRDefault="00D55AC5" w:rsidP="00947442">
      <w:pPr>
        <w:pStyle w:val="Vahedeta"/>
        <w:jc w:val="right"/>
        <w:rPr>
          <w:rFonts w:cstheme="minorHAnsi"/>
          <w:sz w:val="24"/>
          <w:szCs w:val="24"/>
        </w:rPr>
      </w:pPr>
      <w:r>
        <w:rPr>
          <w:rFonts w:cstheme="minorHAnsi"/>
          <w:sz w:val="24"/>
          <w:szCs w:val="24"/>
        </w:rPr>
        <w:t>1</w:t>
      </w:r>
      <w:r w:rsidR="005664C8">
        <w:rPr>
          <w:rFonts w:cstheme="minorHAnsi"/>
          <w:sz w:val="24"/>
          <w:szCs w:val="24"/>
        </w:rPr>
        <w:t>7</w:t>
      </w:r>
      <w:r>
        <w:rPr>
          <w:rFonts w:cstheme="minorHAnsi"/>
          <w:sz w:val="24"/>
          <w:szCs w:val="24"/>
        </w:rPr>
        <w:t>.07</w:t>
      </w:r>
      <w:r w:rsidR="008712F7">
        <w:rPr>
          <w:rFonts w:cstheme="minorHAnsi"/>
          <w:sz w:val="24"/>
          <w:szCs w:val="24"/>
        </w:rPr>
        <w:t>.2026</w:t>
      </w:r>
    </w:p>
    <w:p w14:paraId="5A909E1B" w14:textId="77777777" w:rsidR="00C511B0" w:rsidRPr="00C40F43" w:rsidRDefault="00C511B0" w:rsidP="00947442">
      <w:pPr>
        <w:pStyle w:val="Vahedeta"/>
        <w:jc w:val="right"/>
        <w:rPr>
          <w:rFonts w:cstheme="minorHAnsi"/>
          <w:sz w:val="24"/>
          <w:szCs w:val="24"/>
        </w:rPr>
      </w:pPr>
    </w:p>
    <w:p w14:paraId="6084AB2F" w14:textId="02C56E55" w:rsidR="006837A9" w:rsidRPr="008B22A0" w:rsidRDefault="006837A9" w:rsidP="006837A9">
      <w:pPr>
        <w:spacing w:after="0" w:line="240" w:lineRule="auto"/>
        <w:jc w:val="center"/>
        <w:rPr>
          <w:rFonts w:ascii="Times New Roman" w:hAnsi="Times New Roman" w:cs="Times New Roman"/>
          <w:sz w:val="32"/>
          <w:szCs w:val="32"/>
        </w:rPr>
      </w:pPr>
      <w:r w:rsidRPr="175FB8F6">
        <w:rPr>
          <w:rFonts w:ascii="Times New Roman" w:hAnsi="Times New Roman" w:cs="Times New Roman"/>
          <w:b/>
          <w:bCs/>
          <w:sz w:val="32"/>
          <w:szCs w:val="32"/>
        </w:rPr>
        <w:t>Energiamajanduse korralduse seaduse, elektrituruseaduse ja maagaasiseaduse muutmise seadus</w:t>
      </w:r>
      <w:r w:rsidR="03A3715F" w:rsidRPr="175FB8F6">
        <w:rPr>
          <w:rFonts w:ascii="Times New Roman" w:hAnsi="Times New Roman" w:cs="Times New Roman"/>
          <w:b/>
          <w:bCs/>
          <w:sz w:val="32"/>
          <w:szCs w:val="32"/>
        </w:rPr>
        <w:t>e</w:t>
      </w:r>
      <w:r w:rsidRPr="175FB8F6">
        <w:rPr>
          <w:rFonts w:ascii="Times New Roman" w:hAnsi="Times New Roman" w:cs="Times New Roman"/>
          <w:b/>
          <w:bCs/>
          <w:sz w:val="32"/>
          <w:szCs w:val="32"/>
        </w:rPr>
        <w:t xml:space="preserve"> (energiatõhususe direktiivi ülevõtmine)</w:t>
      </w:r>
      <w:r w:rsidR="1BC3B62D" w:rsidRPr="175FB8F6">
        <w:rPr>
          <w:rFonts w:ascii="Times New Roman" w:hAnsi="Times New Roman" w:cs="Times New Roman"/>
          <w:b/>
          <w:bCs/>
          <w:sz w:val="32"/>
          <w:szCs w:val="32"/>
        </w:rPr>
        <w:t xml:space="preserve"> eelnõu seletuskiri</w:t>
      </w:r>
    </w:p>
    <w:p w14:paraId="1B963683" w14:textId="77777777" w:rsidR="00FF0EC1" w:rsidRPr="00DB4996" w:rsidRDefault="00FF0EC1" w:rsidP="00947442">
      <w:pPr>
        <w:pStyle w:val="Vahedeta"/>
        <w:rPr>
          <w:rFonts w:cstheme="minorHAnsi"/>
          <w:sz w:val="24"/>
          <w:szCs w:val="24"/>
        </w:rPr>
      </w:pPr>
    </w:p>
    <w:p w14:paraId="6CB60EB6" w14:textId="77777777" w:rsidR="00FF0EC1" w:rsidRPr="00DB4996" w:rsidRDefault="00FF0EC1" w:rsidP="00947442">
      <w:pPr>
        <w:autoSpaceDE w:val="0"/>
        <w:autoSpaceDN w:val="0"/>
        <w:adjustRightInd w:val="0"/>
        <w:spacing w:after="0" w:line="240" w:lineRule="auto"/>
        <w:jc w:val="both"/>
        <w:rPr>
          <w:rFonts w:eastAsia="Calibri" w:cstheme="minorHAnsi"/>
          <w:b/>
          <w:sz w:val="24"/>
          <w:szCs w:val="24"/>
          <w:lang w:eastAsia="et-EE"/>
        </w:rPr>
      </w:pPr>
      <w:r w:rsidRPr="00DB4996">
        <w:rPr>
          <w:rFonts w:eastAsia="Calibri" w:cstheme="minorHAnsi"/>
          <w:b/>
          <w:sz w:val="24"/>
          <w:szCs w:val="24"/>
          <w:lang w:eastAsia="et-EE"/>
        </w:rPr>
        <w:t>1. Sissejuhatus</w:t>
      </w:r>
    </w:p>
    <w:p w14:paraId="1F5F5521" w14:textId="77777777" w:rsidR="00FF0EC1" w:rsidRDefault="00FF0EC1" w:rsidP="00947442">
      <w:pPr>
        <w:spacing w:after="0" w:line="240" w:lineRule="auto"/>
        <w:jc w:val="both"/>
        <w:rPr>
          <w:rFonts w:eastAsia="Calibri" w:cstheme="minorHAnsi"/>
          <w:b/>
          <w:bCs/>
          <w:sz w:val="24"/>
          <w:szCs w:val="24"/>
        </w:rPr>
      </w:pPr>
      <w:commentRangeStart w:id="0"/>
      <w:r w:rsidRPr="00DB4996">
        <w:rPr>
          <w:rFonts w:eastAsia="Calibri" w:cstheme="minorHAnsi"/>
          <w:b/>
          <w:bCs/>
          <w:sz w:val="24"/>
          <w:szCs w:val="24"/>
        </w:rPr>
        <w:t>1.1</w:t>
      </w:r>
      <w:r>
        <w:rPr>
          <w:rFonts w:eastAsia="Calibri" w:cstheme="minorHAnsi"/>
          <w:b/>
          <w:bCs/>
          <w:sz w:val="24"/>
          <w:szCs w:val="24"/>
        </w:rPr>
        <w:t>.</w:t>
      </w:r>
      <w:r w:rsidRPr="00DB4996">
        <w:rPr>
          <w:rFonts w:eastAsia="Calibri" w:cstheme="minorHAnsi"/>
          <w:b/>
          <w:bCs/>
          <w:sz w:val="24"/>
          <w:szCs w:val="24"/>
        </w:rPr>
        <w:t xml:space="preserve"> Sisukokkuvõte</w:t>
      </w:r>
      <w:commentRangeEnd w:id="0"/>
      <w:r w:rsidR="00CE29E8">
        <w:rPr>
          <w:rStyle w:val="Kommentaariviide"/>
          <w:rFonts w:eastAsia="Calibri" w:cstheme="minorHAnsi"/>
          <w:b/>
          <w:bCs/>
          <w:sz w:val="24"/>
          <w:szCs w:val="24"/>
        </w:rPr>
        <w:commentReference w:id="0"/>
      </w:r>
    </w:p>
    <w:p w14:paraId="275193F4" w14:textId="77777777" w:rsidR="00FF0EC1" w:rsidRDefault="00FF0EC1" w:rsidP="54CB0A33">
      <w:pPr>
        <w:spacing w:after="0" w:line="240" w:lineRule="auto"/>
        <w:jc w:val="both"/>
        <w:rPr>
          <w:rFonts w:eastAsia="Calibri"/>
          <w:b/>
          <w:bCs/>
          <w:sz w:val="24"/>
          <w:szCs w:val="24"/>
        </w:rPr>
      </w:pPr>
    </w:p>
    <w:p w14:paraId="4099C9E7" w14:textId="266BC176" w:rsidR="005C6F68" w:rsidRDefault="00FF0EC1" w:rsidP="175FB8F6">
      <w:pPr>
        <w:spacing w:after="0" w:line="240" w:lineRule="auto"/>
        <w:jc w:val="both"/>
        <w:rPr>
          <w:rFonts w:eastAsiaTheme="minorEastAsia"/>
          <w:color w:val="202020"/>
          <w:sz w:val="24"/>
          <w:szCs w:val="24"/>
        </w:rPr>
      </w:pPr>
      <w:r w:rsidRPr="175FB8F6">
        <w:rPr>
          <w:rFonts w:eastAsiaTheme="minorEastAsia"/>
          <w:color w:val="202020"/>
          <w:sz w:val="24"/>
          <w:szCs w:val="24"/>
          <w:shd w:val="clear" w:color="auto" w:fill="FFFFFF"/>
        </w:rPr>
        <w:t xml:space="preserve">Eelnõukohase seadusega </w:t>
      </w:r>
      <w:r w:rsidR="00090429" w:rsidRPr="175FB8F6">
        <w:rPr>
          <w:rFonts w:eastAsiaTheme="minorEastAsia"/>
          <w:color w:val="202020"/>
          <w:sz w:val="24"/>
          <w:szCs w:val="24"/>
          <w:shd w:val="clear" w:color="auto" w:fill="FFFFFF"/>
        </w:rPr>
        <w:t xml:space="preserve">võetakse </w:t>
      </w:r>
      <w:r w:rsidR="005F20AE" w:rsidRPr="175FB8F6">
        <w:rPr>
          <w:rFonts w:eastAsiaTheme="minorEastAsia"/>
          <w:color w:val="202020"/>
          <w:sz w:val="24"/>
          <w:szCs w:val="24"/>
          <w:shd w:val="clear" w:color="auto" w:fill="FFFFFF"/>
        </w:rPr>
        <w:t xml:space="preserve">üle </w:t>
      </w:r>
      <w:r w:rsidR="00E525B2" w:rsidRPr="175FB8F6">
        <w:rPr>
          <w:rFonts w:eastAsiaTheme="minorEastAsia"/>
          <w:color w:val="202020"/>
          <w:sz w:val="24"/>
          <w:szCs w:val="24"/>
          <w:shd w:val="clear" w:color="auto" w:fill="FFFFFF"/>
        </w:rPr>
        <w:t xml:space="preserve">Euroopa Parlamendi ja </w:t>
      </w:r>
      <w:r w:rsidR="00D1033C" w:rsidRPr="175FB8F6">
        <w:rPr>
          <w:rFonts w:eastAsiaTheme="minorEastAsia"/>
          <w:color w:val="202020"/>
          <w:sz w:val="24"/>
          <w:szCs w:val="24"/>
          <w:shd w:val="clear" w:color="auto" w:fill="FFFFFF"/>
        </w:rPr>
        <w:t>n</w:t>
      </w:r>
      <w:r w:rsidR="00E525B2" w:rsidRPr="175FB8F6">
        <w:rPr>
          <w:rFonts w:eastAsiaTheme="minorEastAsia"/>
          <w:color w:val="202020"/>
          <w:sz w:val="24"/>
          <w:szCs w:val="24"/>
          <w:shd w:val="clear" w:color="auto" w:fill="FFFFFF"/>
        </w:rPr>
        <w:t xml:space="preserve">õukogu </w:t>
      </w:r>
      <w:r w:rsidR="005F20AE" w:rsidRPr="175FB8F6">
        <w:rPr>
          <w:rFonts w:eastAsiaTheme="minorEastAsia"/>
          <w:color w:val="202020"/>
          <w:sz w:val="24"/>
          <w:szCs w:val="24"/>
          <w:shd w:val="clear" w:color="auto" w:fill="FFFFFF"/>
        </w:rPr>
        <w:t xml:space="preserve">direktiiv </w:t>
      </w:r>
      <w:r w:rsidR="0096114A" w:rsidRPr="175FB8F6">
        <w:rPr>
          <w:rFonts w:eastAsiaTheme="minorEastAsia"/>
          <w:color w:val="202020"/>
          <w:sz w:val="24"/>
          <w:szCs w:val="24"/>
          <w:shd w:val="clear" w:color="auto" w:fill="FFFFFF"/>
        </w:rPr>
        <w:t>(</w:t>
      </w:r>
      <w:r w:rsidR="00EC594F" w:rsidRPr="175FB8F6">
        <w:rPr>
          <w:rFonts w:eastAsiaTheme="minorEastAsia"/>
          <w:color w:val="202020"/>
          <w:sz w:val="24"/>
          <w:szCs w:val="24"/>
          <w:shd w:val="clear" w:color="auto" w:fill="FFFFFF"/>
        </w:rPr>
        <w:t>EL) 2023/1791, mis käsitleb energiatõhusust ja millega muudetakse määrust (EL) 2023/955 (uuesti sõnastatud</w:t>
      </w:r>
      <w:r w:rsidR="00726D53" w:rsidRPr="175FB8F6">
        <w:rPr>
          <w:rFonts w:eastAsiaTheme="minorEastAsia"/>
          <w:color w:val="202020"/>
          <w:sz w:val="24"/>
          <w:szCs w:val="24"/>
          <w:shd w:val="clear" w:color="auto" w:fill="FFFFFF"/>
        </w:rPr>
        <w:t>)</w:t>
      </w:r>
      <w:r w:rsidR="18C3EBAC" w:rsidRPr="175FB8F6">
        <w:rPr>
          <w:rFonts w:eastAsiaTheme="minorEastAsia"/>
          <w:color w:val="202020"/>
          <w:sz w:val="24"/>
          <w:szCs w:val="24"/>
        </w:rPr>
        <w:t xml:space="preserve"> </w:t>
      </w:r>
      <w:r w:rsidR="0EE58657" w:rsidRPr="175FB8F6">
        <w:rPr>
          <w:rFonts w:eastAsiaTheme="minorEastAsia"/>
          <w:color w:val="202020"/>
          <w:sz w:val="24"/>
          <w:szCs w:val="24"/>
        </w:rPr>
        <w:t>(</w:t>
      </w:r>
      <w:r w:rsidR="18C3EBAC" w:rsidRPr="175FB8F6">
        <w:rPr>
          <w:rFonts w:eastAsiaTheme="minorEastAsia"/>
          <w:color w:val="202020"/>
          <w:sz w:val="24"/>
          <w:szCs w:val="24"/>
        </w:rPr>
        <w:t xml:space="preserve">edaspidi </w:t>
      </w:r>
      <w:r w:rsidR="18C3EBAC" w:rsidRPr="00B63AE5">
        <w:rPr>
          <w:rFonts w:eastAsiaTheme="minorEastAsia"/>
          <w:i/>
          <w:iCs/>
          <w:color w:val="202020"/>
          <w:sz w:val="24"/>
          <w:szCs w:val="24"/>
        </w:rPr>
        <w:t>direktiiv</w:t>
      </w:r>
      <w:r w:rsidR="18C3EBAC" w:rsidRPr="175FB8F6">
        <w:rPr>
          <w:rFonts w:eastAsiaTheme="minorEastAsia"/>
          <w:color w:val="202020"/>
          <w:sz w:val="24"/>
          <w:szCs w:val="24"/>
        </w:rPr>
        <w:t xml:space="preserve">). </w:t>
      </w:r>
    </w:p>
    <w:p w14:paraId="190A9522" w14:textId="77777777" w:rsidR="00847368" w:rsidRDefault="00847368" w:rsidP="54F00CAD">
      <w:pPr>
        <w:spacing w:after="0" w:line="240" w:lineRule="auto"/>
        <w:jc w:val="both"/>
        <w:rPr>
          <w:rFonts w:eastAsiaTheme="minorEastAsia"/>
          <w:color w:val="202020"/>
          <w:sz w:val="24"/>
          <w:szCs w:val="24"/>
        </w:rPr>
      </w:pPr>
    </w:p>
    <w:p w14:paraId="7E6BA305" w14:textId="138E137B" w:rsidR="005C6F68" w:rsidRDefault="18C3EBAC" w:rsidP="54F00CAD">
      <w:pPr>
        <w:spacing w:after="0" w:line="240" w:lineRule="auto"/>
        <w:jc w:val="both"/>
        <w:rPr>
          <w:color w:val="202020"/>
          <w:sz w:val="24"/>
          <w:szCs w:val="24"/>
          <w:shd w:val="clear" w:color="auto" w:fill="FFFFFF"/>
        </w:rPr>
      </w:pPr>
      <w:r w:rsidRPr="004240C2">
        <w:rPr>
          <w:rFonts w:eastAsiaTheme="minorEastAsia"/>
          <w:color w:val="202020"/>
          <w:sz w:val="24"/>
          <w:szCs w:val="24"/>
        </w:rPr>
        <w:t>Direktiiviga sõnastat</w:t>
      </w:r>
      <w:r w:rsidR="6C749116" w:rsidRPr="54F00CAD">
        <w:rPr>
          <w:rFonts w:eastAsiaTheme="minorEastAsia"/>
          <w:color w:val="202020"/>
          <w:sz w:val="24"/>
          <w:szCs w:val="24"/>
        </w:rPr>
        <w:t>akse</w:t>
      </w:r>
      <w:r w:rsidRPr="004240C2">
        <w:rPr>
          <w:rFonts w:eastAsiaTheme="minorEastAsia"/>
          <w:color w:val="202020"/>
          <w:sz w:val="24"/>
          <w:szCs w:val="24"/>
        </w:rPr>
        <w:t xml:space="preserve"> uuesti direktiiv 2012/27/EL</w:t>
      </w:r>
      <w:r w:rsidR="00C92E35">
        <w:rPr>
          <w:rFonts w:eastAsiaTheme="minorEastAsia"/>
          <w:color w:val="202020"/>
          <w:sz w:val="24"/>
          <w:szCs w:val="24"/>
        </w:rPr>
        <w:t>,</w:t>
      </w:r>
      <w:r w:rsidR="71C22C04" w:rsidRPr="54F00CAD">
        <w:rPr>
          <w:rFonts w:eastAsiaTheme="minorEastAsia"/>
          <w:color w:val="202020"/>
          <w:sz w:val="24"/>
          <w:szCs w:val="24"/>
        </w:rPr>
        <w:t xml:space="preserve"> seatakse ELi energiatõhususe eesmärgid aastaks 2030 ning kehtestatakse energiatõhususe esikohale seadmine ELi energiapoliitika aluspõhimõttena</w:t>
      </w:r>
      <w:r w:rsidR="00FF0EC1" w:rsidRPr="54F00CAD" w:rsidDel="00FF0EC1">
        <w:rPr>
          <w:color w:val="202020"/>
          <w:sz w:val="24"/>
          <w:szCs w:val="24"/>
        </w:rPr>
        <w:t>.</w:t>
      </w:r>
      <w:r w:rsidR="0096114A" w:rsidRPr="54F00CAD">
        <w:rPr>
          <w:color w:val="202020"/>
          <w:sz w:val="24"/>
          <w:szCs w:val="24"/>
          <w:shd w:val="clear" w:color="auto" w:fill="FFFFFF"/>
        </w:rPr>
        <w:t xml:space="preserve"> </w:t>
      </w:r>
    </w:p>
    <w:p w14:paraId="5AE7A553" w14:textId="1073E4FC" w:rsidR="00EC594F" w:rsidRDefault="00EC594F" w:rsidP="00947442">
      <w:pPr>
        <w:spacing w:after="0" w:line="240" w:lineRule="auto"/>
        <w:jc w:val="both"/>
        <w:rPr>
          <w:rFonts w:cstheme="minorHAnsi"/>
          <w:color w:val="202020"/>
          <w:sz w:val="24"/>
          <w:szCs w:val="24"/>
          <w:shd w:val="clear" w:color="auto" w:fill="FFFFFF"/>
        </w:rPr>
      </w:pPr>
    </w:p>
    <w:p w14:paraId="6A94734F" w14:textId="2E4D7C5C" w:rsidR="000E7EE6" w:rsidRDefault="005F20AE" w:rsidP="00947442">
      <w:pPr>
        <w:spacing w:after="0" w:line="240" w:lineRule="auto"/>
        <w:jc w:val="both"/>
        <w:rPr>
          <w:rFonts w:cstheme="minorHAnsi"/>
          <w:color w:val="202020"/>
          <w:sz w:val="24"/>
          <w:szCs w:val="24"/>
          <w:shd w:val="clear" w:color="auto" w:fill="FFFFFF"/>
        </w:rPr>
      </w:pPr>
      <w:r>
        <w:rPr>
          <w:rFonts w:cstheme="minorHAnsi"/>
          <w:color w:val="202020"/>
          <w:sz w:val="24"/>
          <w:szCs w:val="24"/>
          <w:shd w:val="clear" w:color="auto" w:fill="FFFFFF"/>
        </w:rPr>
        <w:t>Energiatõhususe direktiiv</w:t>
      </w:r>
      <w:r w:rsidR="00D1033C">
        <w:rPr>
          <w:rFonts w:cstheme="minorHAnsi"/>
          <w:color w:val="202020"/>
          <w:sz w:val="24"/>
          <w:szCs w:val="24"/>
          <w:shd w:val="clear" w:color="auto" w:fill="FFFFFF"/>
        </w:rPr>
        <w:t>is</w:t>
      </w:r>
      <w:r>
        <w:rPr>
          <w:rFonts w:cstheme="minorHAnsi"/>
          <w:color w:val="202020"/>
          <w:sz w:val="24"/>
          <w:szCs w:val="24"/>
          <w:shd w:val="clear" w:color="auto" w:fill="FFFFFF"/>
        </w:rPr>
        <w:t xml:space="preserve"> </w:t>
      </w:r>
      <w:r w:rsidR="00A808C4" w:rsidRPr="00A808C4">
        <w:rPr>
          <w:rFonts w:cstheme="minorHAnsi"/>
          <w:color w:val="202020"/>
          <w:sz w:val="24"/>
          <w:szCs w:val="24"/>
          <w:shd w:val="clear" w:color="auto" w:fill="FFFFFF"/>
        </w:rPr>
        <w:t xml:space="preserve">käsitatakse energiatõhusust omaette energiaallikana. </w:t>
      </w:r>
      <w:r w:rsidR="00495BDC">
        <w:rPr>
          <w:rFonts w:cstheme="minorHAnsi"/>
          <w:color w:val="202020"/>
          <w:sz w:val="24"/>
          <w:szCs w:val="24"/>
          <w:shd w:val="clear" w:color="auto" w:fill="FFFFFF"/>
        </w:rPr>
        <w:t>Uue läbiva ja kõi</w:t>
      </w:r>
      <w:r w:rsidR="00D40F24">
        <w:rPr>
          <w:rFonts w:cstheme="minorHAnsi"/>
          <w:color w:val="202020"/>
          <w:sz w:val="24"/>
          <w:szCs w:val="24"/>
          <w:shd w:val="clear" w:color="auto" w:fill="FFFFFF"/>
        </w:rPr>
        <w:t xml:space="preserve">kehõlmava </w:t>
      </w:r>
      <w:r w:rsidR="00495BDC">
        <w:rPr>
          <w:rFonts w:cstheme="minorHAnsi"/>
          <w:color w:val="202020"/>
          <w:sz w:val="24"/>
          <w:szCs w:val="24"/>
          <w:shd w:val="clear" w:color="auto" w:fill="FFFFFF"/>
        </w:rPr>
        <w:t>põhimõttena tuleb k</w:t>
      </w:r>
      <w:r w:rsidR="00A808C4" w:rsidRPr="00A808C4">
        <w:rPr>
          <w:rFonts w:cstheme="minorHAnsi"/>
          <w:color w:val="202020"/>
          <w:sz w:val="24"/>
          <w:szCs w:val="24"/>
          <w:shd w:val="clear" w:color="auto" w:fill="FFFFFF"/>
        </w:rPr>
        <w:t xml:space="preserve">õigis sektoreis, ka väljaspool energiasüsteemi, </w:t>
      </w:r>
      <w:commentRangeStart w:id="1"/>
      <w:r w:rsidR="00A808C4" w:rsidRPr="00A808C4">
        <w:rPr>
          <w:rFonts w:cstheme="minorHAnsi"/>
          <w:color w:val="202020"/>
          <w:sz w:val="24"/>
          <w:szCs w:val="24"/>
          <w:shd w:val="clear" w:color="auto" w:fill="FFFFFF"/>
        </w:rPr>
        <w:t>sealhulgas finantssektoris</w:t>
      </w:r>
      <w:r w:rsidR="00D1033C">
        <w:rPr>
          <w:rFonts w:cstheme="minorHAnsi"/>
          <w:color w:val="202020"/>
          <w:sz w:val="24"/>
          <w:szCs w:val="24"/>
          <w:shd w:val="clear" w:color="auto" w:fill="FFFFFF"/>
        </w:rPr>
        <w:t>,</w:t>
      </w:r>
      <w:commentRangeEnd w:id="1"/>
      <w:r w:rsidR="007F40BA" w:rsidRPr="00A808C4">
        <w:rPr>
          <w:rStyle w:val="Kommentaariviide"/>
          <w:rFonts w:cstheme="minorHAnsi"/>
          <w:color w:val="202020"/>
          <w:sz w:val="24"/>
          <w:szCs w:val="24"/>
          <w:shd w:val="clear" w:color="auto" w:fill="FFFFFF"/>
        </w:rPr>
        <w:commentReference w:id="1"/>
      </w:r>
      <w:r w:rsidR="00A808C4" w:rsidRPr="00A808C4">
        <w:rPr>
          <w:rFonts w:cstheme="minorHAnsi"/>
          <w:color w:val="202020"/>
          <w:sz w:val="24"/>
          <w:szCs w:val="24"/>
          <w:shd w:val="clear" w:color="auto" w:fill="FFFFFF"/>
        </w:rPr>
        <w:t xml:space="preserve"> arvesse võtta energiatõhususe esikohale seadmise põhimõtet. </w:t>
      </w:r>
      <w:r w:rsidR="00D1033C">
        <w:rPr>
          <w:rFonts w:cstheme="minorHAnsi"/>
          <w:color w:val="202020"/>
          <w:sz w:val="24"/>
          <w:szCs w:val="24"/>
          <w:shd w:val="clear" w:color="auto" w:fill="FFFFFF"/>
        </w:rPr>
        <w:t>T</w:t>
      </w:r>
      <w:r w:rsidR="00A808C4" w:rsidRPr="00A808C4">
        <w:rPr>
          <w:rFonts w:cstheme="minorHAnsi"/>
          <w:color w:val="202020"/>
          <w:sz w:val="24"/>
          <w:szCs w:val="24"/>
          <w:shd w:val="clear" w:color="auto" w:fill="FFFFFF"/>
        </w:rPr>
        <w:t xml:space="preserve">arne- ja poliitikavaldkondades kehtestatavate </w:t>
      </w:r>
      <w:r w:rsidR="00D1033C">
        <w:rPr>
          <w:rFonts w:cstheme="minorHAnsi"/>
          <w:color w:val="202020"/>
          <w:sz w:val="24"/>
          <w:szCs w:val="24"/>
          <w:shd w:val="clear" w:color="auto" w:fill="FFFFFF"/>
        </w:rPr>
        <w:t xml:space="preserve">uute </w:t>
      </w:r>
      <w:r w:rsidR="00A808C4" w:rsidRPr="00A808C4">
        <w:rPr>
          <w:rFonts w:cstheme="minorHAnsi"/>
          <w:color w:val="202020"/>
          <w:sz w:val="24"/>
          <w:szCs w:val="24"/>
          <w:shd w:val="clear" w:color="auto" w:fill="FFFFFF"/>
        </w:rPr>
        <w:t xml:space="preserve">normide kindlaksmääramisel </w:t>
      </w:r>
      <w:commentRangeStart w:id="2"/>
      <w:r w:rsidR="00A808C4" w:rsidRPr="00A808C4">
        <w:rPr>
          <w:rFonts w:cstheme="minorHAnsi"/>
          <w:color w:val="202020"/>
          <w:sz w:val="24"/>
          <w:szCs w:val="24"/>
          <w:shd w:val="clear" w:color="auto" w:fill="FFFFFF"/>
        </w:rPr>
        <w:t>tuleks poliitilistes, kavandamis- ja investeerimisotsustes esimese valikuna kaaluda energiatõhususlahendusi.</w:t>
      </w:r>
      <w:commentRangeEnd w:id="2"/>
      <w:r w:rsidR="00C50E98">
        <w:rPr>
          <w:rStyle w:val="Kommentaariviide"/>
          <w:rFonts w:cstheme="minorHAnsi"/>
          <w:color w:val="202020"/>
          <w:sz w:val="24"/>
          <w:szCs w:val="24"/>
          <w:shd w:val="clear" w:color="auto" w:fill="FFFFFF"/>
        </w:rPr>
        <w:commentReference w:id="2"/>
      </w:r>
    </w:p>
    <w:p w14:paraId="40B92E52" w14:textId="77777777" w:rsidR="005C6F68" w:rsidRDefault="005C6F68" w:rsidP="00947442">
      <w:pPr>
        <w:spacing w:after="0" w:line="240" w:lineRule="auto"/>
        <w:jc w:val="both"/>
        <w:rPr>
          <w:rFonts w:cstheme="minorHAnsi"/>
          <w:color w:val="202020"/>
          <w:sz w:val="24"/>
          <w:szCs w:val="24"/>
          <w:shd w:val="clear" w:color="auto" w:fill="FFFFFF"/>
        </w:rPr>
      </w:pPr>
    </w:p>
    <w:p w14:paraId="36BC6DF3" w14:textId="7FC643F5" w:rsidR="0046585B" w:rsidRDefault="00B63AE5" w:rsidP="00947442">
      <w:pPr>
        <w:spacing w:after="0" w:line="240" w:lineRule="auto"/>
        <w:jc w:val="both"/>
        <w:rPr>
          <w:color w:val="202020"/>
          <w:sz w:val="24"/>
          <w:szCs w:val="24"/>
          <w:shd w:val="clear" w:color="auto" w:fill="FFFFFF"/>
        </w:rPr>
      </w:pPr>
      <w:r w:rsidRPr="00B63AE5">
        <w:rPr>
          <w:color w:val="202020"/>
          <w:sz w:val="24"/>
          <w:szCs w:val="24"/>
          <w:shd w:val="clear" w:color="auto" w:fill="FFFFFF"/>
        </w:rPr>
        <w:t>Eelnõukohase seaduse eesmärk on parandada energiatõhusust ning suunata energiakasutust säästlikumaks ja tõhusamaks. Energiatõhususe parandamine transpordi-, energeetika- ja hoonete valdkonnas aitab vähendada energiatarbimist, suurendada varustuskindlust ning toetab kliimakindlale majandusele üleminekut. Energiatõhususe meetmetel võib olla positiivne mõju ka loodusvarade kasutuse vähendamisele, elurikkuse säilitamisele ning õhukvaliteedi parandamisele ja seeläbi inimeste tervisele.</w:t>
      </w:r>
    </w:p>
    <w:p w14:paraId="471FB524" w14:textId="77777777" w:rsidR="00D55AC5" w:rsidRDefault="00D55AC5" w:rsidP="00947442">
      <w:pPr>
        <w:spacing w:after="0" w:line="240" w:lineRule="auto"/>
        <w:jc w:val="both"/>
        <w:rPr>
          <w:color w:val="202020"/>
          <w:sz w:val="24"/>
          <w:szCs w:val="24"/>
          <w:shd w:val="clear" w:color="auto" w:fill="FFFFFF"/>
        </w:rPr>
      </w:pPr>
    </w:p>
    <w:p w14:paraId="6F65A4BE" w14:textId="1FCAF31B" w:rsidR="00D55AC5" w:rsidRDefault="00D55AC5" w:rsidP="00947442">
      <w:pPr>
        <w:spacing w:after="0" w:line="240" w:lineRule="auto"/>
        <w:jc w:val="both"/>
        <w:rPr>
          <w:color w:val="202020"/>
          <w:sz w:val="24"/>
          <w:szCs w:val="24"/>
          <w:shd w:val="clear" w:color="auto" w:fill="FFFFFF"/>
        </w:rPr>
      </w:pPr>
      <w:r w:rsidRPr="00D55AC5">
        <w:rPr>
          <w:color w:val="202020"/>
          <w:sz w:val="24"/>
          <w:szCs w:val="24"/>
          <w:shd w:val="clear" w:color="auto" w:fill="FFFFFF"/>
        </w:rPr>
        <w:t xml:space="preserve">Direktiivi üks keskseid eesmärke on vähendada Euroopa Liidu energiatarbimist ning suurendada liikmesriikide energiasäästu. </w:t>
      </w:r>
      <w:commentRangeStart w:id="3"/>
      <w:r w:rsidRPr="00D55AC5">
        <w:rPr>
          <w:color w:val="202020"/>
          <w:sz w:val="24"/>
          <w:szCs w:val="24"/>
          <w:shd w:val="clear" w:color="auto" w:fill="FFFFFF"/>
        </w:rPr>
        <w:t xml:space="preserve">Direktiivi kohaselt määravad liikmesriigid riiklikus energia- ja kliimakavas kindlaks oma soovituslikud panused liidu 2030. aasta primaarenergia tarbimise ja energia lõpptarbimise eesmärkide saavutamisse. Eesti puhul vastavad need primaarenergia tarbimise vähenemisele ligikaudu 50 TWh-lt 36 TWh-ni ning energia lõpptarbimise vähenemisele 31,6 TWh-lt 29,4 TWh-ni võrreldes 2020. aastaga. Neid riiklikke energiatarbimise sihttasemeid käesoleva eelnõuga ei kehtestata. </w:t>
      </w:r>
      <w:commentRangeEnd w:id="3"/>
      <w:r w:rsidR="00DD4E4A" w:rsidRPr="00D55AC5">
        <w:rPr>
          <w:rStyle w:val="Kommentaariviide"/>
          <w:color w:val="202020"/>
          <w:sz w:val="24"/>
          <w:szCs w:val="24"/>
          <w:shd w:val="clear" w:color="auto" w:fill="FFFFFF"/>
        </w:rPr>
        <w:commentReference w:id="3"/>
      </w:r>
      <w:r w:rsidRPr="00D55AC5">
        <w:rPr>
          <w:color w:val="202020"/>
          <w:sz w:val="24"/>
          <w:szCs w:val="24"/>
          <w:shd w:val="clear" w:color="auto" w:fill="FFFFFF"/>
        </w:rPr>
        <w:t>Eelnõuga võetakse üle direktiivist tulenev kohustus tagada aastatel 2021–2030 vähemalt 21,28 TWh kumulatiivne lõppkasutuse energiasääst.</w:t>
      </w:r>
    </w:p>
    <w:p w14:paraId="1CD30034" w14:textId="77777777" w:rsidR="00ED4486" w:rsidRDefault="00ED4486" w:rsidP="00947442">
      <w:pPr>
        <w:spacing w:after="0" w:line="240" w:lineRule="auto"/>
        <w:jc w:val="both"/>
        <w:rPr>
          <w:rFonts w:cstheme="minorHAnsi"/>
          <w:color w:val="202020"/>
          <w:sz w:val="24"/>
          <w:szCs w:val="24"/>
          <w:shd w:val="clear" w:color="auto" w:fill="FFFFFF"/>
        </w:rPr>
      </w:pPr>
    </w:p>
    <w:p w14:paraId="7CC83BB6" w14:textId="05DC4476" w:rsidR="00EA7899" w:rsidRDefault="00ED4486" w:rsidP="00947442">
      <w:pPr>
        <w:spacing w:after="0" w:line="240" w:lineRule="auto"/>
        <w:jc w:val="both"/>
        <w:rPr>
          <w:color w:val="202020"/>
          <w:sz w:val="24"/>
          <w:szCs w:val="24"/>
          <w:shd w:val="clear" w:color="auto" w:fill="FFFFFF"/>
        </w:rPr>
      </w:pPr>
      <w:r w:rsidRPr="718A8AAF">
        <w:rPr>
          <w:color w:val="202020"/>
          <w:sz w:val="24"/>
          <w:szCs w:val="24"/>
          <w:shd w:val="clear" w:color="auto" w:fill="FFFFFF"/>
        </w:rPr>
        <w:t xml:space="preserve">Energiatõhususe </w:t>
      </w:r>
      <w:r w:rsidR="009A39B8" w:rsidRPr="718A8AAF">
        <w:rPr>
          <w:color w:val="202020"/>
          <w:sz w:val="24"/>
          <w:szCs w:val="24"/>
          <w:shd w:val="clear" w:color="auto" w:fill="FFFFFF"/>
        </w:rPr>
        <w:t xml:space="preserve">esikohale seadmise </w:t>
      </w:r>
      <w:r w:rsidR="006D246E" w:rsidRPr="718A8AAF">
        <w:rPr>
          <w:color w:val="202020"/>
          <w:sz w:val="24"/>
          <w:szCs w:val="24"/>
          <w:shd w:val="clear" w:color="auto" w:fill="FFFFFF"/>
        </w:rPr>
        <w:t>põhimõtte eestvedaja on avalik sektor (s</w:t>
      </w:r>
      <w:r w:rsidR="004C1D4D">
        <w:rPr>
          <w:color w:val="202020"/>
          <w:sz w:val="24"/>
          <w:szCs w:val="24"/>
          <w:shd w:val="clear" w:color="auto" w:fill="FFFFFF"/>
        </w:rPr>
        <w:t>.</w:t>
      </w:r>
      <w:r w:rsidR="009A39B8" w:rsidRPr="718A8AAF">
        <w:rPr>
          <w:color w:val="202020"/>
          <w:sz w:val="24"/>
          <w:szCs w:val="24"/>
          <w:shd w:val="clear" w:color="auto" w:fill="FFFFFF"/>
        </w:rPr>
        <w:t>o</w:t>
      </w:r>
      <w:r w:rsidR="006D246E" w:rsidRPr="718A8AAF">
        <w:rPr>
          <w:color w:val="202020"/>
          <w:sz w:val="24"/>
          <w:szCs w:val="24"/>
          <w:shd w:val="clear" w:color="auto" w:fill="FFFFFF"/>
        </w:rPr>
        <w:t xml:space="preserve"> keskvalitsus, </w:t>
      </w:r>
      <w:r w:rsidR="007333A6" w:rsidRPr="718A8AAF">
        <w:rPr>
          <w:color w:val="202020"/>
          <w:sz w:val="24"/>
          <w:szCs w:val="24"/>
          <w:shd w:val="clear" w:color="auto" w:fill="FFFFFF"/>
        </w:rPr>
        <w:t>kohalikud omavalitsused</w:t>
      </w:r>
      <w:r w:rsidR="006D246E" w:rsidRPr="718A8AAF">
        <w:rPr>
          <w:color w:val="202020"/>
          <w:sz w:val="24"/>
          <w:szCs w:val="24"/>
          <w:shd w:val="clear" w:color="auto" w:fill="FFFFFF"/>
        </w:rPr>
        <w:t>, a</w:t>
      </w:r>
      <w:r w:rsidR="00B57815" w:rsidRPr="718A8AAF">
        <w:rPr>
          <w:color w:val="202020"/>
          <w:sz w:val="24"/>
          <w:szCs w:val="24"/>
          <w:shd w:val="clear" w:color="auto" w:fill="FFFFFF"/>
        </w:rPr>
        <w:t xml:space="preserve">ga ka nende hallatavad ja rahastatavad asutused, mis ei tegele </w:t>
      </w:r>
      <w:r w:rsidR="00696AB1" w:rsidRPr="718A8AAF">
        <w:rPr>
          <w:color w:val="202020"/>
          <w:sz w:val="24"/>
          <w:szCs w:val="24"/>
          <w:shd w:val="clear" w:color="auto" w:fill="FFFFFF"/>
        </w:rPr>
        <w:t>tööstuse ega äritegevusega</w:t>
      </w:r>
      <w:r w:rsidR="00B57815" w:rsidRPr="718A8AAF">
        <w:rPr>
          <w:color w:val="202020"/>
          <w:sz w:val="24"/>
          <w:szCs w:val="24"/>
          <w:shd w:val="clear" w:color="auto" w:fill="FFFFFF"/>
        </w:rPr>
        <w:t xml:space="preserve">). </w:t>
      </w:r>
      <w:r w:rsidR="00696AB1" w:rsidRPr="718A8AAF">
        <w:rPr>
          <w:color w:val="202020"/>
          <w:sz w:val="24"/>
          <w:szCs w:val="24"/>
          <w:shd w:val="clear" w:color="auto" w:fill="FFFFFF"/>
        </w:rPr>
        <w:t xml:space="preserve">Avaliku sektori asutustele </w:t>
      </w:r>
      <w:r w:rsidR="00B272DA">
        <w:rPr>
          <w:color w:val="202020"/>
          <w:sz w:val="24"/>
          <w:szCs w:val="24"/>
          <w:shd w:val="clear" w:color="auto" w:fill="FFFFFF"/>
        </w:rPr>
        <w:t>seatakse</w:t>
      </w:r>
      <w:r w:rsidR="0046058B" w:rsidRPr="718A8AAF">
        <w:rPr>
          <w:color w:val="202020"/>
          <w:sz w:val="24"/>
          <w:szCs w:val="24"/>
          <w:shd w:val="clear" w:color="auto" w:fill="FFFFFF"/>
        </w:rPr>
        <w:t xml:space="preserve"> energia (s</w:t>
      </w:r>
      <w:r w:rsidR="00D1033C">
        <w:rPr>
          <w:color w:val="202020"/>
          <w:sz w:val="24"/>
          <w:szCs w:val="24"/>
          <w:shd w:val="clear" w:color="auto" w:fill="FFFFFF"/>
        </w:rPr>
        <w:t>.</w:t>
      </w:r>
      <w:r w:rsidR="0046058B" w:rsidRPr="718A8AAF">
        <w:rPr>
          <w:color w:val="202020"/>
          <w:sz w:val="24"/>
          <w:szCs w:val="24"/>
          <w:shd w:val="clear" w:color="auto" w:fill="FFFFFF"/>
        </w:rPr>
        <w:t>o elekter, soojus, gaas, transport) kokkuhoiu kohustus</w:t>
      </w:r>
      <w:r w:rsidR="00DD1CA9">
        <w:rPr>
          <w:color w:val="202020"/>
          <w:sz w:val="24"/>
          <w:szCs w:val="24"/>
          <w:shd w:val="clear" w:color="auto" w:fill="FFFFFF"/>
        </w:rPr>
        <w:t>:</w:t>
      </w:r>
      <w:r w:rsidR="0074403A" w:rsidRPr="718A8AAF">
        <w:rPr>
          <w:color w:val="202020"/>
          <w:sz w:val="24"/>
          <w:szCs w:val="24"/>
          <w:shd w:val="clear" w:color="auto" w:fill="FFFFFF"/>
        </w:rPr>
        <w:t xml:space="preserve"> </w:t>
      </w:r>
      <w:r w:rsidR="00DD1CA9">
        <w:rPr>
          <w:color w:val="202020"/>
          <w:sz w:val="24"/>
          <w:szCs w:val="24"/>
          <w:shd w:val="clear" w:color="auto" w:fill="FFFFFF"/>
        </w:rPr>
        <w:t xml:space="preserve">vähendada tarbimist igal aastal </w:t>
      </w:r>
      <w:r w:rsidR="0074403A" w:rsidRPr="718A8AAF">
        <w:rPr>
          <w:color w:val="202020"/>
          <w:sz w:val="24"/>
          <w:szCs w:val="24"/>
          <w:shd w:val="clear" w:color="auto" w:fill="FFFFFF"/>
        </w:rPr>
        <w:t xml:space="preserve">1,9% </w:t>
      </w:r>
      <w:r w:rsidR="00DD1CA9">
        <w:rPr>
          <w:color w:val="202020"/>
          <w:sz w:val="24"/>
          <w:szCs w:val="24"/>
          <w:shd w:val="clear" w:color="auto" w:fill="FFFFFF"/>
        </w:rPr>
        <w:t xml:space="preserve">võrreldes </w:t>
      </w:r>
      <w:r w:rsidR="0074403A" w:rsidRPr="718A8AAF">
        <w:rPr>
          <w:color w:val="202020"/>
          <w:sz w:val="24"/>
          <w:szCs w:val="24"/>
          <w:shd w:val="clear" w:color="auto" w:fill="FFFFFF"/>
        </w:rPr>
        <w:t>2021</w:t>
      </w:r>
      <w:r w:rsidR="00D1033C">
        <w:rPr>
          <w:color w:val="202020"/>
          <w:sz w:val="24"/>
          <w:szCs w:val="24"/>
          <w:shd w:val="clear" w:color="auto" w:fill="FFFFFF"/>
        </w:rPr>
        <w:t>.</w:t>
      </w:r>
      <w:r w:rsidR="0074403A" w:rsidRPr="718A8AAF">
        <w:rPr>
          <w:color w:val="202020"/>
          <w:sz w:val="24"/>
          <w:szCs w:val="24"/>
          <w:shd w:val="clear" w:color="auto" w:fill="FFFFFF"/>
        </w:rPr>
        <w:t xml:space="preserve"> aasta</w:t>
      </w:r>
      <w:r w:rsidR="00DD1CA9">
        <w:rPr>
          <w:color w:val="202020"/>
          <w:sz w:val="24"/>
          <w:szCs w:val="24"/>
          <w:shd w:val="clear" w:color="auto" w:fill="FFFFFF"/>
        </w:rPr>
        <w:t>ga</w:t>
      </w:r>
      <w:r w:rsidR="003708A0" w:rsidRPr="718A8AAF">
        <w:rPr>
          <w:color w:val="202020"/>
          <w:sz w:val="24"/>
          <w:szCs w:val="24"/>
          <w:shd w:val="clear" w:color="auto" w:fill="FFFFFF"/>
        </w:rPr>
        <w:t xml:space="preserve">. Kui </w:t>
      </w:r>
      <w:r w:rsidR="007307A8">
        <w:rPr>
          <w:color w:val="202020"/>
          <w:sz w:val="24"/>
          <w:szCs w:val="24"/>
          <w:shd w:val="clear" w:color="auto" w:fill="FFFFFF"/>
        </w:rPr>
        <w:t>seni</w:t>
      </w:r>
      <w:r w:rsidR="007307A8" w:rsidRPr="718A8AAF">
        <w:rPr>
          <w:color w:val="202020"/>
          <w:sz w:val="24"/>
          <w:szCs w:val="24"/>
          <w:shd w:val="clear" w:color="auto" w:fill="FFFFFF"/>
        </w:rPr>
        <w:t xml:space="preserve"> </w:t>
      </w:r>
      <w:r w:rsidR="003708A0" w:rsidRPr="718A8AAF">
        <w:rPr>
          <w:color w:val="202020"/>
          <w:sz w:val="24"/>
          <w:szCs w:val="24"/>
          <w:shd w:val="clear" w:color="auto" w:fill="FFFFFF"/>
        </w:rPr>
        <w:t xml:space="preserve">on keskvalitsusel </w:t>
      </w:r>
      <w:r w:rsidR="007307A8">
        <w:rPr>
          <w:color w:val="202020"/>
          <w:sz w:val="24"/>
          <w:szCs w:val="24"/>
          <w:shd w:val="clear" w:color="auto" w:fill="FFFFFF"/>
        </w:rPr>
        <w:t xml:space="preserve">olnud </w:t>
      </w:r>
      <w:r w:rsidR="003708A0" w:rsidRPr="718A8AAF">
        <w:rPr>
          <w:color w:val="202020"/>
          <w:sz w:val="24"/>
          <w:szCs w:val="24"/>
          <w:shd w:val="clear" w:color="auto" w:fill="FFFFFF"/>
        </w:rPr>
        <w:t>kohustus rekonstrueerida</w:t>
      </w:r>
      <w:r w:rsidR="00EB2226">
        <w:rPr>
          <w:color w:val="202020"/>
          <w:sz w:val="24"/>
          <w:szCs w:val="24"/>
          <w:shd w:val="clear" w:color="auto" w:fill="FFFFFF"/>
        </w:rPr>
        <w:t xml:space="preserve"> igal aastal 3%</w:t>
      </w:r>
      <w:r w:rsidR="003708A0" w:rsidRPr="718A8AAF">
        <w:rPr>
          <w:color w:val="202020"/>
          <w:sz w:val="24"/>
          <w:szCs w:val="24"/>
          <w:shd w:val="clear" w:color="auto" w:fill="FFFFFF"/>
        </w:rPr>
        <w:t xml:space="preserve"> </w:t>
      </w:r>
      <w:r w:rsidR="00DD1CA9">
        <w:rPr>
          <w:color w:val="202020"/>
          <w:sz w:val="24"/>
          <w:szCs w:val="24"/>
          <w:shd w:val="clear" w:color="auto" w:fill="FFFFFF"/>
        </w:rPr>
        <w:t>o</w:t>
      </w:r>
      <w:r w:rsidR="009D0C12" w:rsidRPr="718A8AAF">
        <w:rPr>
          <w:color w:val="202020"/>
          <w:sz w:val="24"/>
          <w:szCs w:val="24"/>
          <w:shd w:val="clear" w:color="auto" w:fill="FFFFFF"/>
        </w:rPr>
        <w:t>ma omandis oleva</w:t>
      </w:r>
      <w:r w:rsidR="00D1033C">
        <w:rPr>
          <w:color w:val="202020"/>
          <w:sz w:val="24"/>
          <w:szCs w:val="24"/>
          <w:shd w:val="clear" w:color="auto" w:fill="FFFFFF"/>
        </w:rPr>
        <w:t>te</w:t>
      </w:r>
      <w:r w:rsidR="006C19AF" w:rsidRPr="718A8AAF">
        <w:rPr>
          <w:color w:val="202020"/>
          <w:sz w:val="24"/>
          <w:szCs w:val="24"/>
          <w:shd w:val="clear" w:color="auto" w:fill="FFFFFF"/>
        </w:rPr>
        <w:t xml:space="preserve"> hoonete</w:t>
      </w:r>
      <w:r w:rsidR="009D0C12" w:rsidRPr="718A8AAF">
        <w:rPr>
          <w:color w:val="202020"/>
          <w:sz w:val="24"/>
          <w:szCs w:val="24"/>
          <w:shd w:val="clear" w:color="auto" w:fill="FFFFFF"/>
        </w:rPr>
        <w:t xml:space="preserve"> pin</w:t>
      </w:r>
      <w:r w:rsidR="00EB2226">
        <w:rPr>
          <w:color w:val="202020"/>
          <w:sz w:val="24"/>
          <w:szCs w:val="24"/>
          <w:shd w:val="clear" w:color="auto" w:fill="FFFFFF"/>
        </w:rPr>
        <w:t>dalast</w:t>
      </w:r>
      <w:r w:rsidR="006C19AF" w:rsidRPr="718A8AAF">
        <w:rPr>
          <w:color w:val="202020"/>
          <w:sz w:val="24"/>
          <w:szCs w:val="24"/>
          <w:shd w:val="clear" w:color="auto" w:fill="FFFFFF"/>
        </w:rPr>
        <w:t xml:space="preserve"> </w:t>
      </w:r>
      <w:r w:rsidR="009718D7" w:rsidRPr="718A8AAF">
        <w:rPr>
          <w:color w:val="202020"/>
          <w:sz w:val="24"/>
          <w:szCs w:val="24"/>
          <w:shd w:val="clear" w:color="auto" w:fill="FFFFFF"/>
        </w:rPr>
        <w:t>energiatõhususe miinimumnõuetele</w:t>
      </w:r>
      <w:r w:rsidR="00D1033C">
        <w:rPr>
          <w:color w:val="202020"/>
          <w:sz w:val="24"/>
          <w:szCs w:val="24"/>
          <w:shd w:val="clear" w:color="auto" w:fill="FFFFFF"/>
        </w:rPr>
        <w:t xml:space="preserve"> vastavaks</w:t>
      </w:r>
      <w:r w:rsidR="006C19AF" w:rsidRPr="718A8AAF">
        <w:rPr>
          <w:color w:val="202020"/>
          <w:sz w:val="24"/>
          <w:szCs w:val="24"/>
          <w:shd w:val="clear" w:color="auto" w:fill="FFFFFF"/>
        </w:rPr>
        <w:t>, siis</w:t>
      </w:r>
      <w:r w:rsidR="0046585B">
        <w:rPr>
          <w:color w:val="202020"/>
          <w:sz w:val="24"/>
          <w:szCs w:val="24"/>
          <w:shd w:val="clear" w:color="auto" w:fill="FFFFFF"/>
        </w:rPr>
        <w:t xml:space="preserve"> alates </w:t>
      </w:r>
      <w:r w:rsidR="00417870">
        <w:rPr>
          <w:color w:val="202020"/>
          <w:sz w:val="24"/>
          <w:szCs w:val="24"/>
          <w:shd w:val="clear" w:color="auto" w:fill="FFFFFF"/>
        </w:rPr>
        <w:t>11</w:t>
      </w:r>
      <w:r w:rsidR="00B57B25">
        <w:rPr>
          <w:color w:val="202020"/>
          <w:sz w:val="24"/>
          <w:szCs w:val="24"/>
          <w:shd w:val="clear" w:color="auto" w:fill="FFFFFF"/>
        </w:rPr>
        <w:t>.</w:t>
      </w:r>
      <w:r w:rsidR="00EB2226">
        <w:rPr>
          <w:color w:val="202020"/>
          <w:sz w:val="24"/>
          <w:szCs w:val="24"/>
          <w:shd w:val="clear" w:color="auto" w:fill="FFFFFF"/>
        </w:rPr>
        <w:t xml:space="preserve"> oktoobrist </w:t>
      </w:r>
      <w:r w:rsidR="00B57B25">
        <w:rPr>
          <w:color w:val="202020"/>
          <w:sz w:val="24"/>
          <w:szCs w:val="24"/>
          <w:shd w:val="clear" w:color="auto" w:fill="FFFFFF"/>
        </w:rPr>
        <w:t>2025</w:t>
      </w:r>
      <w:r w:rsidR="006C19AF" w:rsidRPr="718A8AAF">
        <w:rPr>
          <w:color w:val="202020"/>
          <w:sz w:val="24"/>
          <w:szCs w:val="24"/>
          <w:shd w:val="clear" w:color="auto" w:fill="FFFFFF"/>
        </w:rPr>
        <w:t xml:space="preserve"> </w:t>
      </w:r>
      <w:r w:rsidR="009718D7" w:rsidRPr="718A8AAF">
        <w:rPr>
          <w:color w:val="202020"/>
          <w:sz w:val="24"/>
          <w:szCs w:val="24"/>
          <w:shd w:val="clear" w:color="auto" w:fill="FFFFFF"/>
        </w:rPr>
        <w:t>laiene</w:t>
      </w:r>
      <w:r w:rsidR="007307A8">
        <w:rPr>
          <w:color w:val="202020"/>
          <w:sz w:val="24"/>
          <w:szCs w:val="24"/>
          <w:shd w:val="clear" w:color="auto" w:fill="FFFFFF"/>
        </w:rPr>
        <w:t>s</w:t>
      </w:r>
      <w:r w:rsidR="009718D7" w:rsidRPr="718A8AAF">
        <w:rPr>
          <w:color w:val="202020"/>
          <w:sz w:val="24"/>
          <w:szCs w:val="24"/>
          <w:shd w:val="clear" w:color="auto" w:fill="FFFFFF"/>
        </w:rPr>
        <w:t xml:space="preserve"> </w:t>
      </w:r>
      <w:r w:rsidR="006C19AF" w:rsidRPr="718A8AAF">
        <w:rPr>
          <w:color w:val="202020"/>
          <w:sz w:val="24"/>
          <w:szCs w:val="24"/>
          <w:shd w:val="clear" w:color="auto" w:fill="FFFFFF"/>
        </w:rPr>
        <w:t xml:space="preserve">see </w:t>
      </w:r>
      <w:r w:rsidR="00EB2226">
        <w:rPr>
          <w:color w:val="202020"/>
          <w:sz w:val="24"/>
          <w:szCs w:val="24"/>
          <w:shd w:val="clear" w:color="auto" w:fill="FFFFFF"/>
        </w:rPr>
        <w:t>kohustus</w:t>
      </w:r>
      <w:r w:rsidR="006C19AF" w:rsidRPr="718A8AAF">
        <w:rPr>
          <w:color w:val="202020"/>
          <w:sz w:val="24"/>
          <w:szCs w:val="24"/>
          <w:shd w:val="clear" w:color="auto" w:fill="FFFFFF"/>
        </w:rPr>
        <w:t xml:space="preserve"> </w:t>
      </w:r>
      <w:r w:rsidR="00EB2226">
        <w:rPr>
          <w:color w:val="202020"/>
          <w:sz w:val="24"/>
          <w:szCs w:val="24"/>
          <w:shd w:val="clear" w:color="auto" w:fill="FFFFFF"/>
        </w:rPr>
        <w:t xml:space="preserve">ka </w:t>
      </w:r>
      <w:r w:rsidR="006C19AF" w:rsidRPr="718A8AAF">
        <w:rPr>
          <w:color w:val="202020"/>
          <w:sz w:val="24"/>
          <w:szCs w:val="24"/>
          <w:shd w:val="clear" w:color="auto" w:fill="FFFFFF"/>
        </w:rPr>
        <w:t>k</w:t>
      </w:r>
      <w:r w:rsidR="007D1E2F" w:rsidRPr="718A8AAF">
        <w:rPr>
          <w:color w:val="202020"/>
          <w:sz w:val="24"/>
          <w:szCs w:val="24"/>
          <w:shd w:val="clear" w:color="auto" w:fill="FFFFFF"/>
        </w:rPr>
        <w:t>ohalikele omavalitsu</w:t>
      </w:r>
      <w:r w:rsidR="00EB2226">
        <w:rPr>
          <w:color w:val="202020"/>
          <w:sz w:val="24"/>
          <w:szCs w:val="24"/>
          <w:shd w:val="clear" w:color="auto" w:fill="FFFFFF"/>
        </w:rPr>
        <w:t>s</w:t>
      </w:r>
      <w:r w:rsidR="007D1E2F" w:rsidRPr="718A8AAF">
        <w:rPr>
          <w:color w:val="202020"/>
          <w:sz w:val="24"/>
          <w:szCs w:val="24"/>
          <w:shd w:val="clear" w:color="auto" w:fill="FFFFFF"/>
        </w:rPr>
        <w:t xml:space="preserve">tele </w:t>
      </w:r>
      <w:r w:rsidR="009718D7" w:rsidRPr="718A8AAF">
        <w:rPr>
          <w:color w:val="202020"/>
          <w:sz w:val="24"/>
          <w:szCs w:val="24"/>
          <w:shd w:val="clear" w:color="auto" w:fill="FFFFFF"/>
        </w:rPr>
        <w:t xml:space="preserve">ning teistele avaliku sektori asutustele. </w:t>
      </w:r>
      <w:r w:rsidR="006F757C">
        <w:rPr>
          <w:color w:val="202020"/>
          <w:sz w:val="24"/>
          <w:szCs w:val="24"/>
          <w:shd w:val="clear" w:color="auto" w:fill="FFFFFF"/>
        </w:rPr>
        <w:t>Rekonstrueerimise</w:t>
      </w:r>
      <w:r w:rsidR="009C1A22">
        <w:rPr>
          <w:color w:val="202020"/>
          <w:sz w:val="24"/>
          <w:szCs w:val="24"/>
          <w:shd w:val="clear" w:color="auto" w:fill="FFFFFF"/>
        </w:rPr>
        <w:t xml:space="preserve"> iga</w:t>
      </w:r>
      <w:r w:rsidR="00D1033C">
        <w:rPr>
          <w:color w:val="202020"/>
          <w:sz w:val="24"/>
          <w:szCs w:val="24"/>
          <w:shd w:val="clear" w:color="auto" w:fill="FFFFFF"/>
        </w:rPr>
        <w:t>-</w:t>
      </w:r>
      <w:r w:rsidR="009C1A22">
        <w:rPr>
          <w:color w:val="202020"/>
          <w:sz w:val="24"/>
          <w:szCs w:val="24"/>
          <w:shd w:val="clear" w:color="auto" w:fill="FFFFFF"/>
        </w:rPr>
        <w:t>aastane</w:t>
      </w:r>
      <w:r w:rsidR="006F757C">
        <w:rPr>
          <w:color w:val="202020"/>
          <w:sz w:val="24"/>
          <w:szCs w:val="24"/>
          <w:shd w:val="clear" w:color="auto" w:fill="FFFFFF"/>
        </w:rPr>
        <w:t xml:space="preserve"> eesmärk (</w:t>
      </w:r>
      <w:r w:rsidR="006F757C" w:rsidRPr="006F757C">
        <w:rPr>
          <w:color w:val="202020"/>
          <w:sz w:val="24"/>
          <w:szCs w:val="24"/>
          <w:shd w:val="clear" w:color="auto" w:fill="FFFFFF"/>
        </w:rPr>
        <w:t>m</w:t>
      </w:r>
      <w:r w:rsidR="006F757C">
        <w:rPr>
          <w:color w:val="202020"/>
          <w:sz w:val="24"/>
          <w:szCs w:val="24"/>
          <w:shd w:val="clear" w:color="auto" w:fill="FFFFFF"/>
          <w:vertAlign w:val="superscript"/>
        </w:rPr>
        <w:t>2</w:t>
      </w:r>
      <w:r w:rsidR="006F757C">
        <w:rPr>
          <w:color w:val="202020"/>
          <w:sz w:val="24"/>
          <w:szCs w:val="24"/>
          <w:shd w:val="clear" w:color="auto" w:fill="FFFFFF"/>
        </w:rPr>
        <w:t xml:space="preserve">) </w:t>
      </w:r>
      <w:r w:rsidR="004E4A1B">
        <w:rPr>
          <w:color w:val="202020"/>
          <w:sz w:val="24"/>
          <w:szCs w:val="24"/>
          <w:shd w:val="clear" w:color="auto" w:fill="FFFFFF"/>
        </w:rPr>
        <w:t xml:space="preserve">arvutatakse </w:t>
      </w:r>
      <w:r w:rsidR="00EB2226">
        <w:rPr>
          <w:color w:val="202020"/>
          <w:sz w:val="24"/>
          <w:szCs w:val="24"/>
          <w:shd w:val="clear" w:color="auto" w:fill="FFFFFF"/>
        </w:rPr>
        <w:t xml:space="preserve">alates </w:t>
      </w:r>
      <w:r w:rsidR="0029658D" w:rsidRPr="718A8AAF">
        <w:rPr>
          <w:color w:val="202020"/>
          <w:sz w:val="24"/>
          <w:szCs w:val="24"/>
          <w:shd w:val="clear" w:color="auto" w:fill="FFFFFF"/>
        </w:rPr>
        <w:t>1.</w:t>
      </w:r>
      <w:r w:rsidR="00EB2226">
        <w:rPr>
          <w:color w:val="202020"/>
          <w:sz w:val="24"/>
          <w:szCs w:val="24"/>
          <w:shd w:val="clear" w:color="auto" w:fill="FFFFFF"/>
        </w:rPr>
        <w:t xml:space="preserve"> jaanuarist </w:t>
      </w:r>
      <w:r w:rsidR="0029658D" w:rsidRPr="718A8AAF">
        <w:rPr>
          <w:color w:val="202020"/>
          <w:sz w:val="24"/>
          <w:szCs w:val="24"/>
          <w:shd w:val="clear" w:color="auto" w:fill="FFFFFF"/>
        </w:rPr>
        <w:t>2024</w:t>
      </w:r>
      <w:r w:rsidR="00E45767">
        <w:rPr>
          <w:color w:val="202020"/>
          <w:sz w:val="24"/>
          <w:szCs w:val="24"/>
          <w:shd w:val="clear" w:color="auto" w:fill="FFFFFF"/>
        </w:rPr>
        <w:t xml:space="preserve"> </w:t>
      </w:r>
      <w:r w:rsidR="009C1A22">
        <w:rPr>
          <w:color w:val="202020"/>
          <w:sz w:val="24"/>
          <w:szCs w:val="24"/>
          <w:shd w:val="clear" w:color="auto" w:fill="FFFFFF"/>
        </w:rPr>
        <w:t>avaliku sektori asutuste hoonete se</w:t>
      </w:r>
      <w:r w:rsidR="002A5606">
        <w:rPr>
          <w:color w:val="202020"/>
          <w:sz w:val="24"/>
          <w:szCs w:val="24"/>
          <w:shd w:val="clear" w:color="auto" w:fill="FFFFFF"/>
        </w:rPr>
        <w:t>isukorra</w:t>
      </w:r>
      <w:r w:rsidR="00D1033C">
        <w:rPr>
          <w:color w:val="202020"/>
          <w:sz w:val="24"/>
          <w:szCs w:val="24"/>
          <w:shd w:val="clear" w:color="auto" w:fill="FFFFFF"/>
        </w:rPr>
        <w:t xml:space="preserve"> põhjal</w:t>
      </w:r>
      <w:r w:rsidR="0029658D" w:rsidRPr="002A5606">
        <w:rPr>
          <w:color w:val="202020"/>
          <w:sz w:val="24"/>
          <w:szCs w:val="24"/>
          <w:shd w:val="clear" w:color="auto" w:fill="FFFFFF"/>
        </w:rPr>
        <w:t xml:space="preserve">. </w:t>
      </w:r>
      <w:r w:rsidR="0029658D" w:rsidRPr="001D113D">
        <w:rPr>
          <w:sz w:val="24"/>
          <w:szCs w:val="24"/>
          <w:shd w:val="clear" w:color="auto" w:fill="FFFFFF"/>
        </w:rPr>
        <w:t xml:space="preserve">Täpsem mõjude analüüs on </w:t>
      </w:r>
      <w:r w:rsidR="00EB2226">
        <w:rPr>
          <w:sz w:val="24"/>
          <w:szCs w:val="24"/>
          <w:shd w:val="clear" w:color="auto" w:fill="FFFFFF"/>
        </w:rPr>
        <w:t xml:space="preserve">esitatud </w:t>
      </w:r>
      <w:r w:rsidR="0029658D" w:rsidRPr="001D113D">
        <w:rPr>
          <w:sz w:val="24"/>
          <w:szCs w:val="24"/>
          <w:shd w:val="clear" w:color="auto" w:fill="FFFFFF"/>
        </w:rPr>
        <w:t>punktis</w:t>
      </w:r>
      <w:r w:rsidR="002A5606" w:rsidRPr="001D113D">
        <w:rPr>
          <w:sz w:val="24"/>
          <w:szCs w:val="24"/>
          <w:shd w:val="clear" w:color="auto" w:fill="FFFFFF"/>
        </w:rPr>
        <w:t xml:space="preserve"> 5.2.</w:t>
      </w:r>
    </w:p>
    <w:p w14:paraId="7ADF43EC" w14:textId="77777777" w:rsidR="009718D7" w:rsidRDefault="009718D7" w:rsidP="00947442">
      <w:pPr>
        <w:spacing w:after="0" w:line="240" w:lineRule="auto"/>
        <w:jc w:val="both"/>
        <w:rPr>
          <w:rFonts w:cstheme="minorHAnsi"/>
          <w:color w:val="202020"/>
          <w:sz w:val="24"/>
          <w:szCs w:val="24"/>
          <w:shd w:val="clear" w:color="auto" w:fill="FFFFFF"/>
        </w:rPr>
      </w:pPr>
    </w:p>
    <w:p w14:paraId="55AC31AF" w14:textId="5607618C" w:rsidR="000C2FAD" w:rsidRDefault="00B63AE5" w:rsidP="00947442">
      <w:pPr>
        <w:spacing w:after="0" w:line="240" w:lineRule="auto"/>
        <w:jc w:val="both"/>
        <w:rPr>
          <w:color w:val="202020"/>
          <w:sz w:val="24"/>
          <w:szCs w:val="24"/>
          <w:shd w:val="clear" w:color="auto" w:fill="FFFFFF"/>
        </w:rPr>
      </w:pPr>
      <w:commentRangeStart w:id="4"/>
      <w:r>
        <w:rPr>
          <w:color w:val="202020"/>
          <w:sz w:val="24"/>
          <w:szCs w:val="24"/>
          <w:shd w:val="clear" w:color="auto" w:fill="FFFFFF"/>
        </w:rPr>
        <w:t>E</w:t>
      </w:r>
      <w:r w:rsidRPr="00B63AE5">
        <w:rPr>
          <w:color w:val="202020"/>
          <w:sz w:val="24"/>
          <w:szCs w:val="24"/>
          <w:shd w:val="clear" w:color="auto" w:fill="FFFFFF"/>
        </w:rPr>
        <w:t>raldi keskendub direktiiv energiaostuvõimetutele või energiaostuvõimetuse riskirühma kuuluvatele isikutele ja vähekaitstud tarbijatele, sealhulgas lõppkasutajatele, väikese ja keskmise sissetulekuga leibkondadele ning sotsiaaleluruumides elavatele isikutele. Energiatõhususe parandamise meetmete kavandamisel ja rakendamisel tuleb esmajärjekorras arvestada nende isikute ja leibkondade olukorra parandamise ning energiaostuvõimetuse leevendamise vajadusega. Meetmed ei tohi põhjustada eluaseme-, liikuvus- ega energiakulude ebaproportsionaalset suurenemist. Terviklik lähenemisviis poliitika kujundamisele ja meetmete rakendamisele eeldab, et liikmesriigid väldivad muude põhimõtete ja meetmete võimalikku kahjulikku mõju neile sihtrühmadele.</w:t>
      </w:r>
      <w:commentRangeEnd w:id="4"/>
      <w:r w:rsidR="004D4121">
        <w:rPr>
          <w:rStyle w:val="Kommentaariviide"/>
          <w:color w:val="202020"/>
          <w:sz w:val="24"/>
          <w:szCs w:val="24"/>
          <w:shd w:val="clear" w:color="auto" w:fill="FFFFFF"/>
        </w:rPr>
        <w:commentReference w:id="4"/>
      </w:r>
    </w:p>
    <w:p w14:paraId="0E3FDAE5" w14:textId="77777777" w:rsidR="00B63AE5" w:rsidRDefault="00B63AE5" w:rsidP="00947442">
      <w:pPr>
        <w:spacing w:after="0" w:line="240" w:lineRule="auto"/>
        <w:jc w:val="both"/>
        <w:rPr>
          <w:rFonts w:cstheme="minorHAnsi"/>
          <w:color w:val="202020"/>
          <w:sz w:val="24"/>
          <w:szCs w:val="24"/>
          <w:shd w:val="clear" w:color="auto" w:fill="FFFFFF"/>
        </w:rPr>
      </w:pPr>
    </w:p>
    <w:p w14:paraId="70D04BC8" w14:textId="5E34D594" w:rsidR="004B7045" w:rsidRDefault="00092861" w:rsidP="00947442">
      <w:pPr>
        <w:spacing w:after="0" w:line="240" w:lineRule="auto"/>
        <w:jc w:val="both"/>
        <w:rPr>
          <w:rFonts w:cstheme="minorHAnsi"/>
          <w:color w:val="202020"/>
          <w:sz w:val="24"/>
          <w:szCs w:val="24"/>
          <w:shd w:val="clear" w:color="auto" w:fill="FFFFFF"/>
        </w:rPr>
      </w:pPr>
      <w:commentRangeStart w:id="5"/>
      <w:r>
        <w:rPr>
          <w:rFonts w:cstheme="minorHAnsi"/>
          <w:color w:val="202020"/>
          <w:sz w:val="24"/>
          <w:szCs w:val="24"/>
          <w:shd w:val="clear" w:color="auto" w:fill="FFFFFF"/>
        </w:rPr>
        <w:t>Praegugi</w:t>
      </w:r>
      <w:r w:rsidR="00376E4F">
        <w:rPr>
          <w:rFonts w:cstheme="minorHAnsi"/>
          <w:color w:val="202020"/>
          <w:sz w:val="24"/>
          <w:szCs w:val="24"/>
          <w:shd w:val="clear" w:color="auto" w:fill="FFFFFF"/>
        </w:rPr>
        <w:t xml:space="preserve"> on </w:t>
      </w:r>
      <w:r w:rsidR="008D60FB">
        <w:rPr>
          <w:rFonts w:cstheme="minorHAnsi"/>
          <w:color w:val="202020"/>
          <w:sz w:val="24"/>
          <w:szCs w:val="24"/>
          <w:shd w:val="clear" w:color="auto" w:fill="FFFFFF"/>
        </w:rPr>
        <w:t xml:space="preserve">suurettevõtjatel </w:t>
      </w:r>
      <w:commentRangeStart w:id="6"/>
      <w:r w:rsidR="008D60FB">
        <w:rPr>
          <w:rFonts w:cstheme="minorHAnsi"/>
          <w:color w:val="202020"/>
          <w:sz w:val="24"/>
          <w:szCs w:val="24"/>
          <w:shd w:val="clear" w:color="auto" w:fill="FFFFFF"/>
        </w:rPr>
        <w:t>(~</w:t>
      </w:r>
      <w:r w:rsidR="00B272DA">
        <w:rPr>
          <w:rFonts w:cstheme="minorHAnsi"/>
          <w:color w:val="202020"/>
          <w:sz w:val="24"/>
          <w:szCs w:val="24"/>
          <w:shd w:val="clear" w:color="auto" w:fill="FFFFFF"/>
        </w:rPr>
        <w:t xml:space="preserve"> </w:t>
      </w:r>
      <w:r w:rsidR="008D60FB">
        <w:rPr>
          <w:rFonts w:cstheme="minorHAnsi"/>
          <w:color w:val="202020"/>
          <w:sz w:val="24"/>
          <w:szCs w:val="24"/>
          <w:shd w:val="clear" w:color="auto" w:fill="FFFFFF"/>
        </w:rPr>
        <w:t>130</w:t>
      </w:r>
      <w:r>
        <w:rPr>
          <w:rFonts w:cstheme="minorHAnsi"/>
          <w:color w:val="202020"/>
          <w:sz w:val="24"/>
          <w:szCs w:val="24"/>
          <w:shd w:val="clear" w:color="auto" w:fill="FFFFFF"/>
        </w:rPr>
        <w:t>–</w:t>
      </w:r>
      <w:r w:rsidR="008D60FB">
        <w:rPr>
          <w:rFonts w:cstheme="minorHAnsi"/>
          <w:color w:val="202020"/>
          <w:sz w:val="24"/>
          <w:szCs w:val="24"/>
          <w:shd w:val="clear" w:color="auto" w:fill="FFFFFF"/>
        </w:rPr>
        <w:t>150 ettevõt</w:t>
      </w:r>
      <w:r>
        <w:rPr>
          <w:rFonts w:cstheme="minorHAnsi"/>
          <w:color w:val="202020"/>
          <w:sz w:val="24"/>
          <w:szCs w:val="24"/>
          <w:shd w:val="clear" w:color="auto" w:fill="FFFFFF"/>
        </w:rPr>
        <w:t>ja</w:t>
      </w:r>
      <w:r w:rsidR="008D60FB">
        <w:rPr>
          <w:rFonts w:cstheme="minorHAnsi"/>
          <w:color w:val="202020"/>
          <w:sz w:val="24"/>
          <w:szCs w:val="24"/>
          <w:shd w:val="clear" w:color="auto" w:fill="FFFFFF"/>
        </w:rPr>
        <w:t xml:space="preserve">t) </w:t>
      </w:r>
      <w:commentRangeEnd w:id="6"/>
      <w:r w:rsidR="00201CEC">
        <w:rPr>
          <w:rStyle w:val="Kommentaariviide"/>
          <w:rFonts w:cstheme="minorHAnsi"/>
          <w:color w:val="202020"/>
          <w:sz w:val="24"/>
          <w:szCs w:val="24"/>
          <w:shd w:val="clear" w:color="auto" w:fill="FFFFFF"/>
        </w:rPr>
        <w:commentReference w:id="6"/>
      </w:r>
      <w:r w:rsidR="008D60FB">
        <w:rPr>
          <w:rFonts w:cstheme="minorHAnsi"/>
          <w:color w:val="202020"/>
          <w:sz w:val="24"/>
          <w:szCs w:val="24"/>
          <w:shd w:val="clear" w:color="auto" w:fill="FFFFFF"/>
        </w:rPr>
        <w:t>energia</w:t>
      </w:r>
      <w:r w:rsidR="00376E4F">
        <w:rPr>
          <w:rFonts w:cstheme="minorHAnsi"/>
          <w:color w:val="202020"/>
          <w:sz w:val="24"/>
          <w:szCs w:val="24"/>
          <w:shd w:val="clear" w:color="auto" w:fill="FFFFFF"/>
        </w:rPr>
        <w:t>auditi kohustus</w:t>
      </w:r>
      <w:commentRangeEnd w:id="5"/>
      <w:r w:rsidR="0006161F">
        <w:rPr>
          <w:rStyle w:val="Kommentaariviide"/>
          <w:rFonts w:cstheme="minorHAnsi"/>
          <w:color w:val="202020"/>
          <w:sz w:val="24"/>
          <w:szCs w:val="24"/>
          <w:shd w:val="clear" w:color="auto" w:fill="FFFFFF"/>
        </w:rPr>
        <w:commentReference w:id="5"/>
      </w:r>
      <w:r w:rsidR="008D60FB">
        <w:rPr>
          <w:rFonts w:cstheme="minorHAnsi"/>
          <w:color w:val="202020"/>
          <w:sz w:val="24"/>
          <w:szCs w:val="24"/>
          <w:shd w:val="clear" w:color="auto" w:fill="FFFFFF"/>
        </w:rPr>
        <w:t>,</w:t>
      </w:r>
      <w:r w:rsidR="00376E4F">
        <w:rPr>
          <w:rFonts w:cstheme="minorHAnsi"/>
          <w:color w:val="202020"/>
          <w:sz w:val="24"/>
          <w:szCs w:val="24"/>
          <w:shd w:val="clear" w:color="auto" w:fill="FFFFFF"/>
        </w:rPr>
        <w:t xml:space="preserve"> mis põhineb ettevõtte tööt</w:t>
      </w:r>
      <w:r>
        <w:rPr>
          <w:rFonts w:cstheme="minorHAnsi"/>
          <w:color w:val="202020"/>
          <w:sz w:val="24"/>
          <w:szCs w:val="24"/>
          <w:shd w:val="clear" w:color="auto" w:fill="FFFFFF"/>
        </w:rPr>
        <w:t>a</w:t>
      </w:r>
      <w:r w:rsidR="00376E4F">
        <w:rPr>
          <w:rFonts w:cstheme="minorHAnsi"/>
          <w:color w:val="202020"/>
          <w:sz w:val="24"/>
          <w:szCs w:val="24"/>
          <w:shd w:val="clear" w:color="auto" w:fill="FFFFFF"/>
        </w:rPr>
        <w:t>jate arvul ning majandusnäitajatel</w:t>
      </w:r>
      <w:r w:rsidR="009E5F46">
        <w:rPr>
          <w:rFonts w:cstheme="minorHAnsi"/>
          <w:color w:val="202020"/>
          <w:sz w:val="24"/>
          <w:szCs w:val="24"/>
          <w:shd w:val="clear" w:color="auto" w:fill="FFFFFF"/>
        </w:rPr>
        <w:t xml:space="preserve">. </w:t>
      </w:r>
      <w:r>
        <w:rPr>
          <w:rFonts w:cstheme="minorHAnsi"/>
          <w:color w:val="202020"/>
          <w:sz w:val="24"/>
          <w:szCs w:val="24"/>
          <w:shd w:val="clear" w:color="auto" w:fill="FFFFFF"/>
        </w:rPr>
        <w:t>E</w:t>
      </w:r>
      <w:r w:rsidR="003E2FB9">
        <w:rPr>
          <w:rFonts w:cstheme="minorHAnsi"/>
          <w:color w:val="202020"/>
          <w:sz w:val="24"/>
          <w:szCs w:val="24"/>
          <w:shd w:val="clear" w:color="auto" w:fill="FFFFFF"/>
        </w:rPr>
        <w:t>nergiaauditi kohustus</w:t>
      </w:r>
      <w:r>
        <w:rPr>
          <w:rFonts w:cstheme="minorHAnsi"/>
          <w:color w:val="202020"/>
          <w:sz w:val="24"/>
          <w:szCs w:val="24"/>
          <w:shd w:val="clear" w:color="auto" w:fill="FFFFFF"/>
        </w:rPr>
        <w:t xml:space="preserve"> laieneb</w:t>
      </w:r>
      <w:r w:rsidR="00376E4F">
        <w:rPr>
          <w:rFonts w:cstheme="minorHAnsi"/>
          <w:color w:val="202020"/>
          <w:sz w:val="24"/>
          <w:szCs w:val="24"/>
          <w:shd w:val="clear" w:color="auto" w:fill="FFFFFF"/>
        </w:rPr>
        <w:t xml:space="preserve"> ettevõt</w:t>
      </w:r>
      <w:r>
        <w:rPr>
          <w:rFonts w:cstheme="minorHAnsi"/>
          <w:color w:val="202020"/>
          <w:sz w:val="24"/>
          <w:szCs w:val="24"/>
          <w:shd w:val="clear" w:color="auto" w:fill="FFFFFF"/>
        </w:rPr>
        <w:t>ja</w:t>
      </w:r>
      <w:r w:rsidR="00376E4F">
        <w:rPr>
          <w:rFonts w:cstheme="minorHAnsi"/>
          <w:color w:val="202020"/>
          <w:sz w:val="24"/>
          <w:szCs w:val="24"/>
          <w:shd w:val="clear" w:color="auto" w:fill="FFFFFF"/>
        </w:rPr>
        <w:t>tele</w:t>
      </w:r>
      <w:r w:rsidR="00B63AE5">
        <w:rPr>
          <w:rFonts w:cstheme="minorHAnsi"/>
          <w:color w:val="202020"/>
          <w:sz w:val="24"/>
          <w:szCs w:val="24"/>
          <w:shd w:val="clear" w:color="auto" w:fill="FFFFFF"/>
        </w:rPr>
        <w:t xml:space="preserve"> </w:t>
      </w:r>
      <w:r w:rsidR="00376E4F">
        <w:rPr>
          <w:rFonts w:cstheme="minorHAnsi"/>
          <w:color w:val="202020"/>
          <w:sz w:val="24"/>
          <w:szCs w:val="24"/>
          <w:shd w:val="clear" w:color="auto" w:fill="FFFFFF"/>
        </w:rPr>
        <w:t>energia</w:t>
      </w:r>
      <w:r w:rsidR="002A1D42">
        <w:rPr>
          <w:rFonts w:cstheme="minorHAnsi"/>
          <w:color w:val="202020"/>
          <w:sz w:val="24"/>
          <w:szCs w:val="24"/>
          <w:shd w:val="clear" w:color="auto" w:fill="FFFFFF"/>
        </w:rPr>
        <w:t xml:space="preserve"> (elekter, gaas, küte ja transport)</w:t>
      </w:r>
      <w:r>
        <w:rPr>
          <w:rFonts w:cstheme="minorHAnsi"/>
          <w:color w:val="202020"/>
          <w:sz w:val="24"/>
          <w:szCs w:val="24"/>
          <w:shd w:val="clear" w:color="auto" w:fill="FFFFFF"/>
        </w:rPr>
        <w:t xml:space="preserve"> tarbimise järgi</w:t>
      </w:r>
      <w:r w:rsidR="00AA249B">
        <w:rPr>
          <w:rFonts w:cstheme="minorHAnsi"/>
          <w:color w:val="202020"/>
          <w:sz w:val="24"/>
          <w:szCs w:val="24"/>
          <w:shd w:val="clear" w:color="auto" w:fill="FFFFFF"/>
        </w:rPr>
        <w:t>, see</w:t>
      </w:r>
      <w:r>
        <w:rPr>
          <w:rFonts w:cstheme="minorHAnsi"/>
          <w:color w:val="202020"/>
          <w:sz w:val="24"/>
          <w:szCs w:val="24"/>
          <w:shd w:val="clear" w:color="auto" w:fill="FFFFFF"/>
        </w:rPr>
        <w:t xml:space="preserve"> mõjutab</w:t>
      </w:r>
      <w:r w:rsidR="00AA249B">
        <w:rPr>
          <w:rFonts w:cstheme="minorHAnsi"/>
          <w:color w:val="202020"/>
          <w:sz w:val="24"/>
          <w:szCs w:val="24"/>
          <w:shd w:val="clear" w:color="auto" w:fill="FFFFFF"/>
        </w:rPr>
        <w:t xml:space="preserve"> kuni 800 ettevõt</w:t>
      </w:r>
      <w:r>
        <w:rPr>
          <w:rFonts w:cstheme="minorHAnsi"/>
          <w:color w:val="202020"/>
          <w:sz w:val="24"/>
          <w:szCs w:val="24"/>
          <w:shd w:val="clear" w:color="auto" w:fill="FFFFFF"/>
        </w:rPr>
        <w:t>ja</w:t>
      </w:r>
      <w:r w:rsidR="00AA249B">
        <w:rPr>
          <w:rFonts w:cstheme="minorHAnsi"/>
          <w:color w:val="202020"/>
          <w:sz w:val="24"/>
          <w:szCs w:val="24"/>
          <w:shd w:val="clear" w:color="auto" w:fill="FFFFFF"/>
        </w:rPr>
        <w:t>t.</w:t>
      </w:r>
      <w:r w:rsidR="00D549D0">
        <w:rPr>
          <w:rFonts w:cstheme="minorHAnsi"/>
          <w:color w:val="202020"/>
          <w:sz w:val="24"/>
          <w:szCs w:val="24"/>
          <w:shd w:val="clear" w:color="auto" w:fill="FFFFFF"/>
        </w:rPr>
        <w:t xml:space="preserve"> </w:t>
      </w:r>
      <w:r>
        <w:rPr>
          <w:rFonts w:cstheme="minorHAnsi"/>
          <w:color w:val="202020"/>
          <w:sz w:val="24"/>
          <w:szCs w:val="24"/>
          <w:shd w:val="clear" w:color="auto" w:fill="FFFFFF"/>
        </w:rPr>
        <w:t xml:space="preserve">Kuigi </w:t>
      </w:r>
      <w:r w:rsidR="00D9560A">
        <w:rPr>
          <w:rFonts w:cstheme="minorHAnsi"/>
          <w:color w:val="202020"/>
          <w:sz w:val="24"/>
          <w:szCs w:val="24"/>
          <w:shd w:val="clear" w:color="auto" w:fill="FFFFFF"/>
        </w:rPr>
        <w:t xml:space="preserve">halduskoormus </w:t>
      </w:r>
      <w:commentRangeStart w:id="7"/>
      <w:r w:rsidR="00D9560A">
        <w:rPr>
          <w:rFonts w:cstheme="minorHAnsi"/>
          <w:color w:val="202020"/>
          <w:sz w:val="24"/>
          <w:szCs w:val="24"/>
          <w:shd w:val="clear" w:color="auto" w:fill="FFFFFF"/>
        </w:rPr>
        <w:t xml:space="preserve">teatud määral </w:t>
      </w:r>
      <w:commentRangeEnd w:id="7"/>
      <w:r w:rsidR="00E57AA5">
        <w:rPr>
          <w:rStyle w:val="Kommentaariviide"/>
          <w:rFonts w:cstheme="minorHAnsi"/>
          <w:color w:val="202020"/>
          <w:sz w:val="24"/>
          <w:szCs w:val="24"/>
          <w:shd w:val="clear" w:color="auto" w:fill="FFFFFF"/>
        </w:rPr>
        <w:commentReference w:id="7"/>
      </w:r>
      <w:r w:rsidR="00D9560A">
        <w:rPr>
          <w:rFonts w:cstheme="minorHAnsi"/>
          <w:color w:val="202020"/>
          <w:sz w:val="24"/>
          <w:szCs w:val="24"/>
          <w:shd w:val="clear" w:color="auto" w:fill="FFFFFF"/>
        </w:rPr>
        <w:t xml:space="preserve">suureneb, on </w:t>
      </w:r>
      <w:r w:rsidR="00914204">
        <w:rPr>
          <w:rFonts w:cstheme="minorHAnsi"/>
          <w:color w:val="202020"/>
          <w:sz w:val="24"/>
          <w:szCs w:val="24"/>
          <w:shd w:val="clear" w:color="auto" w:fill="FFFFFF"/>
        </w:rPr>
        <w:t>l</w:t>
      </w:r>
      <w:r w:rsidR="00D549D0">
        <w:rPr>
          <w:rFonts w:cstheme="minorHAnsi"/>
          <w:color w:val="202020"/>
          <w:sz w:val="24"/>
          <w:szCs w:val="24"/>
          <w:shd w:val="clear" w:color="auto" w:fill="FFFFFF"/>
        </w:rPr>
        <w:t>aienev</w:t>
      </w:r>
      <w:r w:rsidR="00914204">
        <w:rPr>
          <w:rFonts w:cstheme="minorHAnsi"/>
          <w:color w:val="202020"/>
          <w:sz w:val="24"/>
          <w:szCs w:val="24"/>
          <w:shd w:val="clear" w:color="auto" w:fill="FFFFFF"/>
        </w:rPr>
        <w:t>a</w:t>
      </w:r>
      <w:r w:rsidR="00D549D0">
        <w:rPr>
          <w:rFonts w:cstheme="minorHAnsi"/>
          <w:color w:val="202020"/>
          <w:sz w:val="24"/>
          <w:szCs w:val="24"/>
          <w:shd w:val="clear" w:color="auto" w:fill="FFFFFF"/>
        </w:rPr>
        <w:t xml:space="preserve"> kohustus</w:t>
      </w:r>
      <w:r w:rsidR="0054395A">
        <w:rPr>
          <w:rFonts w:cstheme="minorHAnsi"/>
          <w:color w:val="202020"/>
          <w:sz w:val="24"/>
          <w:szCs w:val="24"/>
          <w:shd w:val="clear" w:color="auto" w:fill="FFFFFF"/>
        </w:rPr>
        <w:t xml:space="preserve">e mõju positiivne, sest </w:t>
      </w:r>
      <w:r w:rsidR="00BC4FF6">
        <w:rPr>
          <w:rFonts w:cstheme="minorHAnsi"/>
          <w:color w:val="202020"/>
          <w:sz w:val="24"/>
          <w:szCs w:val="24"/>
          <w:shd w:val="clear" w:color="auto" w:fill="FFFFFF"/>
        </w:rPr>
        <w:t>auditi kasu avald</w:t>
      </w:r>
      <w:r w:rsidR="006A3DB0">
        <w:rPr>
          <w:rFonts w:cstheme="minorHAnsi"/>
          <w:color w:val="202020"/>
          <w:sz w:val="24"/>
          <w:szCs w:val="24"/>
          <w:shd w:val="clear" w:color="auto" w:fill="FFFFFF"/>
        </w:rPr>
        <w:t>ub seal</w:t>
      </w:r>
      <w:r>
        <w:rPr>
          <w:rFonts w:cstheme="minorHAnsi"/>
          <w:color w:val="202020"/>
          <w:sz w:val="24"/>
          <w:szCs w:val="24"/>
          <w:shd w:val="clear" w:color="auto" w:fill="FFFFFF"/>
        </w:rPr>
        <w:t>,</w:t>
      </w:r>
      <w:r w:rsidR="006A3DB0">
        <w:rPr>
          <w:rFonts w:cstheme="minorHAnsi"/>
          <w:color w:val="202020"/>
          <w:sz w:val="24"/>
          <w:szCs w:val="24"/>
          <w:shd w:val="clear" w:color="auto" w:fill="FFFFFF"/>
        </w:rPr>
        <w:t xml:space="preserve"> kus on tegelik energiatarbimine ja võimalused tarbimist tõhustada. </w:t>
      </w:r>
      <w:commentRangeStart w:id="8"/>
      <w:r w:rsidR="00273E96">
        <w:rPr>
          <w:rFonts w:cstheme="minorHAnsi"/>
          <w:color w:val="202020"/>
          <w:sz w:val="24"/>
          <w:szCs w:val="24"/>
          <w:shd w:val="clear" w:color="auto" w:fill="FFFFFF"/>
        </w:rPr>
        <w:t>Hetkel kehtiv nõue seab energiaauditi tegemise ka ettevõt</w:t>
      </w:r>
      <w:r w:rsidR="00A77976">
        <w:rPr>
          <w:rFonts w:cstheme="minorHAnsi"/>
          <w:color w:val="202020"/>
          <w:sz w:val="24"/>
          <w:szCs w:val="24"/>
          <w:shd w:val="clear" w:color="auto" w:fill="FFFFFF"/>
        </w:rPr>
        <w:t>jatele</w:t>
      </w:r>
      <w:r w:rsidR="00BC3121">
        <w:rPr>
          <w:rFonts w:cstheme="minorHAnsi"/>
          <w:color w:val="202020"/>
          <w:sz w:val="24"/>
          <w:szCs w:val="24"/>
          <w:shd w:val="clear" w:color="auto" w:fill="FFFFFF"/>
        </w:rPr>
        <w:t>,</w:t>
      </w:r>
      <w:r w:rsidR="00273E96">
        <w:rPr>
          <w:rFonts w:cstheme="minorHAnsi"/>
          <w:color w:val="202020"/>
          <w:sz w:val="24"/>
          <w:szCs w:val="24"/>
          <w:shd w:val="clear" w:color="auto" w:fill="FFFFFF"/>
        </w:rPr>
        <w:t xml:space="preserve"> ke</w:t>
      </w:r>
      <w:r>
        <w:rPr>
          <w:rFonts w:cstheme="minorHAnsi"/>
          <w:color w:val="202020"/>
          <w:sz w:val="24"/>
          <w:szCs w:val="24"/>
          <w:shd w:val="clear" w:color="auto" w:fill="FFFFFF"/>
        </w:rPr>
        <w:t>s</w:t>
      </w:r>
      <w:r w:rsidR="00BC3121">
        <w:rPr>
          <w:rFonts w:cstheme="minorHAnsi"/>
          <w:color w:val="202020"/>
          <w:sz w:val="24"/>
          <w:szCs w:val="24"/>
          <w:shd w:val="clear" w:color="auto" w:fill="FFFFFF"/>
        </w:rPr>
        <w:t xml:space="preserve"> </w:t>
      </w:r>
      <w:r>
        <w:rPr>
          <w:rFonts w:cstheme="minorHAnsi"/>
          <w:color w:val="202020"/>
          <w:sz w:val="24"/>
          <w:szCs w:val="24"/>
          <w:shd w:val="clear" w:color="auto" w:fill="FFFFFF"/>
        </w:rPr>
        <w:t>tegutsevad</w:t>
      </w:r>
      <w:r w:rsidR="00273E96">
        <w:rPr>
          <w:rFonts w:cstheme="minorHAnsi"/>
          <w:color w:val="202020"/>
          <w:sz w:val="24"/>
          <w:szCs w:val="24"/>
          <w:shd w:val="clear" w:color="auto" w:fill="FFFFFF"/>
        </w:rPr>
        <w:t xml:space="preserve"> </w:t>
      </w:r>
      <w:r w:rsidR="003E1B69">
        <w:rPr>
          <w:rFonts w:cstheme="minorHAnsi"/>
          <w:color w:val="202020"/>
          <w:sz w:val="24"/>
          <w:szCs w:val="24"/>
          <w:shd w:val="clear" w:color="auto" w:fill="FFFFFF"/>
        </w:rPr>
        <w:t xml:space="preserve">näiteks üüripindadel ja </w:t>
      </w:r>
      <w:r>
        <w:rPr>
          <w:rFonts w:cstheme="minorHAnsi"/>
          <w:color w:val="202020"/>
          <w:sz w:val="24"/>
          <w:szCs w:val="24"/>
          <w:shd w:val="clear" w:color="auto" w:fill="FFFFFF"/>
        </w:rPr>
        <w:t xml:space="preserve">kellel </w:t>
      </w:r>
      <w:r w:rsidR="003E1B69">
        <w:rPr>
          <w:rFonts w:cstheme="minorHAnsi"/>
          <w:color w:val="202020"/>
          <w:sz w:val="24"/>
          <w:szCs w:val="24"/>
          <w:shd w:val="clear" w:color="auto" w:fill="FFFFFF"/>
        </w:rPr>
        <w:t xml:space="preserve">seetõttu puudub võimalus energiatõhusust märkimisväärselt parandada. </w:t>
      </w:r>
      <w:commentRangeEnd w:id="8"/>
      <w:r w:rsidR="00806855">
        <w:rPr>
          <w:rStyle w:val="Kommentaariviide"/>
          <w:rFonts w:cstheme="minorHAnsi"/>
          <w:color w:val="202020"/>
          <w:sz w:val="24"/>
          <w:szCs w:val="24"/>
          <w:shd w:val="clear" w:color="auto" w:fill="FFFFFF"/>
        </w:rPr>
        <w:commentReference w:id="8"/>
      </w:r>
      <w:r w:rsidR="00BE4801">
        <w:rPr>
          <w:rFonts w:cstheme="minorHAnsi"/>
          <w:color w:val="202020"/>
          <w:sz w:val="24"/>
          <w:szCs w:val="24"/>
          <w:shd w:val="clear" w:color="auto" w:fill="FFFFFF"/>
        </w:rPr>
        <w:t>Sead</w:t>
      </w:r>
      <w:r w:rsidR="00766CD1">
        <w:rPr>
          <w:rFonts w:cstheme="minorHAnsi"/>
          <w:color w:val="202020"/>
          <w:sz w:val="24"/>
          <w:szCs w:val="24"/>
          <w:shd w:val="clear" w:color="auto" w:fill="FFFFFF"/>
        </w:rPr>
        <w:t xml:space="preserve">use jõustumisel kaob neil </w:t>
      </w:r>
      <w:r w:rsidR="00A36A26">
        <w:rPr>
          <w:rFonts w:cstheme="minorHAnsi"/>
          <w:color w:val="202020"/>
          <w:sz w:val="24"/>
          <w:szCs w:val="24"/>
          <w:shd w:val="clear" w:color="auto" w:fill="FFFFFF"/>
        </w:rPr>
        <w:t xml:space="preserve">energiaauditi kohustus ära. </w:t>
      </w:r>
      <w:r w:rsidR="00AA249B">
        <w:rPr>
          <w:rFonts w:cstheme="minorHAnsi"/>
          <w:color w:val="202020"/>
          <w:sz w:val="24"/>
          <w:szCs w:val="24"/>
          <w:shd w:val="clear" w:color="auto" w:fill="FFFFFF"/>
        </w:rPr>
        <w:t>Täpsem mõjude analüüs on</w:t>
      </w:r>
      <w:r w:rsidR="00213BE5">
        <w:rPr>
          <w:rFonts w:cstheme="minorHAnsi"/>
          <w:color w:val="202020"/>
          <w:sz w:val="24"/>
          <w:szCs w:val="24"/>
          <w:shd w:val="clear" w:color="auto" w:fill="FFFFFF"/>
        </w:rPr>
        <w:t xml:space="preserve"> </w:t>
      </w:r>
      <w:r w:rsidR="003C3F32">
        <w:rPr>
          <w:rFonts w:cstheme="minorHAnsi"/>
          <w:color w:val="202020"/>
          <w:sz w:val="24"/>
          <w:szCs w:val="24"/>
          <w:shd w:val="clear" w:color="auto" w:fill="FFFFFF"/>
        </w:rPr>
        <w:t xml:space="preserve">esitatud </w:t>
      </w:r>
      <w:r w:rsidR="00213BE5">
        <w:rPr>
          <w:rFonts w:cstheme="minorHAnsi"/>
          <w:color w:val="202020"/>
          <w:sz w:val="24"/>
          <w:szCs w:val="24"/>
          <w:shd w:val="clear" w:color="auto" w:fill="FFFFFF"/>
        </w:rPr>
        <w:t xml:space="preserve">eelnõu </w:t>
      </w:r>
      <w:r w:rsidR="00204888">
        <w:rPr>
          <w:rFonts w:cstheme="minorHAnsi"/>
          <w:color w:val="202020"/>
          <w:sz w:val="24"/>
          <w:szCs w:val="24"/>
          <w:shd w:val="clear" w:color="auto" w:fill="FFFFFF"/>
        </w:rPr>
        <w:t xml:space="preserve">punktis </w:t>
      </w:r>
      <w:commentRangeStart w:id="9"/>
      <w:r w:rsidR="00204888">
        <w:rPr>
          <w:rFonts w:cstheme="minorHAnsi"/>
          <w:color w:val="202020"/>
          <w:sz w:val="24"/>
          <w:szCs w:val="24"/>
          <w:shd w:val="clear" w:color="auto" w:fill="FFFFFF"/>
        </w:rPr>
        <w:t>3.46</w:t>
      </w:r>
      <w:commentRangeEnd w:id="9"/>
      <w:r w:rsidR="002630D3">
        <w:rPr>
          <w:rStyle w:val="Kommentaariviide"/>
          <w:rFonts w:cstheme="minorHAnsi"/>
          <w:color w:val="202020"/>
          <w:sz w:val="24"/>
          <w:szCs w:val="24"/>
          <w:shd w:val="clear" w:color="auto" w:fill="FFFFFF"/>
        </w:rPr>
        <w:commentReference w:id="9"/>
      </w:r>
      <w:r w:rsidR="00204888">
        <w:rPr>
          <w:rFonts w:cstheme="minorHAnsi"/>
          <w:color w:val="202020"/>
          <w:sz w:val="24"/>
          <w:szCs w:val="24"/>
          <w:shd w:val="clear" w:color="auto" w:fill="FFFFFF"/>
        </w:rPr>
        <w:t xml:space="preserve">. </w:t>
      </w:r>
    </w:p>
    <w:p w14:paraId="24E37157" w14:textId="77777777" w:rsidR="004B7045" w:rsidRPr="00DB4996" w:rsidRDefault="004B7045" w:rsidP="00947442">
      <w:pPr>
        <w:spacing w:after="0" w:line="240" w:lineRule="auto"/>
        <w:jc w:val="both"/>
        <w:rPr>
          <w:rFonts w:cstheme="minorHAnsi"/>
          <w:color w:val="202020"/>
          <w:sz w:val="24"/>
          <w:szCs w:val="24"/>
          <w:shd w:val="clear" w:color="auto" w:fill="FFFFFF"/>
        </w:rPr>
      </w:pPr>
    </w:p>
    <w:p w14:paraId="25723335" w14:textId="77777777" w:rsidR="00FF0EC1" w:rsidRDefault="00FF0EC1" w:rsidP="00947442">
      <w:pPr>
        <w:spacing w:after="0" w:line="240" w:lineRule="auto"/>
        <w:jc w:val="both"/>
        <w:rPr>
          <w:rFonts w:eastAsia="Calibri" w:cstheme="minorHAnsi"/>
          <w:b/>
          <w:bCs/>
          <w:sz w:val="24"/>
          <w:szCs w:val="24"/>
        </w:rPr>
      </w:pPr>
      <w:r w:rsidRPr="00DB4996">
        <w:rPr>
          <w:rFonts w:eastAsia="Calibri" w:cstheme="minorHAnsi"/>
          <w:b/>
          <w:bCs/>
          <w:sz w:val="24"/>
          <w:szCs w:val="24"/>
        </w:rPr>
        <w:t>1.2</w:t>
      </w:r>
      <w:r>
        <w:rPr>
          <w:rFonts w:eastAsia="Calibri" w:cstheme="minorHAnsi"/>
          <w:b/>
          <w:bCs/>
          <w:sz w:val="24"/>
          <w:szCs w:val="24"/>
        </w:rPr>
        <w:t>.</w:t>
      </w:r>
      <w:r w:rsidRPr="00DB4996">
        <w:rPr>
          <w:rFonts w:eastAsia="Calibri" w:cstheme="minorHAnsi"/>
          <w:b/>
          <w:bCs/>
          <w:sz w:val="24"/>
          <w:szCs w:val="24"/>
        </w:rPr>
        <w:t xml:space="preserve"> Eelnõu ettevalmistaja</w:t>
      </w:r>
    </w:p>
    <w:p w14:paraId="29233193" w14:textId="77777777" w:rsidR="00FF0EC1" w:rsidRPr="00DB4996" w:rsidRDefault="00FF0EC1" w:rsidP="00947442">
      <w:pPr>
        <w:spacing w:after="0" w:line="240" w:lineRule="auto"/>
        <w:jc w:val="both"/>
        <w:rPr>
          <w:rFonts w:eastAsia="Calibri" w:cstheme="minorHAnsi"/>
          <w:b/>
          <w:bCs/>
          <w:sz w:val="24"/>
          <w:szCs w:val="24"/>
        </w:rPr>
      </w:pPr>
    </w:p>
    <w:p w14:paraId="3A3A06B9" w14:textId="1787E8EC" w:rsidR="00AE272A" w:rsidRPr="00AE272A" w:rsidRDefault="00FF0EC1" w:rsidP="00947442">
      <w:pPr>
        <w:spacing w:after="0" w:line="240" w:lineRule="auto"/>
        <w:jc w:val="both"/>
        <w:rPr>
          <w:rFonts w:ascii="Times New Roman" w:hAnsi="Times New Roman" w:cs="Times New Roman"/>
          <w:sz w:val="24"/>
          <w:szCs w:val="24"/>
        </w:rPr>
      </w:pPr>
      <w:r w:rsidRPr="0070694A">
        <w:rPr>
          <w:rFonts w:ascii="Times New Roman" w:hAnsi="Times New Roman" w:cs="Times New Roman"/>
          <w:sz w:val="24"/>
          <w:szCs w:val="24"/>
        </w:rPr>
        <w:t xml:space="preserve">Eelnõu ja seletuskirja </w:t>
      </w:r>
      <w:r w:rsidR="003C3F32">
        <w:rPr>
          <w:rFonts w:ascii="Times New Roman" w:hAnsi="Times New Roman" w:cs="Times New Roman"/>
          <w:sz w:val="24"/>
          <w:szCs w:val="24"/>
        </w:rPr>
        <w:t xml:space="preserve">on </w:t>
      </w:r>
      <w:r>
        <w:rPr>
          <w:rFonts w:ascii="Times New Roman" w:hAnsi="Times New Roman" w:cs="Times New Roman"/>
          <w:sz w:val="24"/>
          <w:szCs w:val="24"/>
        </w:rPr>
        <w:t>koosta</w:t>
      </w:r>
      <w:r w:rsidR="003C3F32">
        <w:rPr>
          <w:rFonts w:ascii="Times New Roman" w:hAnsi="Times New Roman" w:cs="Times New Roman"/>
          <w:sz w:val="24"/>
          <w:szCs w:val="24"/>
        </w:rPr>
        <w:t>nu</w:t>
      </w:r>
      <w:r>
        <w:rPr>
          <w:rFonts w:ascii="Times New Roman" w:hAnsi="Times New Roman" w:cs="Times New Roman"/>
          <w:sz w:val="24"/>
          <w:szCs w:val="24"/>
        </w:rPr>
        <w:t>d</w:t>
      </w:r>
      <w:r w:rsidRPr="0070694A">
        <w:rPr>
          <w:rFonts w:ascii="Times New Roman" w:hAnsi="Times New Roman" w:cs="Times New Roman"/>
          <w:sz w:val="24"/>
          <w:szCs w:val="24"/>
        </w:rPr>
        <w:t xml:space="preserve"> Kliimaministeeriumi </w:t>
      </w:r>
      <w:r w:rsidR="00DD634B">
        <w:rPr>
          <w:rFonts w:ascii="Times New Roman" w:hAnsi="Times New Roman" w:cs="Times New Roman"/>
          <w:sz w:val="24"/>
          <w:szCs w:val="24"/>
        </w:rPr>
        <w:t xml:space="preserve">ringmajanduse osakonna energia- ja ressursitõhususe </w:t>
      </w:r>
      <w:r>
        <w:rPr>
          <w:rFonts w:ascii="Times New Roman" w:hAnsi="Times New Roman" w:cs="Times New Roman"/>
          <w:sz w:val="24"/>
          <w:szCs w:val="24"/>
        </w:rPr>
        <w:t xml:space="preserve">valdkonna juht </w:t>
      </w:r>
      <w:r w:rsidR="00DD634B">
        <w:rPr>
          <w:rFonts w:ascii="Times New Roman" w:hAnsi="Times New Roman" w:cs="Times New Roman"/>
          <w:sz w:val="24"/>
          <w:szCs w:val="24"/>
        </w:rPr>
        <w:t>Riina Tamm</w:t>
      </w:r>
      <w:r w:rsidR="005062FE">
        <w:rPr>
          <w:rFonts w:ascii="Times New Roman" w:hAnsi="Times New Roman" w:cs="Times New Roman"/>
          <w:sz w:val="24"/>
          <w:szCs w:val="24"/>
        </w:rPr>
        <w:t xml:space="preserve"> (</w:t>
      </w:r>
      <w:r w:rsidR="00AA41C1" w:rsidRPr="00AA41C1">
        <w:rPr>
          <w:rFonts w:ascii="Times New Roman" w:hAnsi="Times New Roman" w:cs="Times New Roman"/>
          <w:sz w:val="24"/>
          <w:szCs w:val="24"/>
        </w:rPr>
        <w:t>626 8918</w:t>
      </w:r>
      <w:r w:rsidR="00AA41C1">
        <w:rPr>
          <w:rFonts w:ascii="Times New Roman" w:hAnsi="Times New Roman" w:cs="Times New Roman"/>
          <w:sz w:val="24"/>
          <w:szCs w:val="24"/>
        </w:rPr>
        <w:t xml:space="preserve">, </w:t>
      </w:r>
      <w:hyperlink r:id="rId16" w:history="1">
        <w:r w:rsidR="00AA41C1" w:rsidRPr="003F3A0E">
          <w:rPr>
            <w:rStyle w:val="Hperlink"/>
            <w:rFonts w:ascii="Times New Roman" w:hAnsi="Times New Roman" w:cs="Times New Roman"/>
            <w:sz w:val="24"/>
            <w:szCs w:val="24"/>
          </w:rPr>
          <w:t>riina.tamm@kliimaministeerium.ee</w:t>
        </w:r>
      </w:hyperlink>
      <w:r>
        <w:rPr>
          <w:rFonts w:ascii="Times New Roman" w:hAnsi="Times New Roman" w:cs="Times New Roman"/>
          <w:sz w:val="24"/>
          <w:szCs w:val="24"/>
        </w:rPr>
        <w:t xml:space="preserve">), </w:t>
      </w:r>
      <w:r w:rsidR="00AA41C1">
        <w:rPr>
          <w:rFonts w:ascii="Times New Roman" w:hAnsi="Times New Roman" w:cs="Times New Roman"/>
          <w:sz w:val="24"/>
          <w:szCs w:val="24"/>
        </w:rPr>
        <w:t xml:space="preserve">energeetikaosakonna </w:t>
      </w:r>
      <w:r w:rsidR="00CD7FB5" w:rsidRPr="00CD7FB5">
        <w:rPr>
          <w:rFonts w:ascii="Times New Roman" w:hAnsi="Times New Roman" w:cs="Times New Roman"/>
          <w:sz w:val="24"/>
          <w:szCs w:val="24"/>
        </w:rPr>
        <w:t>soojus- ja jahutusmajanduse ekspert</w:t>
      </w:r>
      <w:r w:rsidR="00FF2448">
        <w:rPr>
          <w:rFonts w:ascii="Times New Roman" w:hAnsi="Times New Roman" w:cs="Times New Roman"/>
          <w:sz w:val="24"/>
          <w:szCs w:val="24"/>
        </w:rPr>
        <w:t xml:space="preserve"> Aleks Mark (</w:t>
      </w:r>
      <w:r w:rsidR="009A0DE7" w:rsidRPr="009A0DE7">
        <w:rPr>
          <w:rFonts w:ascii="Times New Roman" w:hAnsi="Times New Roman" w:cs="Times New Roman"/>
          <w:sz w:val="24"/>
          <w:szCs w:val="24"/>
        </w:rPr>
        <w:t>627 2388</w:t>
      </w:r>
      <w:r>
        <w:rPr>
          <w:rFonts w:ascii="Times New Roman" w:hAnsi="Times New Roman" w:cs="Times New Roman"/>
          <w:sz w:val="24"/>
          <w:szCs w:val="24"/>
        </w:rPr>
        <w:t xml:space="preserve">, </w:t>
      </w:r>
      <w:hyperlink r:id="rId17" w:history="1">
        <w:r w:rsidR="00242995" w:rsidRPr="003F3A0E">
          <w:rPr>
            <w:rStyle w:val="Hperlink"/>
          </w:rPr>
          <w:t>aleks.mark@kliimaministeerium.ee</w:t>
        </w:r>
      </w:hyperlink>
      <w:r>
        <w:rPr>
          <w:rFonts w:ascii="Times New Roman" w:hAnsi="Times New Roman" w:cs="Times New Roman"/>
          <w:sz w:val="24"/>
          <w:szCs w:val="24"/>
        </w:rPr>
        <w:t xml:space="preserve">), </w:t>
      </w:r>
      <w:r w:rsidR="004D10A8">
        <w:rPr>
          <w:rFonts w:ascii="Times New Roman" w:hAnsi="Times New Roman" w:cs="Times New Roman"/>
          <w:sz w:val="24"/>
          <w:szCs w:val="24"/>
        </w:rPr>
        <w:t xml:space="preserve">energiavõrkude ekspert </w:t>
      </w:r>
      <w:r w:rsidR="00AE272A" w:rsidRPr="00AE272A">
        <w:rPr>
          <w:rFonts w:ascii="Times New Roman" w:hAnsi="Times New Roman" w:cs="Times New Roman"/>
          <w:sz w:val="24"/>
          <w:szCs w:val="24"/>
        </w:rPr>
        <w:t>Thérèse Liis Kilk</w:t>
      </w:r>
      <w:r w:rsidR="00AE272A">
        <w:rPr>
          <w:rFonts w:ascii="Times New Roman" w:hAnsi="Times New Roman" w:cs="Times New Roman"/>
          <w:sz w:val="24"/>
          <w:szCs w:val="24"/>
        </w:rPr>
        <w:t xml:space="preserve"> (</w:t>
      </w:r>
      <w:r w:rsidR="00AE272A" w:rsidRPr="00AE272A">
        <w:rPr>
          <w:rFonts w:ascii="Times New Roman" w:hAnsi="Times New Roman" w:cs="Times New Roman"/>
          <w:sz w:val="24"/>
          <w:szCs w:val="24"/>
        </w:rPr>
        <w:t>625 6493</w:t>
      </w:r>
      <w:r w:rsidR="00AE272A">
        <w:rPr>
          <w:rFonts w:ascii="Times New Roman" w:hAnsi="Times New Roman" w:cs="Times New Roman"/>
          <w:sz w:val="24"/>
          <w:szCs w:val="24"/>
        </w:rPr>
        <w:t xml:space="preserve">, </w:t>
      </w:r>
      <w:hyperlink r:id="rId18" w:history="1">
        <w:r w:rsidR="00AE272A" w:rsidRPr="003F3A0E">
          <w:rPr>
            <w:rStyle w:val="Hperlink"/>
            <w:rFonts w:ascii="Times New Roman" w:hAnsi="Times New Roman" w:cs="Times New Roman"/>
            <w:sz w:val="24"/>
            <w:szCs w:val="24"/>
          </w:rPr>
          <w:t>liis.kilk@kliimaministeerium.ee</w:t>
        </w:r>
      </w:hyperlink>
      <w:r w:rsidR="00AE272A">
        <w:rPr>
          <w:rFonts w:ascii="Times New Roman" w:hAnsi="Times New Roman" w:cs="Times New Roman"/>
          <w:sz w:val="24"/>
          <w:szCs w:val="24"/>
        </w:rPr>
        <w:t xml:space="preserve">) </w:t>
      </w:r>
      <w:r w:rsidR="00DE432E">
        <w:rPr>
          <w:rFonts w:ascii="Times New Roman" w:hAnsi="Times New Roman" w:cs="Times New Roman"/>
          <w:sz w:val="24"/>
          <w:szCs w:val="24"/>
        </w:rPr>
        <w:t xml:space="preserve">ja </w:t>
      </w:r>
      <w:r w:rsidR="005320DD">
        <w:rPr>
          <w:rFonts w:ascii="Times New Roman" w:hAnsi="Times New Roman" w:cs="Times New Roman"/>
          <w:sz w:val="24"/>
          <w:szCs w:val="24"/>
        </w:rPr>
        <w:t xml:space="preserve">nõunik </w:t>
      </w:r>
      <w:r w:rsidR="005320DD" w:rsidRPr="005320DD">
        <w:rPr>
          <w:rFonts w:ascii="Times New Roman" w:hAnsi="Times New Roman" w:cs="Times New Roman"/>
          <w:sz w:val="24"/>
          <w:szCs w:val="24"/>
        </w:rPr>
        <w:t>Anastassia Batulin</w:t>
      </w:r>
      <w:r w:rsidR="005320DD">
        <w:rPr>
          <w:rFonts w:ascii="Times New Roman" w:hAnsi="Times New Roman" w:cs="Times New Roman"/>
          <w:sz w:val="24"/>
          <w:szCs w:val="24"/>
        </w:rPr>
        <w:t xml:space="preserve"> (</w:t>
      </w:r>
      <w:r w:rsidR="00795986" w:rsidRPr="00795986">
        <w:rPr>
          <w:rFonts w:ascii="Times New Roman" w:hAnsi="Times New Roman" w:cs="Times New Roman"/>
          <w:sz w:val="24"/>
          <w:szCs w:val="24"/>
        </w:rPr>
        <w:t>625 6359</w:t>
      </w:r>
      <w:r w:rsidR="00795986">
        <w:rPr>
          <w:rFonts w:ascii="Times New Roman" w:hAnsi="Times New Roman" w:cs="Times New Roman"/>
          <w:sz w:val="24"/>
          <w:szCs w:val="24"/>
        </w:rPr>
        <w:t xml:space="preserve">, </w:t>
      </w:r>
      <w:hyperlink r:id="rId19" w:history="1">
        <w:r w:rsidR="00795986" w:rsidRPr="003F3A0E">
          <w:rPr>
            <w:rStyle w:val="Hperlink"/>
            <w:rFonts w:ascii="Times New Roman" w:hAnsi="Times New Roman" w:cs="Times New Roman"/>
            <w:sz w:val="24"/>
            <w:szCs w:val="24"/>
          </w:rPr>
          <w:t>anastassia.batulin@kliimaministeerium.ee</w:t>
        </w:r>
      </w:hyperlink>
      <w:r w:rsidR="00795986">
        <w:rPr>
          <w:rFonts w:ascii="Times New Roman" w:hAnsi="Times New Roman" w:cs="Times New Roman"/>
          <w:sz w:val="24"/>
          <w:szCs w:val="24"/>
        </w:rPr>
        <w:t xml:space="preserve">).  </w:t>
      </w:r>
    </w:p>
    <w:p w14:paraId="5F20C684" w14:textId="77777777" w:rsidR="00AE272A" w:rsidRPr="00AE272A" w:rsidRDefault="00AE272A" w:rsidP="00947442">
      <w:pPr>
        <w:spacing w:after="0" w:line="240" w:lineRule="auto"/>
        <w:jc w:val="both"/>
        <w:rPr>
          <w:rFonts w:ascii="Times New Roman" w:hAnsi="Times New Roman" w:cs="Times New Roman"/>
          <w:sz w:val="24"/>
          <w:szCs w:val="24"/>
        </w:rPr>
      </w:pPr>
    </w:p>
    <w:p w14:paraId="6E689E11" w14:textId="3F515073" w:rsidR="00FF0EC1" w:rsidRDefault="00757847" w:rsidP="002B06FD">
      <w:pPr>
        <w:spacing w:after="0" w:line="240" w:lineRule="auto"/>
        <w:jc w:val="both"/>
        <w:rPr>
          <w:rFonts w:ascii="Times New Roman" w:hAnsi="Times New Roman" w:cs="Times New Roman"/>
          <w:sz w:val="24"/>
          <w:szCs w:val="24"/>
        </w:rPr>
      </w:pPr>
      <w:r>
        <w:rPr>
          <w:rFonts w:ascii="Times New Roman" w:hAnsi="Times New Roman" w:cs="Times New Roman"/>
          <w:sz w:val="24"/>
          <w:szCs w:val="24"/>
        </w:rPr>
        <w:t>E</w:t>
      </w:r>
      <w:r w:rsidR="003C3F32">
        <w:rPr>
          <w:rFonts w:ascii="Times New Roman" w:hAnsi="Times New Roman" w:cs="Times New Roman"/>
          <w:sz w:val="24"/>
          <w:szCs w:val="24"/>
        </w:rPr>
        <w:t>elnõu on k</w:t>
      </w:r>
      <w:r w:rsidR="14F59DBE" w:rsidRPr="5FADDD51">
        <w:rPr>
          <w:rFonts w:ascii="Times New Roman" w:hAnsi="Times New Roman" w:cs="Times New Roman"/>
          <w:sz w:val="24"/>
          <w:szCs w:val="24"/>
        </w:rPr>
        <w:t>eeletoimet</w:t>
      </w:r>
      <w:r w:rsidR="003C3F32">
        <w:rPr>
          <w:rFonts w:ascii="Times New Roman" w:hAnsi="Times New Roman" w:cs="Times New Roman"/>
          <w:sz w:val="24"/>
          <w:szCs w:val="24"/>
        </w:rPr>
        <w:t>anud</w:t>
      </w:r>
      <w:r w:rsidR="14F59DBE" w:rsidRPr="5FADDD51">
        <w:rPr>
          <w:rFonts w:ascii="Times New Roman" w:hAnsi="Times New Roman" w:cs="Times New Roman"/>
          <w:sz w:val="24"/>
          <w:szCs w:val="24"/>
        </w:rPr>
        <w:t xml:space="preserve"> </w:t>
      </w:r>
      <w:r w:rsidR="14F59DBE" w:rsidRPr="002B06FD">
        <w:rPr>
          <w:rFonts w:ascii="Times New Roman" w:hAnsi="Times New Roman" w:cs="Times New Roman"/>
          <w:sz w:val="24"/>
          <w:szCs w:val="24"/>
        </w:rPr>
        <w:t>Justiits</w:t>
      </w:r>
      <w:r w:rsidR="30E1E1C2" w:rsidRPr="002B06FD">
        <w:rPr>
          <w:rFonts w:ascii="Times New Roman" w:hAnsi="Times New Roman" w:cs="Times New Roman"/>
          <w:sz w:val="24"/>
          <w:szCs w:val="24"/>
        </w:rPr>
        <w:t>- ja Digi</w:t>
      </w:r>
      <w:r w:rsidR="14F59DBE" w:rsidRPr="002B06FD">
        <w:rPr>
          <w:rFonts w:ascii="Times New Roman" w:hAnsi="Times New Roman" w:cs="Times New Roman"/>
          <w:sz w:val="24"/>
          <w:szCs w:val="24"/>
        </w:rPr>
        <w:t>ministeeriumi õigusloome korralduse talituse toimetaja</w:t>
      </w:r>
      <w:r w:rsidR="0055250C" w:rsidRPr="002B06FD">
        <w:rPr>
          <w:rFonts w:ascii="Times New Roman" w:hAnsi="Times New Roman" w:cs="Times New Roman"/>
          <w:sz w:val="24"/>
          <w:szCs w:val="24"/>
        </w:rPr>
        <w:t xml:space="preserve"> </w:t>
      </w:r>
      <w:r w:rsidR="003C3F32" w:rsidRPr="002B06FD">
        <w:rPr>
          <w:rFonts w:ascii="Times New Roman" w:hAnsi="Times New Roman" w:cs="Times New Roman"/>
          <w:sz w:val="24"/>
          <w:szCs w:val="24"/>
        </w:rPr>
        <w:t>M</w:t>
      </w:r>
      <w:r w:rsidRPr="002B06FD">
        <w:rPr>
          <w:rFonts w:ascii="Times New Roman" w:hAnsi="Times New Roman" w:cs="Times New Roman"/>
          <w:sz w:val="24"/>
          <w:szCs w:val="24"/>
        </w:rPr>
        <w:t xml:space="preserve">erike </w:t>
      </w:r>
      <w:r w:rsidR="003C3F32" w:rsidRPr="002B06FD">
        <w:rPr>
          <w:rFonts w:ascii="Times New Roman" w:hAnsi="Times New Roman" w:cs="Times New Roman"/>
          <w:sz w:val="24"/>
          <w:szCs w:val="24"/>
        </w:rPr>
        <w:t xml:space="preserve">Koppel </w:t>
      </w:r>
      <w:r w:rsidR="0055250C" w:rsidRPr="002B06FD">
        <w:rPr>
          <w:rFonts w:ascii="Times New Roman" w:hAnsi="Times New Roman" w:cs="Times New Roman"/>
          <w:sz w:val="24"/>
          <w:szCs w:val="24"/>
        </w:rPr>
        <w:t>(</w:t>
      </w:r>
      <w:hyperlink r:id="rId20" w:history="1">
        <w:r w:rsidR="002B06FD" w:rsidRPr="002B06FD">
          <w:rPr>
            <w:rStyle w:val="Hperlink"/>
            <w:rFonts w:ascii="Times New Roman" w:hAnsi="Times New Roman" w:cs="Times New Roman"/>
            <w:sz w:val="24"/>
            <w:szCs w:val="24"/>
          </w:rPr>
          <w:t>merike.koppel@justdigi.ee</w:t>
        </w:r>
      </w:hyperlink>
      <w:r w:rsidR="0055250C" w:rsidRPr="002B06FD">
        <w:rPr>
          <w:rFonts w:ascii="Times New Roman" w:hAnsi="Times New Roman" w:cs="Times New Roman"/>
          <w:sz w:val="24"/>
          <w:szCs w:val="24"/>
        </w:rPr>
        <w:t>)</w:t>
      </w:r>
      <w:r w:rsidR="3F538985" w:rsidRPr="002B06FD">
        <w:rPr>
          <w:rFonts w:ascii="Times New Roman" w:hAnsi="Times New Roman" w:cs="Times New Roman"/>
          <w:sz w:val="24"/>
          <w:szCs w:val="24"/>
        </w:rPr>
        <w:t>,</w:t>
      </w:r>
      <w:r w:rsidR="3F538985" w:rsidRPr="003E7777">
        <w:rPr>
          <w:rFonts w:ascii="Times New Roman" w:hAnsi="Times New Roman" w:cs="Times New Roman"/>
          <w:sz w:val="24"/>
          <w:szCs w:val="24"/>
        </w:rPr>
        <w:t xml:space="preserve"> õi</w:t>
      </w:r>
      <w:r w:rsidR="14F59DBE" w:rsidRPr="003E7777">
        <w:rPr>
          <w:rFonts w:ascii="Times New Roman" w:hAnsi="Times New Roman" w:cs="Times New Roman"/>
          <w:sz w:val="24"/>
          <w:szCs w:val="24"/>
        </w:rPr>
        <w:t>gusekspertiisi</w:t>
      </w:r>
      <w:r w:rsidR="14F59DBE" w:rsidRPr="5FADDD51">
        <w:rPr>
          <w:rFonts w:ascii="Times New Roman" w:hAnsi="Times New Roman" w:cs="Times New Roman"/>
          <w:sz w:val="24"/>
          <w:szCs w:val="24"/>
        </w:rPr>
        <w:t xml:space="preserve"> </w:t>
      </w:r>
      <w:r w:rsidR="003C3F32">
        <w:rPr>
          <w:rFonts w:ascii="Times New Roman" w:hAnsi="Times New Roman" w:cs="Times New Roman"/>
          <w:sz w:val="24"/>
          <w:szCs w:val="24"/>
        </w:rPr>
        <w:t xml:space="preserve">on </w:t>
      </w:r>
      <w:r w:rsidR="14F59DBE" w:rsidRPr="5FADDD51">
        <w:rPr>
          <w:rFonts w:ascii="Times New Roman" w:hAnsi="Times New Roman" w:cs="Times New Roman"/>
          <w:sz w:val="24"/>
          <w:szCs w:val="24"/>
        </w:rPr>
        <w:t>tei</w:t>
      </w:r>
      <w:r w:rsidR="003C3F32">
        <w:rPr>
          <w:rFonts w:ascii="Times New Roman" w:hAnsi="Times New Roman" w:cs="Times New Roman"/>
          <w:sz w:val="24"/>
          <w:szCs w:val="24"/>
        </w:rPr>
        <w:t>nu</w:t>
      </w:r>
      <w:r w:rsidR="78963644" w:rsidRPr="5FADDD51">
        <w:rPr>
          <w:rFonts w:ascii="Times New Roman" w:hAnsi="Times New Roman" w:cs="Times New Roman"/>
          <w:sz w:val="24"/>
          <w:szCs w:val="24"/>
        </w:rPr>
        <w:t>d</w:t>
      </w:r>
      <w:r w:rsidR="14F59DBE" w:rsidRPr="5FADDD51">
        <w:rPr>
          <w:rFonts w:ascii="Times New Roman" w:hAnsi="Times New Roman" w:cs="Times New Roman"/>
          <w:sz w:val="24"/>
          <w:szCs w:val="24"/>
        </w:rPr>
        <w:t xml:space="preserve"> </w:t>
      </w:r>
      <w:r w:rsidR="3F538985" w:rsidRPr="5FADDD51">
        <w:rPr>
          <w:rFonts w:ascii="Times New Roman" w:hAnsi="Times New Roman" w:cs="Times New Roman"/>
          <w:sz w:val="24"/>
          <w:szCs w:val="24"/>
        </w:rPr>
        <w:t xml:space="preserve">Kliimaministeeriumi </w:t>
      </w:r>
      <w:r w:rsidR="14F59DBE" w:rsidRPr="5FADDD51">
        <w:rPr>
          <w:rFonts w:ascii="Times New Roman" w:hAnsi="Times New Roman" w:cs="Times New Roman"/>
          <w:sz w:val="24"/>
          <w:szCs w:val="24"/>
        </w:rPr>
        <w:t>õigusosakonna nõunik</w:t>
      </w:r>
      <w:r w:rsidR="50F07C7E" w:rsidRPr="5FADDD51">
        <w:rPr>
          <w:rFonts w:ascii="Times New Roman" w:hAnsi="Times New Roman" w:cs="Times New Roman"/>
          <w:sz w:val="24"/>
          <w:szCs w:val="24"/>
        </w:rPr>
        <w:t>ud Anna-Liisa Kotsjuba (teenistussuhe lõppenud)</w:t>
      </w:r>
      <w:r w:rsidR="003D279B">
        <w:rPr>
          <w:rFonts w:ascii="Times New Roman" w:hAnsi="Times New Roman" w:cs="Times New Roman"/>
          <w:sz w:val="24"/>
          <w:szCs w:val="24"/>
        </w:rPr>
        <w:t xml:space="preserve">, </w:t>
      </w:r>
      <w:r w:rsidR="21BAEDB5" w:rsidRPr="5FADDD51">
        <w:rPr>
          <w:rFonts w:ascii="Times New Roman" w:hAnsi="Times New Roman" w:cs="Times New Roman"/>
          <w:sz w:val="24"/>
          <w:szCs w:val="24"/>
        </w:rPr>
        <w:t>Käthlin Oeselg (</w:t>
      </w:r>
      <w:hyperlink r:id="rId21">
        <w:r w:rsidR="5525682C" w:rsidRPr="5FADDD51">
          <w:rPr>
            <w:rStyle w:val="Hperlink"/>
            <w:rFonts w:ascii="Times New Roman" w:hAnsi="Times New Roman" w:cs="Times New Roman"/>
            <w:sz w:val="24"/>
            <w:szCs w:val="24"/>
          </w:rPr>
          <w:t>Kathlin.Oeselg@kliimaministeerium.ee</w:t>
        </w:r>
      </w:hyperlink>
      <w:r w:rsidR="7B94EEFD" w:rsidRPr="5FADDD51">
        <w:rPr>
          <w:rFonts w:ascii="Times New Roman" w:hAnsi="Times New Roman" w:cs="Times New Roman"/>
          <w:sz w:val="24"/>
          <w:szCs w:val="24"/>
        </w:rPr>
        <w:t>)</w:t>
      </w:r>
      <w:r w:rsidR="002B06FD">
        <w:rPr>
          <w:rFonts w:ascii="Times New Roman" w:hAnsi="Times New Roman" w:cs="Times New Roman"/>
          <w:sz w:val="24"/>
          <w:szCs w:val="24"/>
        </w:rPr>
        <w:t>, K</w:t>
      </w:r>
      <w:r w:rsidR="003D279B">
        <w:rPr>
          <w:rFonts w:ascii="Times New Roman" w:hAnsi="Times New Roman" w:cs="Times New Roman"/>
          <w:sz w:val="24"/>
          <w:szCs w:val="24"/>
        </w:rPr>
        <w:t>ristel Soodla (</w:t>
      </w:r>
      <w:r w:rsidR="00DE2B3C" w:rsidRPr="00DE2B3C">
        <w:rPr>
          <w:rFonts w:ascii="Times New Roman" w:hAnsi="Times New Roman" w:cs="Times New Roman"/>
          <w:sz w:val="24"/>
          <w:szCs w:val="24"/>
        </w:rPr>
        <w:t>teenistussuhe</w:t>
      </w:r>
      <w:r w:rsidR="00CD715A">
        <w:t xml:space="preserve"> </w:t>
      </w:r>
      <w:r w:rsidR="00CD715A" w:rsidRPr="00DE2B3C">
        <w:rPr>
          <w:sz w:val="24"/>
          <w:szCs w:val="24"/>
        </w:rPr>
        <w:t>peatunud</w:t>
      </w:r>
      <w:r w:rsidR="003D279B">
        <w:rPr>
          <w:rFonts w:ascii="Times New Roman" w:hAnsi="Times New Roman" w:cs="Times New Roman"/>
          <w:sz w:val="24"/>
          <w:szCs w:val="24"/>
        </w:rPr>
        <w:t>)</w:t>
      </w:r>
      <w:r w:rsidR="002B06FD">
        <w:rPr>
          <w:rFonts w:ascii="Times New Roman" w:hAnsi="Times New Roman" w:cs="Times New Roman"/>
          <w:sz w:val="24"/>
          <w:szCs w:val="24"/>
        </w:rPr>
        <w:t xml:space="preserve"> ja Triin Nymann (</w:t>
      </w:r>
      <w:hyperlink r:id="rId22" w:history="1">
        <w:r w:rsidR="002B06FD" w:rsidRPr="00BF17EE">
          <w:rPr>
            <w:rStyle w:val="Hperlink"/>
            <w:rFonts w:ascii="Times New Roman" w:hAnsi="Times New Roman" w:cs="Times New Roman"/>
            <w:sz w:val="24"/>
            <w:szCs w:val="24"/>
          </w:rPr>
          <w:t>triin.nymann@kliimaministeerium.ee</w:t>
        </w:r>
      </w:hyperlink>
      <w:r w:rsidR="002B06FD">
        <w:rPr>
          <w:rFonts w:ascii="Times New Roman" w:hAnsi="Times New Roman" w:cs="Times New Roman"/>
          <w:sz w:val="24"/>
          <w:szCs w:val="24"/>
        </w:rPr>
        <w:t>)</w:t>
      </w:r>
      <w:r w:rsidR="003D279B">
        <w:rPr>
          <w:rFonts w:ascii="Times New Roman" w:hAnsi="Times New Roman" w:cs="Times New Roman"/>
          <w:sz w:val="24"/>
          <w:szCs w:val="24"/>
        </w:rPr>
        <w:t xml:space="preserve">. </w:t>
      </w:r>
    </w:p>
    <w:p w14:paraId="5CD37D35" w14:textId="77777777" w:rsidR="00FF0EC1" w:rsidRDefault="00FF0EC1" w:rsidP="00947442">
      <w:pPr>
        <w:spacing w:after="0" w:line="240" w:lineRule="auto"/>
        <w:jc w:val="both"/>
        <w:rPr>
          <w:rFonts w:eastAsia="Calibri" w:cstheme="minorHAnsi"/>
          <w:b/>
          <w:bCs/>
          <w:sz w:val="24"/>
          <w:szCs w:val="24"/>
          <w:lang w:eastAsia="et-EE"/>
        </w:rPr>
      </w:pPr>
    </w:p>
    <w:p w14:paraId="3877330B" w14:textId="55CAACAE" w:rsidR="00FF0EC1" w:rsidRDefault="00FF0EC1" w:rsidP="00947442">
      <w:pPr>
        <w:spacing w:after="0" w:line="240" w:lineRule="auto"/>
        <w:jc w:val="both"/>
        <w:rPr>
          <w:rFonts w:eastAsia="Calibri" w:cstheme="minorHAnsi"/>
          <w:b/>
          <w:bCs/>
          <w:sz w:val="24"/>
          <w:szCs w:val="24"/>
          <w:lang w:eastAsia="et-EE"/>
        </w:rPr>
      </w:pPr>
      <w:r w:rsidRPr="00DB4996">
        <w:rPr>
          <w:rFonts w:eastAsia="Calibri" w:cstheme="minorHAnsi"/>
          <w:b/>
          <w:bCs/>
          <w:sz w:val="24"/>
          <w:szCs w:val="24"/>
          <w:lang w:eastAsia="et-EE"/>
        </w:rPr>
        <w:t>1.3</w:t>
      </w:r>
      <w:r>
        <w:rPr>
          <w:rFonts w:eastAsia="Calibri" w:cstheme="minorHAnsi"/>
          <w:b/>
          <w:bCs/>
          <w:sz w:val="24"/>
          <w:szCs w:val="24"/>
          <w:lang w:eastAsia="et-EE"/>
        </w:rPr>
        <w:t>.</w:t>
      </w:r>
      <w:r w:rsidRPr="00DB4996">
        <w:rPr>
          <w:rFonts w:eastAsia="Calibri" w:cstheme="minorHAnsi"/>
          <w:b/>
          <w:bCs/>
          <w:sz w:val="24"/>
          <w:szCs w:val="24"/>
          <w:lang w:eastAsia="et-EE"/>
        </w:rPr>
        <w:t xml:space="preserve"> </w:t>
      </w:r>
      <w:commentRangeStart w:id="10"/>
      <w:r w:rsidRPr="00DB4996">
        <w:rPr>
          <w:rFonts w:eastAsia="Calibri" w:cstheme="minorHAnsi"/>
          <w:b/>
          <w:bCs/>
          <w:sz w:val="24"/>
          <w:szCs w:val="24"/>
          <w:lang w:eastAsia="et-EE"/>
        </w:rPr>
        <w:t>Märkused</w:t>
      </w:r>
      <w:commentRangeEnd w:id="10"/>
      <w:r w:rsidR="00790608">
        <w:rPr>
          <w:rStyle w:val="Kommentaariviide"/>
          <w:rFonts w:eastAsia="Calibri" w:cstheme="minorHAnsi"/>
          <w:b/>
          <w:bCs/>
          <w:sz w:val="24"/>
          <w:szCs w:val="24"/>
          <w:lang w:eastAsia="et-EE"/>
        </w:rPr>
        <w:commentReference w:id="10"/>
      </w:r>
    </w:p>
    <w:p w14:paraId="4FEE1033" w14:textId="77777777" w:rsidR="00FF0EC1" w:rsidRPr="00DB4996" w:rsidRDefault="00FF0EC1" w:rsidP="00947442">
      <w:pPr>
        <w:spacing w:after="0" w:line="240" w:lineRule="auto"/>
        <w:jc w:val="both"/>
        <w:rPr>
          <w:rFonts w:eastAsia="Calibri" w:cstheme="minorHAnsi"/>
          <w:b/>
          <w:bCs/>
          <w:sz w:val="24"/>
          <w:szCs w:val="24"/>
          <w:lang w:eastAsia="et-EE"/>
        </w:rPr>
      </w:pPr>
    </w:p>
    <w:p w14:paraId="72CF9D3A" w14:textId="78DD4AE7" w:rsidR="00FF0EC1" w:rsidRDefault="00DE2B3C" w:rsidP="00947442">
      <w:pPr>
        <w:spacing w:after="0" w:line="240" w:lineRule="auto"/>
        <w:jc w:val="both"/>
        <w:rPr>
          <w:rFonts w:eastAsia="Times New Roman" w:cstheme="minorHAnsi"/>
          <w:sz w:val="24"/>
          <w:szCs w:val="24"/>
        </w:rPr>
      </w:pPr>
      <w:r w:rsidRPr="00DE2B3C">
        <w:rPr>
          <w:rFonts w:eastAsia="Calibri" w:cstheme="minorHAnsi"/>
          <w:sz w:val="24"/>
          <w:szCs w:val="24"/>
          <w:lang w:eastAsia="et-EE"/>
        </w:rPr>
        <w:t>Eelnõu ei ole seotud ühegi praegu menetluses oleva eelnõuga. Küll aga on ettevalmistamisel ehitusseadustiku, ehitusseadustiku ja planeerimisseaduse rakendamise seaduse, energiamajanduse korralduse seaduse ning elektrituruseaduse muutmise seaduse eelnõu, millega võetakse Eesti õigusesse üle Euroopa Parlamendi ja nõukogu direktiiv (EL) 2024/1275 hoonete energiatõhususe kohta (uuesti sõnastatud)</w:t>
      </w:r>
      <w:r>
        <w:rPr>
          <w:rStyle w:val="Allmrkuseviide"/>
          <w:rFonts w:eastAsia="Calibri" w:cstheme="minorHAnsi"/>
          <w:sz w:val="24"/>
          <w:szCs w:val="24"/>
          <w:lang w:eastAsia="et-EE"/>
        </w:rPr>
        <w:footnoteReference w:id="2"/>
      </w:r>
      <w:r w:rsidRPr="00DE2B3C">
        <w:rPr>
          <w:rFonts w:eastAsia="Calibri" w:cstheme="minorHAnsi"/>
          <w:sz w:val="24"/>
          <w:szCs w:val="24"/>
          <w:lang w:eastAsia="et-EE"/>
        </w:rPr>
        <w:t xml:space="preserve">. </w:t>
      </w:r>
      <w:r w:rsidR="00CF3B66">
        <w:rPr>
          <w:rFonts w:eastAsia="Calibri" w:cstheme="minorHAnsi"/>
          <w:sz w:val="24"/>
          <w:szCs w:val="24"/>
          <w:lang w:eastAsia="et-EE"/>
        </w:rPr>
        <w:t xml:space="preserve">Samuti ka </w:t>
      </w:r>
      <w:r w:rsidR="00CF3B66" w:rsidRPr="00CF3B66">
        <w:rPr>
          <w:rFonts w:eastAsia="Calibri" w:cstheme="minorHAnsi"/>
          <w:sz w:val="24"/>
          <w:szCs w:val="24"/>
          <w:lang w:eastAsia="et-EE"/>
        </w:rPr>
        <w:t>maagaasiseaduse ja teiste seaduste muutmise seaduse eelnõud, millega võetakse Eesti õigusesse üle Euroopa Parlamendi ja nõukogu direktiiv (EL) 2024/1788, mis käsitleb taastuvatest energiaallikatest toodetud gaasi, maagaasi ja vesiniku siseturgude ühiseid norme ning millega muudetakse direktiivi (EL) 2023/1791 ja tunnistatakse kehtetuks direktiiv 2009/73/EÜ (uuesti sõnastatud) (EMPs kohaldatav tekst)</w:t>
      </w:r>
      <w:r w:rsidR="00CF3B66">
        <w:rPr>
          <w:rStyle w:val="Allmrkuseviide"/>
          <w:rFonts w:eastAsia="Calibri" w:cstheme="minorHAnsi"/>
          <w:sz w:val="24"/>
          <w:szCs w:val="24"/>
          <w:lang w:eastAsia="et-EE"/>
        </w:rPr>
        <w:footnoteReference w:id="3"/>
      </w:r>
      <w:r w:rsidR="00CF3B66">
        <w:rPr>
          <w:rFonts w:eastAsia="Calibri" w:cstheme="minorHAnsi"/>
          <w:sz w:val="24"/>
          <w:szCs w:val="24"/>
          <w:lang w:eastAsia="et-EE"/>
        </w:rPr>
        <w:t xml:space="preserve">. </w:t>
      </w:r>
      <w:r w:rsidRPr="00DE2B3C">
        <w:rPr>
          <w:rFonts w:eastAsia="Calibri" w:cstheme="minorHAnsi"/>
          <w:sz w:val="24"/>
          <w:szCs w:val="24"/>
          <w:lang w:eastAsia="et-EE"/>
        </w:rPr>
        <w:t>Nimetatud eelnõu</w:t>
      </w:r>
      <w:r w:rsidR="00CF3B66">
        <w:rPr>
          <w:rFonts w:eastAsia="Calibri" w:cstheme="minorHAnsi"/>
          <w:sz w:val="24"/>
          <w:szCs w:val="24"/>
          <w:lang w:eastAsia="et-EE"/>
        </w:rPr>
        <w:t>d</w:t>
      </w:r>
      <w:r w:rsidRPr="00DE2B3C">
        <w:rPr>
          <w:rFonts w:eastAsia="Calibri" w:cstheme="minorHAnsi"/>
          <w:sz w:val="24"/>
          <w:szCs w:val="24"/>
          <w:lang w:eastAsia="et-EE"/>
        </w:rPr>
        <w:t xml:space="preserve"> või</w:t>
      </w:r>
      <w:r w:rsidR="00CF3B66">
        <w:rPr>
          <w:rFonts w:eastAsia="Calibri" w:cstheme="minorHAnsi"/>
          <w:sz w:val="24"/>
          <w:szCs w:val="24"/>
          <w:lang w:eastAsia="et-EE"/>
        </w:rPr>
        <w:t>vad</w:t>
      </w:r>
      <w:r w:rsidRPr="00DE2B3C">
        <w:rPr>
          <w:rFonts w:eastAsia="Calibri" w:cstheme="minorHAnsi"/>
          <w:sz w:val="24"/>
          <w:szCs w:val="24"/>
          <w:lang w:eastAsia="et-EE"/>
        </w:rPr>
        <w:t xml:space="preserve"> edaspidi omada käesoleva eelnõuga sisulist puutumust.</w:t>
      </w:r>
    </w:p>
    <w:p w14:paraId="0A7E1BF0" w14:textId="77777777" w:rsidR="00DE2B3C" w:rsidRPr="00595121" w:rsidRDefault="00DE2B3C" w:rsidP="00947442">
      <w:pPr>
        <w:spacing w:after="0" w:line="240" w:lineRule="auto"/>
        <w:jc w:val="both"/>
        <w:rPr>
          <w:rFonts w:eastAsia="Times New Roman" w:cstheme="minorHAnsi"/>
          <w:sz w:val="24"/>
          <w:szCs w:val="24"/>
        </w:rPr>
      </w:pPr>
    </w:p>
    <w:p w14:paraId="21CFB747" w14:textId="0C55E7B1" w:rsidR="00FF0EC1" w:rsidRPr="00595121" w:rsidRDefault="00FF0EC1" w:rsidP="00947442">
      <w:pPr>
        <w:spacing w:after="0" w:line="240" w:lineRule="auto"/>
        <w:jc w:val="both"/>
        <w:rPr>
          <w:rFonts w:ascii="Times New Roman" w:eastAsia="Times New Roman" w:hAnsi="Times New Roman" w:cs="Times New Roman"/>
          <w:sz w:val="24"/>
          <w:szCs w:val="24"/>
        </w:rPr>
      </w:pPr>
      <w:r w:rsidRPr="00595121">
        <w:rPr>
          <w:rFonts w:eastAsia="Times New Roman" w:cstheme="minorHAnsi"/>
          <w:sz w:val="24"/>
          <w:szCs w:val="24"/>
        </w:rPr>
        <w:t xml:space="preserve">Eelnõu </w:t>
      </w:r>
      <w:r w:rsidR="00E21385" w:rsidRPr="00595121">
        <w:rPr>
          <w:rFonts w:eastAsia="Times New Roman" w:cstheme="minorHAnsi"/>
          <w:sz w:val="24"/>
          <w:szCs w:val="24"/>
        </w:rPr>
        <w:t>on seotud</w:t>
      </w:r>
      <w:r w:rsidRPr="00595121">
        <w:rPr>
          <w:rFonts w:eastAsia="Times New Roman" w:cstheme="minorHAnsi"/>
          <w:sz w:val="24"/>
          <w:szCs w:val="24"/>
        </w:rPr>
        <w:t xml:space="preserve"> Euroopa Liidu õiguse rakendamisega.</w:t>
      </w:r>
    </w:p>
    <w:p w14:paraId="02CE70C0" w14:textId="77777777" w:rsidR="00FF0EC1" w:rsidRPr="00595121" w:rsidRDefault="00FF0EC1" w:rsidP="00947442">
      <w:pPr>
        <w:spacing w:after="0" w:line="240" w:lineRule="auto"/>
        <w:jc w:val="both"/>
        <w:rPr>
          <w:rFonts w:ascii="Times New Roman" w:hAnsi="Times New Roman" w:cs="Times New Roman"/>
          <w:sz w:val="24"/>
          <w:szCs w:val="24"/>
        </w:rPr>
      </w:pPr>
    </w:p>
    <w:p w14:paraId="44C8354A" w14:textId="76DB9C82" w:rsidR="00FF0EC1" w:rsidRPr="00595121" w:rsidRDefault="00FF0EC1" w:rsidP="00947442">
      <w:pPr>
        <w:spacing w:after="0" w:line="240" w:lineRule="auto"/>
        <w:jc w:val="both"/>
        <w:rPr>
          <w:rFonts w:ascii="Times New Roman" w:hAnsi="Times New Roman" w:cs="Times New Roman"/>
          <w:sz w:val="24"/>
          <w:szCs w:val="24"/>
        </w:rPr>
      </w:pPr>
      <w:r w:rsidRPr="00595121">
        <w:rPr>
          <w:rFonts w:ascii="Times New Roman" w:hAnsi="Times New Roman" w:cs="Times New Roman"/>
          <w:sz w:val="24"/>
          <w:szCs w:val="24"/>
        </w:rPr>
        <w:t>Eelnõukohase seadusega muudetakse</w:t>
      </w:r>
      <w:r w:rsidR="003C1F9A">
        <w:rPr>
          <w:rFonts w:ascii="Times New Roman" w:hAnsi="Times New Roman" w:cs="Times New Roman"/>
          <w:sz w:val="24"/>
          <w:szCs w:val="24"/>
        </w:rPr>
        <w:t xml:space="preserve"> järgmiste</w:t>
      </w:r>
      <w:r w:rsidRPr="00595121">
        <w:rPr>
          <w:rFonts w:ascii="Times New Roman" w:hAnsi="Times New Roman" w:cs="Times New Roman"/>
          <w:sz w:val="24"/>
          <w:szCs w:val="24"/>
        </w:rPr>
        <w:t xml:space="preserve"> seaduste järgmisi redaktsioone:</w:t>
      </w:r>
    </w:p>
    <w:p w14:paraId="4FB132EC" w14:textId="1A32D483" w:rsidR="00FF0EC1" w:rsidRPr="00595121" w:rsidRDefault="11E9F333" w:rsidP="00947442">
      <w:pPr>
        <w:spacing w:after="0" w:line="240" w:lineRule="auto"/>
        <w:jc w:val="both"/>
        <w:rPr>
          <w:rFonts w:ascii="Times New Roman" w:hAnsi="Times New Roman" w:cs="Times New Roman"/>
          <w:sz w:val="24"/>
          <w:szCs w:val="24"/>
        </w:rPr>
      </w:pPr>
      <w:r w:rsidRPr="4AE141C3">
        <w:rPr>
          <w:rFonts w:ascii="Times New Roman" w:hAnsi="Times New Roman" w:cs="Times New Roman"/>
          <w:sz w:val="24"/>
          <w:szCs w:val="24"/>
        </w:rPr>
        <w:t xml:space="preserve">1) </w:t>
      </w:r>
      <w:r w:rsidR="00757847">
        <w:rPr>
          <w:rFonts w:ascii="Times New Roman" w:hAnsi="Times New Roman" w:cs="Times New Roman"/>
          <w:sz w:val="24"/>
          <w:szCs w:val="24"/>
        </w:rPr>
        <w:t>e</w:t>
      </w:r>
      <w:r w:rsidR="003C1F9A">
        <w:rPr>
          <w:rFonts w:ascii="Times New Roman" w:hAnsi="Times New Roman" w:cs="Times New Roman"/>
          <w:sz w:val="24"/>
          <w:szCs w:val="24"/>
        </w:rPr>
        <w:t>lektrituruseadus (E</w:t>
      </w:r>
      <w:r w:rsidRPr="4AE141C3">
        <w:rPr>
          <w:rFonts w:ascii="Times New Roman" w:hAnsi="Times New Roman" w:cs="Times New Roman"/>
          <w:sz w:val="24"/>
          <w:szCs w:val="24"/>
        </w:rPr>
        <w:t>LTS</w:t>
      </w:r>
      <w:r w:rsidR="003C1F9A">
        <w:rPr>
          <w:rFonts w:ascii="Times New Roman" w:hAnsi="Times New Roman" w:cs="Times New Roman"/>
          <w:sz w:val="24"/>
          <w:szCs w:val="24"/>
        </w:rPr>
        <w:t>)</w:t>
      </w:r>
      <w:r w:rsidRPr="4AE141C3">
        <w:rPr>
          <w:rFonts w:ascii="Times New Roman" w:hAnsi="Times New Roman" w:cs="Times New Roman"/>
          <w:sz w:val="24"/>
          <w:szCs w:val="24"/>
        </w:rPr>
        <w:t xml:space="preserve"> avaldamismärkega </w:t>
      </w:r>
      <w:r w:rsidR="00507D96" w:rsidRPr="00507D96">
        <w:rPr>
          <w:rFonts w:ascii="Times New Roman" w:hAnsi="Times New Roman" w:cs="Times New Roman"/>
          <w:sz w:val="24"/>
          <w:szCs w:val="24"/>
        </w:rPr>
        <w:t>RT I, 30.06.2026, 16</w:t>
      </w:r>
      <w:r w:rsidRPr="4AE141C3">
        <w:rPr>
          <w:rFonts w:ascii="Times New Roman" w:hAnsi="Times New Roman" w:cs="Times New Roman"/>
          <w:sz w:val="24"/>
          <w:szCs w:val="24"/>
        </w:rPr>
        <w:t>;</w:t>
      </w:r>
    </w:p>
    <w:p w14:paraId="5BFB6CD0" w14:textId="20BBE400" w:rsidR="00FF0EC1" w:rsidRPr="00595121" w:rsidRDefault="00FF0EC1" w:rsidP="00947442">
      <w:pPr>
        <w:spacing w:after="0" w:line="240" w:lineRule="auto"/>
        <w:jc w:val="both"/>
        <w:rPr>
          <w:rFonts w:ascii="Times New Roman" w:hAnsi="Times New Roman" w:cs="Times New Roman"/>
          <w:sz w:val="24"/>
          <w:szCs w:val="24"/>
        </w:rPr>
      </w:pPr>
      <w:r w:rsidRPr="00595121">
        <w:rPr>
          <w:rFonts w:ascii="Times New Roman" w:hAnsi="Times New Roman" w:cs="Times New Roman"/>
          <w:sz w:val="24"/>
          <w:szCs w:val="24"/>
        </w:rPr>
        <w:t xml:space="preserve">2) </w:t>
      </w:r>
      <w:r w:rsidR="00757847">
        <w:rPr>
          <w:rFonts w:ascii="Times New Roman" w:hAnsi="Times New Roman" w:cs="Times New Roman"/>
          <w:sz w:val="24"/>
          <w:szCs w:val="24"/>
        </w:rPr>
        <w:t>e</w:t>
      </w:r>
      <w:r w:rsidR="003C1F9A">
        <w:rPr>
          <w:rFonts w:ascii="Times New Roman" w:hAnsi="Times New Roman" w:cs="Times New Roman"/>
          <w:sz w:val="24"/>
          <w:szCs w:val="24"/>
        </w:rPr>
        <w:t>nergiamajanduse korralduse seadus (E</w:t>
      </w:r>
      <w:r w:rsidRPr="00595121">
        <w:rPr>
          <w:rFonts w:ascii="Times New Roman" w:hAnsi="Times New Roman" w:cs="Times New Roman"/>
          <w:sz w:val="24"/>
          <w:szCs w:val="24"/>
        </w:rPr>
        <w:t>nKS</w:t>
      </w:r>
      <w:r w:rsidR="003C1F9A">
        <w:rPr>
          <w:rFonts w:ascii="Times New Roman" w:hAnsi="Times New Roman" w:cs="Times New Roman"/>
          <w:sz w:val="24"/>
          <w:szCs w:val="24"/>
        </w:rPr>
        <w:t>)</w:t>
      </w:r>
      <w:r w:rsidRPr="00595121">
        <w:rPr>
          <w:rFonts w:ascii="Times New Roman" w:hAnsi="Times New Roman" w:cs="Times New Roman"/>
          <w:sz w:val="24"/>
          <w:szCs w:val="24"/>
        </w:rPr>
        <w:t xml:space="preserve"> avaldamismärkega </w:t>
      </w:r>
      <w:commentRangeStart w:id="11"/>
      <w:r w:rsidR="0000494F" w:rsidRPr="0000494F">
        <w:rPr>
          <w:rFonts w:ascii="Times New Roman" w:hAnsi="Times New Roman" w:cs="Times New Roman"/>
          <w:sz w:val="24"/>
          <w:szCs w:val="24"/>
        </w:rPr>
        <w:t>RT I, 18.03.2026, 31</w:t>
      </w:r>
      <w:commentRangeEnd w:id="11"/>
      <w:r w:rsidR="00015283" w:rsidRPr="00595121">
        <w:rPr>
          <w:rStyle w:val="Kommentaariviide"/>
          <w:rFonts w:ascii="Times New Roman" w:hAnsi="Times New Roman" w:cs="Times New Roman"/>
          <w:sz w:val="24"/>
          <w:szCs w:val="24"/>
        </w:rPr>
        <w:commentReference w:id="11"/>
      </w:r>
      <w:r w:rsidR="00D1033C" w:rsidRPr="00595121">
        <w:rPr>
          <w:rFonts w:ascii="Times New Roman" w:hAnsi="Times New Roman" w:cs="Times New Roman"/>
          <w:sz w:val="24"/>
          <w:szCs w:val="24"/>
        </w:rPr>
        <w:t>;</w:t>
      </w:r>
    </w:p>
    <w:p w14:paraId="112F0F0F" w14:textId="7C8805E6" w:rsidR="00BD2A90" w:rsidRPr="00595121" w:rsidRDefault="2109339A" w:rsidP="00947442">
      <w:pPr>
        <w:spacing w:after="0" w:line="240" w:lineRule="auto"/>
        <w:jc w:val="both"/>
        <w:rPr>
          <w:rFonts w:ascii="Times New Roman" w:hAnsi="Times New Roman" w:cs="Times New Roman"/>
          <w:sz w:val="24"/>
          <w:szCs w:val="24"/>
        </w:rPr>
      </w:pPr>
      <w:r w:rsidRPr="4AE141C3">
        <w:rPr>
          <w:rFonts w:ascii="Times New Roman" w:hAnsi="Times New Roman" w:cs="Times New Roman"/>
          <w:sz w:val="24"/>
          <w:szCs w:val="24"/>
        </w:rPr>
        <w:t xml:space="preserve">3) </w:t>
      </w:r>
      <w:r w:rsidR="00757847">
        <w:rPr>
          <w:rFonts w:ascii="Times New Roman" w:hAnsi="Times New Roman" w:cs="Times New Roman"/>
          <w:sz w:val="24"/>
          <w:szCs w:val="24"/>
        </w:rPr>
        <w:t>m</w:t>
      </w:r>
      <w:r w:rsidR="003C1F9A">
        <w:rPr>
          <w:rFonts w:ascii="Times New Roman" w:hAnsi="Times New Roman" w:cs="Times New Roman"/>
          <w:sz w:val="24"/>
          <w:szCs w:val="24"/>
        </w:rPr>
        <w:t>aagaasi seadus (M</w:t>
      </w:r>
      <w:r w:rsidRPr="4AE141C3">
        <w:rPr>
          <w:rFonts w:ascii="Times New Roman" w:hAnsi="Times New Roman" w:cs="Times New Roman"/>
          <w:sz w:val="24"/>
          <w:szCs w:val="24"/>
        </w:rPr>
        <w:t>GS</w:t>
      </w:r>
      <w:r w:rsidR="003C1F9A">
        <w:rPr>
          <w:rFonts w:ascii="Times New Roman" w:hAnsi="Times New Roman" w:cs="Times New Roman"/>
          <w:sz w:val="24"/>
          <w:szCs w:val="24"/>
        </w:rPr>
        <w:t>)</w:t>
      </w:r>
      <w:r w:rsidRPr="4AE141C3">
        <w:rPr>
          <w:rFonts w:ascii="Times New Roman" w:hAnsi="Times New Roman" w:cs="Times New Roman"/>
          <w:sz w:val="24"/>
          <w:szCs w:val="24"/>
        </w:rPr>
        <w:t xml:space="preserve"> avaldamismärkega </w:t>
      </w:r>
      <w:r w:rsidR="00507D96" w:rsidRPr="00507D96">
        <w:rPr>
          <w:rFonts w:ascii="Times New Roman" w:hAnsi="Times New Roman" w:cs="Times New Roman"/>
          <w:sz w:val="24"/>
          <w:szCs w:val="24"/>
        </w:rPr>
        <w:t>RT I, 30.06.2026, 95</w:t>
      </w:r>
      <w:r w:rsidR="7B1872F8" w:rsidRPr="4AE141C3">
        <w:rPr>
          <w:rFonts w:ascii="Times New Roman" w:hAnsi="Times New Roman" w:cs="Times New Roman"/>
          <w:sz w:val="24"/>
          <w:szCs w:val="24"/>
        </w:rPr>
        <w:t>.</w:t>
      </w:r>
    </w:p>
    <w:p w14:paraId="578A42AD" w14:textId="77777777" w:rsidR="00FF0EC1" w:rsidRPr="00595121" w:rsidRDefault="00FF0EC1" w:rsidP="00947442">
      <w:pPr>
        <w:spacing w:after="0" w:line="240" w:lineRule="auto"/>
        <w:jc w:val="both"/>
        <w:rPr>
          <w:rFonts w:ascii="Times New Roman" w:hAnsi="Times New Roman" w:cs="Times New Roman"/>
          <w:sz w:val="24"/>
          <w:szCs w:val="24"/>
        </w:rPr>
      </w:pPr>
    </w:p>
    <w:p w14:paraId="68FB937B" w14:textId="1609D871" w:rsidR="009C7CA5" w:rsidRDefault="009C7CA5" w:rsidP="00947442">
      <w:pPr>
        <w:spacing w:after="0" w:line="240" w:lineRule="auto"/>
        <w:jc w:val="both"/>
        <w:rPr>
          <w:rFonts w:ascii="Times New Roman" w:eastAsia="Times New Roman" w:hAnsi="Times New Roman" w:cs="Times New Roman"/>
          <w:sz w:val="24"/>
          <w:szCs w:val="24"/>
        </w:rPr>
      </w:pPr>
      <w:commentRangeStart w:id="12"/>
      <w:r w:rsidRPr="00595121">
        <w:rPr>
          <w:rFonts w:ascii="Times New Roman" w:eastAsia="Times New Roman" w:hAnsi="Times New Roman" w:cs="Times New Roman"/>
          <w:sz w:val="24"/>
          <w:szCs w:val="24"/>
        </w:rPr>
        <w:t>Tuginedes Vabariigi Valitsuse 22. detsembri 2011. a määruse nr 180 „Hea õigusloome ja normitehnika eeskiri“ § 1 lõike 2 punktile 2, mis sätestab, et seaduseelnõu väljatöötamiskavatsus ei ole nõutav, kui eelnõu käsitleb Euroopa Liidu õiguse rakendamist, ei ole tehtud seaduseelnõu väljatöötamiskavatsust.</w:t>
      </w:r>
      <w:commentRangeEnd w:id="12"/>
      <w:r w:rsidR="002D2AB3">
        <w:rPr>
          <w:rStyle w:val="Kommentaariviide"/>
          <w:rFonts w:ascii="Times New Roman" w:eastAsia="Times New Roman" w:hAnsi="Times New Roman" w:cs="Times New Roman"/>
          <w:sz w:val="24"/>
          <w:szCs w:val="24"/>
        </w:rPr>
        <w:commentReference w:id="12"/>
      </w:r>
    </w:p>
    <w:p w14:paraId="74184CDC" w14:textId="77777777" w:rsidR="009C7CA5" w:rsidRDefault="009C7CA5" w:rsidP="00947442">
      <w:pPr>
        <w:spacing w:after="0" w:line="240" w:lineRule="auto"/>
        <w:jc w:val="both"/>
        <w:rPr>
          <w:rFonts w:ascii="Times New Roman" w:eastAsia="Times New Roman" w:hAnsi="Times New Roman" w:cs="Times New Roman"/>
          <w:sz w:val="24"/>
          <w:szCs w:val="24"/>
        </w:rPr>
      </w:pPr>
    </w:p>
    <w:p w14:paraId="098CA5CF" w14:textId="72502B68" w:rsidR="009C7CA5" w:rsidRPr="00523787" w:rsidRDefault="00FF0EC1" w:rsidP="00947442">
      <w:pPr>
        <w:spacing w:after="0" w:line="240" w:lineRule="auto"/>
        <w:jc w:val="both"/>
        <w:rPr>
          <w:rFonts w:ascii="Times New Roman" w:eastAsia="Times New Roman" w:hAnsi="Times New Roman" w:cs="Times New Roman"/>
          <w:sz w:val="24"/>
          <w:szCs w:val="24"/>
        </w:rPr>
      </w:pPr>
      <w:r w:rsidRPr="00523787">
        <w:rPr>
          <w:rFonts w:ascii="Times New Roman" w:eastAsia="Times New Roman" w:hAnsi="Times New Roman" w:cs="Times New Roman"/>
          <w:sz w:val="24"/>
          <w:szCs w:val="24"/>
        </w:rPr>
        <w:t>Eelnõu</w:t>
      </w:r>
      <w:r w:rsidR="00B500CE">
        <w:rPr>
          <w:rFonts w:ascii="Times New Roman" w:eastAsia="Times New Roman" w:hAnsi="Times New Roman" w:cs="Times New Roman"/>
          <w:sz w:val="24"/>
          <w:szCs w:val="24"/>
        </w:rPr>
        <w:t xml:space="preserve"> seadusena</w:t>
      </w:r>
      <w:r w:rsidRPr="00523787">
        <w:rPr>
          <w:rFonts w:ascii="Times New Roman" w:eastAsia="Times New Roman" w:hAnsi="Times New Roman" w:cs="Times New Roman"/>
          <w:sz w:val="24"/>
          <w:szCs w:val="24"/>
        </w:rPr>
        <w:t xml:space="preserve"> vastuvõtmiseks on vajalik Riigikogu poolthäälte</w:t>
      </w:r>
      <w:r>
        <w:rPr>
          <w:rFonts w:ascii="Times New Roman" w:eastAsia="Times New Roman" w:hAnsi="Times New Roman" w:cs="Times New Roman"/>
          <w:sz w:val="24"/>
          <w:szCs w:val="24"/>
        </w:rPr>
        <w:t xml:space="preserve"> </w:t>
      </w:r>
      <w:r w:rsidRPr="00523787">
        <w:rPr>
          <w:rFonts w:ascii="Times New Roman" w:eastAsia="Times New Roman" w:hAnsi="Times New Roman" w:cs="Times New Roman"/>
          <w:sz w:val="24"/>
          <w:szCs w:val="24"/>
        </w:rPr>
        <w:t>enamus.</w:t>
      </w:r>
    </w:p>
    <w:p w14:paraId="4530F9E3" w14:textId="77777777" w:rsidR="00FF0EC1" w:rsidRDefault="00FF0EC1" w:rsidP="00947442">
      <w:pPr>
        <w:autoSpaceDE w:val="0"/>
        <w:autoSpaceDN w:val="0"/>
        <w:adjustRightInd w:val="0"/>
        <w:spacing w:after="0" w:line="240" w:lineRule="auto"/>
        <w:jc w:val="both"/>
        <w:rPr>
          <w:rFonts w:eastAsia="Calibri" w:cstheme="minorHAnsi"/>
          <w:b/>
          <w:sz w:val="24"/>
          <w:szCs w:val="24"/>
          <w:lang w:eastAsia="et-EE"/>
        </w:rPr>
      </w:pPr>
    </w:p>
    <w:p w14:paraId="02EF4E36" w14:textId="005C11CB" w:rsidR="00FF0EC1" w:rsidRPr="00DB4996" w:rsidRDefault="00FF0EC1" w:rsidP="00947442">
      <w:pPr>
        <w:autoSpaceDE w:val="0"/>
        <w:autoSpaceDN w:val="0"/>
        <w:adjustRightInd w:val="0"/>
        <w:spacing w:after="0" w:line="240" w:lineRule="auto"/>
        <w:jc w:val="both"/>
        <w:rPr>
          <w:rFonts w:eastAsia="Calibri" w:cstheme="minorHAnsi"/>
          <w:b/>
          <w:sz w:val="24"/>
          <w:szCs w:val="24"/>
          <w:lang w:eastAsia="et-EE"/>
        </w:rPr>
      </w:pPr>
      <w:r w:rsidRPr="00DB4996">
        <w:rPr>
          <w:rFonts w:eastAsia="Calibri" w:cstheme="minorHAnsi"/>
          <w:b/>
          <w:sz w:val="24"/>
          <w:szCs w:val="24"/>
          <w:lang w:eastAsia="et-EE"/>
        </w:rPr>
        <w:t>2. Seaduse eesmärk</w:t>
      </w:r>
    </w:p>
    <w:p w14:paraId="319831CE" w14:textId="77777777" w:rsidR="00FF0EC1" w:rsidRDefault="00FF0EC1" w:rsidP="00947442">
      <w:pPr>
        <w:spacing w:after="0" w:line="240" w:lineRule="auto"/>
        <w:jc w:val="both"/>
        <w:rPr>
          <w:rFonts w:eastAsia="Calibri" w:cstheme="minorHAnsi"/>
          <w:sz w:val="24"/>
          <w:szCs w:val="24"/>
          <w:lang w:eastAsia="et-EE"/>
        </w:rPr>
      </w:pPr>
    </w:p>
    <w:p w14:paraId="66D6E647" w14:textId="7F57CE57" w:rsidR="0078505F" w:rsidRDefault="00D1033C"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E</w:t>
      </w:r>
      <w:r w:rsidR="007F2B8D" w:rsidRPr="007F2B8D">
        <w:rPr>
          <w:rFonts w:ascii="Times New Roman" w:hAnsi="Times New Roman" w:cs="Times New Roman"/>
          <w:sz w:val="24"/>
          <w:szCs w:val="24"/>
        </w:rPr>
        <w:t>elnõu</w:t>
      </w:r>
      <w:r>
        <w:rPr>
          <w:rFonts w:ascii="Times New Roman" w:hAnsi="Times New Roman" w:cs="Times New Roman"/>
          <w:sz w:val="24"/>
          <w:szCs w:val="24"/>
        </w:rPr>
        <w:t>kohase seaduse</w:t>
      </w:r>
      <w:r w:rsidR="007F2B8D" w:rsidRPr="007F2B8D">
        <w:rPr>
          <w:rFonts w:ascii="Times New Roman" w:hAnsi="Times New Roman" w:cs="Times New Roman"/>
          <w:sz w:val="24"/>
          <w:szCs w:val="24"/>
        </w:rPr>
        <w:t xml:space="preserve"> eesmär</w:t>
      </w:r>
      <w:r>
        <w:rPr>
          <w:rFonts w:ascii="Times New Roman" w:hAnsi="Times New Roman" w:cs="Times New Roman"/>
          <w:sz w:val="24"/>
          <w:szCs w:val="24"/>
        </w:rPr>
        <w:t>k</w:t>
      </w:r>
      <w:r w:rsidR="007F2B8D" w:rsidRPr="007F2B8D">
        <w:rPr>
          <w:rFonts w:ascii="Times New Roman" w:hAnsi="Times New Roman" w:cs="Times New Roman"/>
          <w:sz w:val="24"/>
          <w:szCs w:val="24"/>
        </w:rPr>
        <w:t xml:space="preserve"> on üle võtta direktiivist nr </w:t>
      </w:r>
      <w:r w:rsidR="008133B0">
        <w:rPr>
          <w:rFonts w:ascii="Times New Roman" w:hAnsi="Times New Roman" w:cs="Times New Roman"/>
          <w:sz w:val="24"/>
          <w:szCs w:val="24"/>
        </w:rPr>
        <w:t>2023/1791</w:t>
      </w:r>
      <w:r w:rsidR="007F2B8D" w:rsidRPr="007F2B8D">
        <w:rPr>
          <w:rFonts w:ascii="Times New Roman" w:hAnsi="Times New Roman" w:cs="Times New Roman"/>
          <w:sz w:val="24"/>
          <w:szCs w:val="24"/>
        </w:rPr>
        <w:t xml:space="preserve"> tulenevad uued kohustused, mis aitavad saavutada Euroopa Liidu pikaajalist eesmärki </w:t>
      </w:r>
      <w:r w:rsidR="00586E48">
        <w:rPr>
          <w:rFonts w:ascii="Times New Roman" w:hAnsi="Times New Roman" w:cs="Times New Roman"/>
          <w:sz w:val="24"/>
          <w:szCs w:val="24"/>
        </w:rPr>
        <w:t>(</w:t>
      </w:r>
      <w:r w:rsidR="00B500CE">
        <w:rPr>
          <w:rFonts w:ascii="Times New Roman" w:hAnsi="Times New Roman" w:cs="Times New Roman"/>
          <w:sz w:val="24"/>
          <w:szCs w:val="24"/>
        </w:rPr>
        <w:t xml:space="preserve">pakett </w:t>
      </w:r>
      <w:r w:rsidR="00586E48">
        <w:rPr>
          <w:rFonts w:ascii="Times New Roman" w:hAnsi="Times New Roman" w:cs="Times New Roman"/>
          <w:sz w:val="24"/>
          <w:szCs w:val="24"/>
        </w:rPr>
        <w:t xml:space="preserve">„Eesmärk 55“) </w:t>
      </w:r>
      <w:r w:rsidR="00B500CE">
        <w:rPr>
          <w:rFonts w:ascii="Times New Roman" w:hAnsi="Times New Roman" w:cs="Times New Roman"/>
          <w:sz w:val="24"/>
          <w:szCs w:val="24"/>
        </w:rPr>
        <w:t xml:space="preserve">vähendada </w:t>
      </w:r>
      <w:r w:rsidR="007F2B8D" w:rsidRPr="007F2B8D">
        <w:rPr>
          <w:rFonts w:ascii="Times New Roman" w:hAnsi="Times New Roman" w:cs="Times New Roman"/>
          <w:sz w:val="24"/>
          <w:szCs w:val="24"/>
        </w:rPr>
        <w:t>energia</w:t>
      </w:r>
      <w:r w:rsidR="00B500CE">
        <w:rPr>
          <w:rFonts w:ascii="Times New Roman" w:hAnsi="Times New Roman" w:cs="Times New Roman"/>
          <w:sz w:val="24"/>
          <w:szCs w:val="24"/>
        </w:rPr>
        <w:t>tarbimist</w:t>
      </w:r>
      <w:r w:rsidR="007F2B8D" w:rsidRPr="007F2B8D">
        <w:rPr>
          <w:rFonts w:ascii="Times New Roman" w:hAnsi="Times New Roman" w:cs="Times New Roman"/>
          <w:sz w:val="24"/>
          <w:szCs w:val="24"/>
        </w:rPr>
        <w:t>.</w:t>
      </w:r>
    </w:p>
    <w:p w14:paraId="7F0C83C0" w14:textId="77777777" w:rsidR="00916053" w:rsidRDefault="00916053" w:rsidP="00947442">
      <w:pPr>
        <w:spacing w:after="0" w:line="240" w:lineRule="auto"/>
        <w:jc w:val="both"/>
        <w:rPr>
          <w:rFonts w:ascii="Times New Roman" w:hAnsi="Times New Roman" w:cs="Times New Roman"/>
          <w:sz w:val="24"/>
          <w:szCs w:val="24"/>
        </w:rPr>
      </w:pPr>
    </w:p>
    <w:p w14:paraId="71ACC189" w14:textId="3BE39681" w:rsidR="0078505F" w:rsidRDefault="00D1033C"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Euroopa Komisjon tegi </w:t>
      </w:r>
      <w:r w:rsidR="0078505F" w:rsidRPr="0078505F">
        <w:rPr>
          <w:rFonts w:ascii="Times New Roman" w:hAnsi="Times New Roman" w:cs="Times New Roman"/>
          <w:sz w:val="24"/>
          <w:szCs w:val="24"/>
        </w:rPr>
        <w:t xml:space="preserve">17. septembri 2020. aasta teatises „Euroopa 2030. aasta kliimaeesmärgi suurendamine – investeerimine kliimaneutraalsesse tulevikku meie inimeste hüvanguks“ (edaspidi </w:t>
      </w:r>
      <w:r w:rsidR="0078505F" w:rsidRPr="002B06FD">
        <w:rPr>
          <w:rFonts w:ascii="Times New Roman" w:hAnsi="Times New Roman" w:cs="Times New Roman"/>
          <w:i/>
          <w:iCs/>
          <w:sz w:val="24"/>
          <w:szCs w:val="24"/>
        </w:rPr>
        <w:t>kliimaeesmärgi kava</w:t>
      </w:r>
      <w:r w:rsidR="0078505F" w:rsidRPr="0078505F">
        <w:rPr>
          <w:rFonts w:ascii="Times New Roman" w:hAnsi="Times New Roman" w:cs="Times New Roman"/>
          <w:sz w:val="24"/>
          <w:szCs w:val="24"/>
        </w:rPr>
        <w:t xml:space="preserve">) ettepaneku viia liidu kliimaeesmärk järgmisele tasemele, suurendades kasvuhoonegaaside heite vähendamise eesmärki 2030. aastaks 1990. aasta tasemega võrreldes vähemalt 55%-ni. Praeguse 40% </w:t>
      </w:r>
      <w:r w:rsidR="003B4303">
        <w:rPr>
          <w:rFonts w:ascii="Times New Roman" w:hAnsi="Times New Roman" w:cs="Times New Roman"/>
          <w:sz w:val="24"/>
          <w:szCs w:val="24"/>
        </w:rPr>
        <w:t xml:space="preserve">suuruse </w:t>
      </w:r>
      <w:r w:rsidR="0078505F" w:rsidRPr="0078505F">
        <w:rPr>
          <w:rFonts w:ascii="Times New Roman" w:hAnsi="Times New Roman" w:cs="Times New Roman"/>
          <w:sz w:val="24"/>
          <w:szCs w:val="24"/>
        </w:rPr>
        <w:t>vähendamiseesmärgiga võrreldes on see oluline kasv. Ettepanek vastab komisjoni 11.</w:t>
      </w:r>
      <w:r w:rsidR="000042C3">
        <w:rPr>
          <w:rFonts w:ascii="Times New Roman" w:hAnsi="Times New Roman" w:cs="Times New Roman"/>
          <w:sz w:val="24"/>
          <w:szCs w:val="24"/>
        </w:rPr>
        <w:t> </w:t>
      </w:r>
      <w:r w:rsidR="0078505F" w:rsidRPr="0078505F">
        <w:rPr>
          <w:rFonts w:ascii="Times New Roman" w:hAnsi="Times New Roman" w:cs="Times New Roman"/>
          <w:sz w:val="24"/>
          <w:szCs w:val="24"/>
        </w:rPr>
        <w:t>detsembri 2019. aasta teatises „Euroopa roheline kokkulepe“ (edaspidi „</w:t>
      </w:r>
      <w:r w:rsidR="0078505F" w:rsidRPr="002B06FD">
        <w:rPr>
          <w:rFonts w:ascii="Times New Roman" w:hAnsi="Times New Roman" w:cs="Times New Roman"/>
          <w:i/>
          <w:iCs/>
          <w:sz w:val="24"/>
          <w:szCs w:val="24"/>
        </w:rPr>
        <w:t>Euroopa rohelepe</w:t>
      </w:r>
      <w:r w:rsidR="0078505F" w:rsidRPr="0078505F">
        <w:rPr>
          <w:rFonts w:ascii="Times New Roman" w:hAnsi="Times New Roman" w:cs="Times New Roman"/>
          <w:sz w:val="24"/>
          <w:szCs w:val="24"/>
        </w:rPr>
        <w:t>“) võetud kohustusele esitada terviklik kava liidu 2030. aasta eesmärgi suurendamiseks 55%-ni vastutustundlikul viisil.</w:t>
      </w:r>
    </w:p>
    <w:p w14:paraId="787F4C75" w14:textId="77777777" w:rsidR="00B52697" w:rsidRDefault="00B52697" w:rsidP="00947442">
      <w:pPr>
        <w:spacing w:after="0" w:line="240" w:lineRule="auto"/>
        <w:jc w:val="both"/>
        <w:rPr>
          <w:rFonts w:ascii="Times New Roman" w:hAnsi="Times New Roman" w:cs="Times New Roman"/>
          <w:sz w:val="24"/>
          <w:szCs w:val="24"/>
        </w:rPr>
      </w:pPr>
    </w:p>
    <w:p w14:paraId="25A414E4" w14:textId="2D3579A4" w:rsidR="00B52697" w:rsidRDefault="00B52697" w:rsidP="00B52697">
      <w:pPr>
        <w:spacing w:after="0" w:line="240" w:lineRule="auto"/>
        <w:jc w:val="both"/>
        <w:rPr>
          <w:color w:val="202020"/>
          <w:sz w:val="24"/>
          <w:szCs w:val="24"/>
          <w:shd w:val="clear" w:color="auto" w:fill="FFFFFF"/>
        </w:rPr>
      </w:pPr>
      <w:r w:rsidRPr="008711C0">
        <w:rPr>
          <w:color w:val="202020"/>
          <w:sz w:val="24"/>
          <w:szCs w:val="24"/>
          <w:shd w:val="clear" w:color="auto" w:fill="FFFFFF"/>
        </w:rPr>
        <w:t>E</w:t>
      </w:r>
      <w:r w:rsidR="003B4303">
        <w:rPr>
          <w:color w:val="202020"/>
          <w:sz w:val="24"/>
          <w:szCs w:val="24"/>
          <w:shd w:val="clear" w:color="auto" w:fill="FFFFFF"/>
        </w:rPr>
        <w:t>uroopa Komisjon esitas e</w:t>
      </w:r>
      <w:r w:rsidRPr="008711C0">
        <w:rPr>
          <w:color w:val="202020"/>
          <w:sz w:val="24"/>
          <w:szCs w:val="24"/>
          <w:shd w:val="clear" w:color="auto" w:fill="FFFFFF"/>
        </w:rPr>
        <w:t>nergiatõhususe direktiivi uuesti</w:t>
      </w:r>
      <w:r>
        <w:rPr>
          <w:color w:val="202020"/>
          <w:sz w:val="24"/>
          <w:szCs w:val="24"/>
          <w:shd w:val="clear" w:color="auto" w:fill="FFFFFF"/>
        </w:rPr>
        <w:t xml:space="preserve"> sõnastamise ettepanek</w:t>
      </w:r>
      <w:r w:rsidR="003B4303">
        <w:rPr>
          <w:color w:val="202020"/>
          <w:sz w:val="24"/>
          <w:szCs w:val="24"/>
          <w:shd w:val="clear" w:color="auto" w:fill="FFFFFF"/>
        </w:rPr>
        <w:t>u</w:t>
      </w:r>
      <w:r>
        <w:rPr>
          <w:color w:val="202020"/>
          <w:sz w:val="24"/>
          <w:szCs w:val="24"/>
          <w:shd w:val="clear" w:color="auto" w:fill="FFFFFF"/>
        </w:rPr>
        <w:t xml:space="preserve"> 20.</w:t>
      </w:r>
      <w:r w:rsidR="003B4303">
        <w:rPr>
          <w:color w:val="202020"/>
          <w:sz w:val="24"/>
          <w:szCs w:val="24"/>
          <w:shd w:val="clear" w:color="auto" w:fill="FFFFFF"/>
        </w:rPr>
        <w:t xml:space="preserve"> juulil </w:t>
      </w:r>
      <w:r>
        <w:rPr>
          <w:color w:val="202020"/>
          <w:sz w:val="24"/>
          <w:szCs w:val="24"/>
          <w:shd w:val="clear" w:color="auto" w:fill="FFFFFF"/>
        </w:rPr>
        <w:t xml:space="preserve">2021. </w:t>
      </w:r>
      <w:commentRangeStart w:id="13"/>
      <w:r>
        <w:rPr>
          <w:color w:val="202020"/>
          <w:sz w:val="24"/>
          <w:szCs w:val="24"/>
          <w:shd w:val="clear" w:color="auto" w:fill="FFFFFF"/>
        </w:rPr>
        <w:t>Direktiivi arutati ning Eesti seisukohad</w:t>
      </w:r>
      <w:r>
        <w:rPr>
          <w:rStyle w:val="Allmrkuseviide"/>
          <w:color w:val="202020"/>
          <w:sz w:val="24"/>
          <w:szCs w:val="24"/>
          <w:shd w:val="clear" w:color="auto" w:fill="FFFFFF"/>
        </w:rPr>
        <w:footnoteReference w:id="4"/>
      </w:r>
      <w:r>
        <w:rPr>
          <w:color w:val="202020"/>
          <w:sz w:val="24"/>
          <w:szCs w:val="24"/>
          <w:shd w:val="clear" w:color="auto" w:fill="FFFFFF"/>
        </w:rPr>
        <w:t xml:space="preserve"> </w:t>
      </w:r>
      <w:commentRangeEnd w:id="13"/>
      <w:r w:rsidR="005D5663">
        <w:rPr>
          <w:rStyle w:val="Kommentaariviide"/>
          <w:color w:val="202020"/>
          <w:sz w:val="24"/>
          <w:szCs w:val="24"/>
          <w:shd w:val="clear" w:color="auto" w:fill="FFFFFF"/>
        </w:rPr>
        <w:commentReference w:id="13"/>
      </w:r>
      <w:r>
        <w:rPr>
          <w:color w:val="202020"/>
          <w:sz w:val="24"/>
          <w:szCs w:val="24"/>
          <w:shd w:val="clear" w:color="auto" w:fill="FFFFFF"/>
        </w:rPr>
        <w:t xml:space="preserve">koondati järgmistel kohtumistel:  </w:t>
      </w:r>
    </w:p>
    <w:p w14:paraId="22C225C1" w14:textId="208B2106" w:rsidR="00B52697" w:rsidRDefault="00B52697" w:rsidP="00A669F2">
      <w:pPr>
        <w:pStyle w:val="Loendilik"/>
        <w:numPr>
          <w:ilvl w:val="0"/>
          <w:numId w:val="17"/>
        </w:numPr>
        <w:spacing w:after="0" w:line="240" w:lineRule="auto"/>
        <w:jc w:val="both"/>
        <w:rPr>
          <w:rFonts w:eastAsiaTheme="minorEastAsia"/>
          <w:color w:val="202020"/>
          <w:sz w:val="24"/>
          <w:szCs w:val="24"/>
        </w:rPr>
      </w:pPr>
      <w:r>
        <w:rPr>
          <w:rFonts w:eastAsiaTheme="minorEastAsia"/>
          <w:color w:val="202020"/>
          <w:sz w:val="24"/>
          <w:szCs w:val="24"/>
        </w:rPr>
        <w:t>Vabariigi valitsuses kinnitatud Eesti seisukoht</w:t>
      </w:r>
      <w:r w:rsidR="003B4303">
        <w:rPr>
          <w:rFonts w:eastAsiaTheme="minorEastAsia"/>
          <w:color w:val="202020"/>
          <w:sz w:val="24"/>
          <w:szCs w:val="24"/>
        </w:rPr>
        <w:t>,</w:t>
      </w:r>
      <w:r>
        <w:rPr>
          <w:rFonts w:eastAsiaTheme="minorEastAsia"/>
          <w:color w:val="202020"/>
          <w:sz w:val="24"/>
          <w:szCs w:val="24"/>
        </w:rPr>
        <w:t xml:space="preserve"> 9.12.2021</w:t>
      </w:r>
      <w:r w:rsidR="003B4303">
        <w:rPr>
          <w:rFonts w:eastAsiaTheme="minorEastAsia"/>
          <w:color w:val="202020"/>
          <w:sz w:val="24"/>
          <w:szCs w:val="24"/>
        </w:rPr>
        <w:t>;</w:t>
      </w:r>
    </w:p>
    <w:p w14:paraId="0D2F1610" w14:textId="3959F8D5" w:rsidR="00B52697" w:rsidRDefault="00B52697" w:rsidP="00A669F2">
      <w:pPr>
        <w:pStyle w:val="Loendilik"/>
        <w:numPr>
          <w:ilvl w:val="0"/>
          <w:numId w:val="17"/>
        </w:numPr>
        <w:spacing w:after="0" w:line="240" w:lineRule="auto"/>
        <w:jc w:val="both"/>
        <w:rPr>
          <w:rFonts w:eastAsiaTheme="minorEastAsia"/>
          <w:color w:val="202020"/>
          <w:sz w:val="24"/>
          <w:szCs w:val="24"/>
        </w:rPr>
      </w:pPr>
      <w:r>
        <w:rPr>
          <w:rFonts w:eastAsiaTheme="minorEastAsia"/>
          <w:color w:val="202020"/>
          <w:sz w:val="24"/>
          <w:szCs w:val="24"/>
        </w:rPr>
        <w:t>Riigikogu majanduskomisjoni arvamus</w:t>
      </w:r>
      <w:r w:rsidR="003B4303">
        <w:rPr>
          <w:rFonts w:eastAsiaTheme="minorEastAsia"/>
          <w:color w:val="202020"/>
          <w:sz w:val="24"/>
          <w:szCs w:val="24"/>
        </w:rPr>
        <w:t>,</w:t>
      </w:r>
      <w:r>
        <w:rPr>
          <w:rFonts w:eastAsiaTheme="minorEastAsia"/>
          <w:color w:val="202020"/>
          <w:sz w:val="24"/>
          <w:szCs w:val="24"/>
        </w:rPr>
        <w:t xml:space="preserve"> 20.01.2022</w:t>
      </w:r>
      <w:r w:rsidR="003B4303">
        <w:rPr>
          <w:rFonts w:eastAsiaTheme="minorEastAsia"/>
          <w:color w:val="202020"/>
          <w:sz w:val="24"/>
          <w:szCs w:val="24"/>
        </w:rPr>
        <w:t>;</w:t>
      </w:r>
    </w:p>
    <w:p w14:paraId="626E1916" w14:textId="282D76FC" w:rsidR="00B52697" w:rsidRDefault="00B52697" w:rsidP="00A669F2">
      <w:pPr>
        <w:pStyle w:val="Loendilik"/>
        <w:numPr>
          <w:ilvl w:val="0"/>
          <w:numId w:val="17"/>
        </w:numPr>
        <w:spacing w:after="0" w:line="240" w:lineRule="auto"/>
        <w:jc w:val="both"/>
        <w:rPr>
          <w:rFonts w:eastAsiaTheme="minorEastAsia"/>
          <w:color w:val="202020"/>
          <w:sz w:val="24"/>
          <w:szCs w:val="24"/>
        </w:rPr>
      </w:pPr>
      <w:r>
        <w:rPr>
          <w:rFonts w:eastAsiaTheme="minorEastAsia"/>
          <w:color w:val="202020"/>
          <w:sz w:val="24"/>
          <w:szCs w:val="24"/>
        </w:rPr>
        <w:t xml:space="preserve">Riigikogu seisukoht </w:t>
      </w:r>
      <w:commentRangeStart w:id="14"/>
      <w:r>
        <w:rPr>
          <w:rFonts w:eastAsiaTheme="minorEastAsia"/>
          <w:color w:val="202020"/>
          <w:sz w:val="24"/>
          <w:szCs w:val="24"/>
        </w:rPr>
        <w:t>Euroopa asjade komisjonis</w:t>
      </w:r>
      <w:commentRangeEnd w:id="14"/>
      <w:r w:rsidR="008C231D">
        <w:rPr>
          <w:rStyle w:val="Kommentaariviide"/>
          <w:rFonts w:eastAsiaTheme="minorEastAsia"/>
          <w:color w:val="202020"/>
          <w:sz w:val="24"/>
          <w:szCs w:val="24"/>
        </w:rPr>
        <w:commentReference w:id="14"/>
      </w:r>
      <w:r w:rsidR="003B4303">
        <w:rPr>
          <w:rFonts w:eastAsiaTheme="minorEastAsia"/>
          <w:color w:val="202020"/>
          <w:sz w:val="24"/>
          <w:szCs w:val="24"/>
        </w:rPr>
        <w:t>,</w:t>
      </w:r>
      <w:r>
        <w:rPr>
          <w:rFonts w:eastAsiaTheme="minorEastAsia"/>
          <w:color w:val="202020"/>
          <w:sz w:val="24"/>
          <w:szCs w:val="24"/>
        </w:rPr>
        <w:t xml:space="preserve"> 24.03.2022</w:t>
      </w:r>
      <w:r w:rsidR="003B4303">
        <w:rPr>
          <w:rFonts w:eastAsiaTheme="minorEastAsia"/>
          <w:color w:val="202020"/>
          <w:sz w:val="24"/>
          <w:szCs w:val="24"/>
        </w:rPr>
        <w:t>.</w:t>
      </w:r>
    </w:p>
    <w:p w14:paraId="41877474" w14:textId="77777777" w:rsidR="00622F1B" w:rsidRDefault="00622F1B" w:rsidP="00947442">
      <w:pPr>
        <w:spacing w:after="0" w:line="240" w:lineRule="auto"/>
        <w:jc w:val="both"/>
        <w:rPr>
          <w:rFonts w:ascii="Times New Roman" w:hAnsi="Times New Roman" w:cs="Times New Roman"/>
          <w:sz w:val="24"/>
          <w:szCs w:val="24"/>
        </w:rPr>
      </w:pPr>
    </w:p>
    <w:p w14:paraId="75EF5DA7" w14:textId="33995686" w:rsidR="006F12CB" w:rsidRDefault="0068686C" w:rsidP="00947442">
      <w:pPr>
        <w:spacing w:after="0" w:line="240" w:lineRule="auto"/>
        <w:jc w:val="both"/>
        <w:rPr>
          <w:rFonts w:ascii="Times New Roman" w:hAnsi="Times New Roman" w:cs="Times New Roman"/>
          <w:sz w:val="24"/>
          <w:szCs w:val="24"/>
        </w:rPr>
      </w:pPr>
      <w:r w:rsidRPr="0068686C">
        <w:rPr>
          <w:rFonts w:ascii="Times New Roman" w:hAnsi="Times New Roman" w:cs="Times New Roman"/>
          <w:sz w:val="24"/>
          <w:szCs w:val="24"/>
        </w:rPr>
        <w:t>Direktiivi</w:t>
      </w:r>
      <w:r w:rsidR="00BE55D9">
        <w:rPr>
          <w:rFonts w:ascii="Times New Roman" w:hAnsi="Times New Roman" w:cs="Times New Roman"/>
          <w:sz w:val="24"/>
          <w:szCs w:val="24"/>
        </w:rPr>
        <w:t>ga</w:t>
      </w:r>
      <w:r w:rsidRPr="0068686C">
        <w:rPr>
          <w:rFonts w:ascii="Times New Roman" w:hAnsi="Times New Roman" w:cs="Times New Roman"/>
          <w:sz w:val="24"/>
          <w:szCs w:val="24"/>
        </w:rPr>
        <w:t xml:space="preserve"> (EL) 2023/1791</w:t>
      </w:r>
      <w:r w:rsidR="00BE55D9">
        <w:rPr>
          <w:rFonts w:ascii="Times New Roman" w:hAnsi="Times New Roman" w:cs="Times New Roman"/>
          <w:sz w:val="24"/>
          <w:szCs w:val="24"/>
        </w:rPr>
        <w:t xml:space="preserve"> </w:t>
      </w:r>
      <w:r w:rsidR="00F8239F" w:rsidRPr="007F2B8D">
        <w:rPr>
          <w:rFonts w:ascii="Times New Roman" w:hAnsi="Times New Roman" w:cs="Times New Roman"/>
          <w:sz w:val="24"/>
          <w:szCs w:val="24"/>
        </w:rPr>
        <w:t xml:space="preserve">ajakohastati </w:t>
      </w:r>
      <w:r w:rsidR="00F8239F">
        <w:rPr>
          <w:rFonts w:ascii="Times New Roman" w:hAnsi="Times New Roman" w:cs="Times New Roman"/>
          <w:sz w:val="24"/>
          <w:szCs w:val="24"/>
        </w:rPr>
        <w:t>kumulatiivset energiasäästu eesmärki ning karmistati</w:t>
      </w:r>
      <w:r w:rsidR="000042C3">
        <w:rPr>
          <w:rFonts w:ascii="Times New Roman" w:hAnsi="Times New Roman" w:cs="Times New Roman"/>
          <w:sz w:val="24"/>
          <w:szCs w:val="24"/>
        </w:rPr>
        <w:t xml:space="preserve"> ja </w:t>
      </w:r>
      <w:r w:rsidR="00F8239F">
        <w:rPr>
          <w:rFonts w:ascii="Times New Roman" w:hAnsi="Times New Roman" w:cs="Times New Roman"/>
          <w:sz w:val="24"/>
          <w:szCs w:val="24"/>
        </w:rPr>
        <w:t>laiendati avaliku sektori energiasäästu kohustusi.</w:t>
      </w:r>
    </w:p>
    <w:p w14:paraId="705E1BF9" w14:textId="0574C198" w:rsidR="00163DE9" w:rsidRDefault="00D81C4E"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Ajakohastamise aluseks olid uuenenud prognoosid, mis näitasid, et </w:t>
      </w:r>
      <w:r w:rsidR="0081511B">
        <w:rPr>
          <w:rFonts w:ascii="Times New Roman" w:hAnsi="Times New Roman" w:cs="Times New Roman"/>
          <w:sz w:val="24"/>
          <w:szCs w:val="24"/>
        </w:rPr>
        <w:t xml:space="preserve">Euroopa Liit ei liigu Pariisi kliimaleppe </w:t>
      </w:r>
      <w:r w:rsidR="00587BBF">
        <w:rPr>
          <w:rFonts w:ascii="Times New Roman" w:hAnsi="Times New Roman" w:cs="Times New Roman"/>
          <w:sz w:val="24"/>
          <w:szCs w:val="24"/>
        </w:rPr>
        <w:t xml:space="preserve">eesmärkide suunas. </w:t>
      </w:r>
      <w:r w:rsidR="00F57C2A">
        <w:rPr>
          <w:rFonts w:ascii="Times New Roman" w:hAnsi="Times New Roman" w:cs="Times New Roman"/>
          <w:sz w:val="24"/>
          <w:szCs w:val="24"/>
        </w:rPr>
        <w:t>Esimest korda suurendati liidu kumulatiivset energiatõhusus</w:t>
      </w:r>
      <w:r w:rsidR="00625441">
        <w:rPr>
          <w:rFonts w:ascii="Times New Roman" w:hAnsi="Times New Roman" w:cs="Times New Roman"/>
          <w:sz w:val="24"/>
          <w:szCs w:val="24"/>
        </w:rPr>
        <w:t xml:space="preserve">e eesmärki </w:t>
      </w:r>
      <w:r w:rsidR="000042C3">
        <w:rPr>
          <w:rFonts w:ascii="Times New Roman" w:hAnsi="Times New Roman" w:cs="Times New Roman"/>
          <w:sz w:val="24"/>
          <w:szCs w:val="24"/>
        </w:rPr>
        <w:t xml:space="preserve">paketiga </w:t>
      </w:r>
      <w:r w:rsidR="00625441">
        <w:rPr>
          <w:rFonts w:ascii="Times New Roman" w:hAnsi="Times New Roman" w:cs="Times New Roman"/>
          <w:sz w:val="24"/>
          <w:szCs w:val="24"/>
        </w:rPr>
        <w:t xml:space="preserve">„Eesmärk 55“ </w:t>
      </w:r>
      <w:r w:rsidR="004F7112">
        <w:rPr>
          <w:rFonts w:ascii="Times New Roman" w:hAnsi="Times New Roman" w:cs="Times New Roman"/>
          <w:sz w:val="24"/>
          <w:szCs w:val="24"/>
        </w:rPr>
        <w:t>9%</w:t>
      </w:r>
      <w:r w:rsidR="003B739D">
        <w:rPr>
          <w:rFonts w:ascii="Times New Roman" w:hAnsi="Times New Roman" w:cs="Times New Roman"/>
          <w:sz w:val="24"/>
          <w:szCs w:val="24"/>
        </w:rPr>
        <w:t>-ni</w:t>
      </w:r>
      <w:r w:rsidR="004F7112">
        <w:rPr>
          <w:rFonts w:ascii="Times New Roman" w:hAnsi="Times New Roman" w:cs="Times New Roman"/>
          <w:sz w:val="24"/>
          <w:szCs w:val="24"/>
        </w:rPr>
        <w:t xml:space="preserve">. </w:t>
      </w:r>
      <w:r w:rsidR="00E31C91">
        <w:rPr>
          <w:rFonts w:ascii="Times New Roman" w:hAnsi="Times New Roman" w:cs="Times New Roman"/>
          <w:sz w:val="24"/>
          <w:szCs w:val="24"/>
        </w:rPr>
        <w:t xml:space="preserve">Pärast </w:t>
      </w:r>
      <w:r w:rsidR="00234634">
        <w:rPr>
          <w:rFonts w:ascii="Times New Roman" w:hAnsi="Times New Roman" w:cs="Times New Roman"/>
          <w:sz w:val="24"/>
          <w:szCs w:val="24"/>
        </w:rPr>
        <w:t>Venemaa agressioon</w:t>
      </w:r>
      <w:r w:rsidR="00E31C91">
        <w:rPr>
          <w:rFonts w:ascii="Times New Roman" w:hAnsi="Times New Roman" w:cs="Times New Roman"/>
          <w:sz w:val="24"/>
          <w:szCs w:val="24"/>
        </w:rPr>
        <w:t>i</w:t>
      </w:r>
      <w:r w:rsidR="00234634">
        <w:rPr>
          <w:rFonts w:ascii="Times New Roman" w:hAnsi="Times New Roman" w:cs="Times New Roman"/>
          <w:sz w:val="24"/>
          <w:szCs w:val="24"/>
        </w:rPr>
        <w:t xml:space="preserve"> Ukraina vastu, mis tekitas energiakriis</w:t>
      </w:r>
      <w:r w:rsidR="00E31C91">
        <w:rPr>
          <w:rFonts w:ascii="Times New Roman" w:hAnsi="Times New Roman" w:cs="Times New Roman"/>
          <w:sz w:val="24"/>
          <w:szCs w:val="24"/>
        </w:rPr>
        <w:t>i</w:t>
      </w:r>
      <w:r w:rsidR="004F7112">
        <w:rPr>
          <w:rFonts w:ascii="Times New Roman" w:hAnsi="Times New Roman" w:cs="Times New Roman"/>
          <w:sz w:val="24"/>
          <w:szCs w:val="24"/>
        </w:rPr>
        <w:t xml:space="preserve">, </w:t>
      </w:r>
      <w:r w:rsidR="006B20C8">
        <w:rPr>
          <w:rFonts w:ascii="Times New Roman" w:hAnsi="Times New Roman" w:cs="Times New Roman"/>
          <w:sz w:val="24"/>
          <w:szCs w:val="24"/>
        </w:rPr>
        <w:t xml:space="preserve">tehti </w:t>
      </w:r>
      <w:r w:rsidR="004F7112">
        <w:rPr>
          <w:rFonts w:ascii="Times New Roman" w:hAnsi="Times New Roman" w:cs="Times New Roman"/>
          <w:sz w:val="24"/>
          <w:szCs w:val="24"/>
        </w:rPr>
        <w:t xml:space="preserve">kavaga „REPowerEU“ </w:t>
      </w:r>
      <w:r w:rsidR="006B20C8">
        <w:rPr>
          <w:rFonts w:ascii="Times New Roman" w:hAnsi="Times New Roman" w:cs="Times New Roman"/>
          <w:sz w:val="24"/>
          <w:szCs w:val="24"/>
        </w:rPr>
        <w:t xml:space="preserve">ettepanek tõsta </w:t>
      </w:r>
      <w:r w:rsidR="003B739D">
        <w:rPr>
          <w:rFonts w:ascii="Times New Roman" w:hAnsi="Times New Roman" w:cs="Times New Roman"/>
          <w:sz w:val="24"/>
          <w:szCs w:val="24"/>
        </w:rPr>
        <w:t xml:space="preserve">liidu </w:t>
      </w:r>
      <w:r w:rsidR="00F42B2F">
        <w:rPr>
          <w:rFonts w:ascii="Times New Roman" w:hAnsi="Times New Roman" w:cs="Times New Roman"/>
          <w:sz w:val="24"/>
          <w:szCs w:val="24"/>
        </w:rPr>
        <w:t xml:space="preserve">energiatõhususe </w:t>
      </w:r>
      <w:r w:rsidR="003B739D">
        <w:rPr>
          <w:rFonts w:ascii="Times New Roman" w:hAnsi="Times New Roman" w:cs="Times New Roman"/>
          <w:sz w:val="24"/>
          <w:szCs w:val="24"/>
        </w:rPr>
        <w:t xml:space="preserve">eesmärki </w:t>
      </w:r>
      <w:r w:rsidR="00F42B2F">
        <w:rPr>
          <w:rFonts w:ascii="Times New Roman" w:hAnsi="Times New Roman" w:cs="Times New Roman"/>
          <w:sz w:val="24"/>
          <w:szCs w:val="24"/>
        </w:rPr>
        <w:t>13%</w:t>
      </w:r>
      <w:r w:rsidR="00AD059F">
        <w:rPr>
          <w:rFonts w:ascii="Times New Roman" w:hAnsi="Times New Roman" w:cs="Times New Roman"/>
          <w:sz w:val="24"/>
          <w:szCs w:val="24"/>
        </w:rPr>
        <w:t>-ni. Direktiivi</w:t>
      </w:r>
      <w:r w:rsidR="000042C3">
        <w:rPr>
          <w:rFonts w:ascii="Times New Roman" w:hAnsi="Times New Roman" w:cs="Times New Roman"/>
          <w:sz w:val="24"/>
          <w:szCs w:val="24"/>
        </w:rPr>
        <w:t>s</w:t>
      </w:r>
      <w:r w:rsidR="00AD059F">
        <w:rPr>
          <w:rFonts w:ascii="Times New Roman" w:hAnsi="Times New Roman" w:cs="Times New Roman"/>
          <w:sz w:val="24"/>
          <w:szCs w:val="24"/>
        </w:rPr>
        <w:t xml:space="preserve"> (EL) 2023/1791 jõu</w:t>
      </w:r>
      <w:r w:rsidR="004C6014">
        <w:rPr>
          <w:rFonts w:ascii="Times New Roman" w:hAnsi="Times New Roman" w:cs="Times New Roman"/>
          <w:sz w:val="24"/>
          <w:szCs w:val="24"/>
        </w:rPr>
        <w:t>dsid</w:t>
      </w:r>
      <w:r w:rsidR="00AD059F">
        <w:rPr>
          <w:rFonts w:ascii="Times New Roman" w:hAnsi="Times New Roman" w:cs="Times New Roman"/>
          <w:sz w:val="24"/>
          <w:szCs w:val="24"/>
        </w:rPr>
        <w:t xml:space="preserve"> </w:t>
      </w:r>
      <w:r w:rsidR="004C6014">
        <w:rPr>
          <w:rFonts w:ascii="Times New Roman" w:hAnsi="Times New Roman" w:cs="Times New Roman"/>
          <w:sz w:val="24"/>
          <w:szCs w:val="24"/>
        </w:rPr>
        <w:t xml:space="preserve">Euroopa Parlament ja </w:t>
      </w:r>
      <w:r w:rsidR="000042C3">
        <w:rPr>
          <w:rFonts w:ascii="Times New Roman" w:hAnsi="Times New Roman" w:cs="Times New Roman"/>
          <w:sz w:val="24"/>
          <w:szCs w:val="24"/>
        </w:rPr>
        <w:t>n</w:t>
      </w:r>
      <w:r w:rsidR="004C6014">
        <w:rPr>
          <w:rFonts w:ascii="Times New Roman" w:hAnsi="Times New Roman" w:cs="Times New Roman"/>
          <w:sz w:val="24"/>
          <w:szCs w:val="24"/>
        </w:rPr>
        <w:t>õukogu k</w:t>
      </w:r>
      <w:r w:rsidR="002862B1">
        <w:rPr>
          <w:rFonts w:ascii="Times New Roman" w:hAnsi="Times New Roman" w:cs="Times New Roman"/>
          <w:sz w:val="24"/>
          <w:szCs w:val="24"/>
        </w:rPr>
        <w:t xml:space="preserve">ompromissini </w:t>
      </w:r>
      <w:r w:rsidR="003154A6" w:rsidRPr="00BE0B50">
        <w:rPr>
          <w:rFonts w:ascii="Times New Roman" w:hAnsi="Times New Roman" w:cs="Times New Roman"/>
          <w:sz w:val="24"/>
          <w:szCs w:val="24"/>
        </w:rPr>
        <w:t>vähendada ELi lõppenergia tarbimist 2030. aastaks vähemalt 11,7% võrreldes 2020. aasta prognoosidega.</w:t>
      </w:r>
    </w:p>
    <w:p w14:paraId="197EC07C" w14:textId="77777777" w:rsidR="00292B40" w:rsidRDefault="00292B40" w:rsidP="00947442">
      <w:pPr>
        <w:spacing w:after="0" w:line="240" w:lineRule="auto"/>
        <w:jc w:val="both"/>
        <w:rPr>
          <w:rFonts w:ascii="Times New Roman" w:hAnsi="Times New Roman" w:cs="Times New Roman"/>
          <w:sz w:val="24"/>
          <w:szCs w:val="24"/>
        </w:rPr>
      </w:pPr>
    </w:p>
    <w:p w14:paraId="4B0BA024" w14:textId="10AE1058" w:rsidR="00163DE9" w:rsidRDefault="00163DE9" w:rsidP="00947442">
      <w:pPr>
        <w:spacing w:after="0" w:line="240" w:lineRule="auto"/>
        <w:jc w:val="both"/>
        <w:rPr>
          <w:rFonts w:ascii="Times New Roman" w:hAnsi="Times New Roman" w:cs="Times New Roman"/>
          <w:sz w:val="24"/>
          <w:szCs w:val="24"/>
        </w:rPr>
      </w:pPr>
      <w:r w:rsidRPr="00916053">
        <w:rPr>
          <w:rFonts w:ascii="Times New Roman" w:hAnsi="Times New Roman" w:cs="Times New Roman"/>
          <w:sz w:val="24"/>
          <w:szCs w:val="24"/>
        </w:rPr>
        <w:t>Liikmesriigid tagavad üh</w:t>
      </w:r>
      <w:r w:rsidR="00E31C91">
        <w:rPr>
          <w:rFonts w:ascii="Times New Roman" w:hAnsi="Times New Roman" w:cs="Times New Roman"/>
          <w:sz w:val="24"/>
          <w:szCs w:val="24"/>
        </w:rPr>
        <w:t>eskoos</w:t>
      </w:r>
      <w:r w:rsidRPr="00916053">
        <w:rPr>
          <w:rFonts w:ascii="Times New Roman" w:hAnsi="Times New Roman" w:cs="Times New Roman"/>
          <w:sz w:val="24"/>
          <w:szCs w:val="24"/>
        </w:rPr>
        <w:t>, et 2030. aastaks vähendatakse energiatarbimist vähemalt 11,7% võrreldes 2020. aasta ELi võrdlusstsenaariumi prognoosidega, nii et liidu energia lõpptarbimine 2030. aastal ei ületa 763 miljonit naftaekvivalenttonni</w:t>
      </w:r>
      <w:r>
        <w:rPr>
          <w:rStyle w:val="Allmrkuseviide"/>
          <w:rFonts w:ascii="Times New Roman" w:hAnsi="Times New Roman" w:cs="Times New Roman"/>
          <w:sz w:val="24"/>
          <w:szCs w:val="24"/>
        </w:rPr>
        <w:footnoteReference w:id="5"/>
      </w:r>
      <w:r w:rsidRPr="00916053">
        <w:rPr>
          <w:rFonts w:ascii="Times New Roman" w:hAnsi="Times New Roman" w:cs="Times New Roman"/>
          <w:sz w:val="24"/>
          <w:szCs w:val="24"/>
        </w:rPr>
        <w:t>. Liikmesriigid teevad kõik selleks, et üh</w:t>
      </w:r>
      <w:r w:rsidR="00E31C91">
        <w:rPr>
          <w:rFonts w:ascii="Times New Roman" w:hAnsi="Times New Roman" w:cs="Times New Roman"/>
          <w:sz w:val="24"/>
          <w:szCs w:val="24"/>
        </w:rPr>
        <w:t>eskoos</w:t>
      </w:r>
      <w:r w:rsidRPr="00916053">
        <w:rPr>
          <w:rFonts w:ascii="Times New Roman" w:hAnsi="Times New Roman" w:cs="Times New Roman"/>
          <w:sz w:val="24"/>
          <w:szCs w:val="24"/>
        </w:rPr>
        <w:t xml:space="preserve"> aidata saavutada soovituslikku liidu primaarenergia tarbimise eesmärki, mille kohaselt ei ületa</w:t>
      </w:r>
      <w:r w:rsidR="00E31C91">
        <w:rPr>
          <w:rFonts w:ascii="Times New Roman" w:hAnsi="Times New Roman" w:cs="Times New Roman"/>
          <w:sz w:val="24"/>
          <w:szCs w:val="24"/>
        </w:rPr>
        <w:t xml:space="preserve"> primaarenergia tarbimine</w:t>
      </w:r>
      <w:r w:rsidRPr="00916053">
        <w:rPr>
          <w:rFonts w:ascii="Times New Roman" w:hAnsi="Times New Roman" w:cs="Times New Roman"/>
          <w:sz w:val="24"/>
          <w:szCs w:val="24"/>
        </w:rPr>
        <w:t xml:space="preserve"> 2030. aastal 992,5 miljonit naftaekvivalenttonni</w:t>
      </w:r>
      <w:r w:rsidR="006A29EA">
        <w:rPr>
          <w:rFonts w:ascii="Times New Roman" w:hAnsi="Times New Roman" w:cs="Times New Roman"/>
          <w:sz w:val="24"/>
          <w:szCs w:val="24"/>
        </w:rPr>
        <w:t>.</w:t>
      </w:r>
    </w:p>
    <w:p w14:paraId="167013E5" w14:textId="77777777" w:rsidR="00292B40" w:rsidRDefault="00292B40" w:rsidP="00947442">
      <w:pPr>
        <w:spacing w:after="0" w:line="240" w:lineRule="auto"/>
        <w:jc w:val="both"/>
        <w:rPr>
          <w:rFonts w:ascii="Times New Roman" w:hAnsi="Times New Roman" w:cs="Times New Roman"/>
          <w:sz w:val="24"/>
          <w:szCs w:val="24"/>
        </w:rPr>
      </w:pPr>
    </w:p>
    <w:p w14:paraId="06F642F1" w14:textId="026C7138" w:rsidR="003154A6" w:rsidRDefault="00292B40" w:rsidP="00947442">
      <w:pPr>
        <w:spacing w:after="0" w:line="240" w:lineRule="auto"/>
        <w:jc w:val="both"/>
        <w:rPr>
          <w:rFonts w:ascii="Times New Roman" w:hAnsi="Times New Roman" w:cs="Times New Roman"/>
          <w:sz w:val="24"/>
          <w:szCs w:val="24"/>
        </w:rPr>
      </w:pPr>
      <w:r w:rsidRPr="00BE0B50">
        <w:rPr>
          <w:rFonts w:ascii="Times New Roman" w:hAnsi="Times New Roman" w:cs="Times New Roman"/>
          <w:sz w:val="24"/>
          <w:szCs w:val="24"/>
        </w:rPr>
        <w:t xml:space="preserve">Energiatõhususe meetmete eesmärk on saavutada kestlik energiavarustus, vähendada kasvuhoonegaaside heitkoguseid, parandada varustuskindlust, vähendada impordiarveid ning edendada Euroopa konkurentsivõimet. </w:t>
      </w:r>
      <w:r w:rsidR="003154A6" w:rsidRPr="00712E3A">
        <w:rPr>
          <w:rFonts w:ascii="Times New Roman" w:hAnsi="Times New Roman" w:cs="Times New Roman"/>
          <w:sz w:val="24"/>
          <w:szCs w:val="24"/>
        </w:rPr>
        <w:t>Energia säästmine on kõige kiirem ja odavam viis energiakriisi</w:t>
      </w:r>
      <w:r w:rsidR="003154A6">
        <w:rPr>
          <w:rFonts w:ascii="Times New Roman" w:hAnsi="Times New Roman" w:cs="Times New Roman"/>
          <w:sz w:val="24"/>
          <w:szCs w:val="24"/>
        </w:rPr>
        <w:t>dega</w:t>
      </w:r>
      <w:r w:rsidR="003154A6" w:rsidRPr="00712E3A">
        <w:rPr>
          <w:rFonts w:ascii="Times New Roman" w:hAnsi="Times New Roman" w:cs="Times New Roman"/>
          <w:sz w:val="24"/>
          <w:szCs w:val="24"/>
        </w:rPr>
        <w:t xml:space="preserve"> toimetulekuks. Energiatarbimise vähendamine </w:t>
      </w:r>
      <w:r w:rsidR="00E31C91">
        <w:rPr>
          <w:rFonts w:ascii="Times New Roman" w:hAnsi="Times New Roman" w:cs="Times New Roman"/>
          <w:sz w:val="24"/>
          <w:szCs w:val="24"/>
        </w:rPr>
        <w:t>kaha</w:t>
      </w:r>
      <w:r w:rsidR="003154A6" w:rsidRPr="00712E3A">
        <w:rPr>
          <w:rFonts w:ascii="Times New Roman" w:hAnsi="Times New Roman" w:cs="Times New Roman"/>
          <w:sz w:val="24"/>
          <w:szCs w:val="24"/>
        </w:rPr>
        <w:t>ndab kodumajapidamiste ja ettevõtete suuri energiaarveid lühikeses ja pikas perspektiivis</w:t>
      </w:r>
      <w:r w:rsidR="003154A6">
        <w:rPr>
          <w:rFonts w:ascii="Times New Roman" w:hAnsi="Times New Roman" w:cs="Times New Roman"/>
          <w:sz w:val="24"/>
          <w:szCs w:val="24"/>
        </w:rPr>
        <w:t xml:space="preserve">. </w:t>
      </w:r>
      <w:r w:rsidR="003154A6" w:rsidRPr="00712E3A">
        <w:rPr>
          <w:rFonts w:ascii="Times New Roman" w:hAnsi="Times New Roman" w:cs="Times New Roman"/>
          <w:sz w:val="24"/>
          <w:szCs w:val="24"/>
        </w:rPr>
        <w:t>Energiatarbimise vähendamine suurema tõhususe kaudu on puhtale energiale ülemineku oluline osa, mis suurendab ELi majanduse vastupidavust j</w:t>
      </w:r>
      <w:r w:rsidR="003154A6">
        <w:rPr>
          <w:rFonts w:ascii="Times New Roman" w:hAnsi="Times New Roman" w:cs="Times New Roman"/>
          <w:sz w:val="24"/>
          <w:szCs w:val="24"/>
        </w:rPr>
        <w:t>a</w:t>
      </w:r>
      <w:r w:rsidR="003154A6" w:rsidRPr="00712E3A">
        <w:rPr>
          <w:rFonts w:ascii="Times New Roman" w:hAnsi="Times New Roman" w:cs="Times New Roman"/>
          <w:sz w:val="24"/>
          <w:szCs w:val="24"/>
        </w:rPr>
        <w:t xml:space="preserve"> kaitseb selle konkurentsivõimet fossiilkütuste kõrgete hindade eest.</w:t>
      </w:r>
    </w:p>
    <w:p w14:paraId="545C5AE1" w14:textId="77777777" w:rsidR="00D21B0A" w:rsidRDefault="00D21B0A" w:rsidP="00947442">
      <w:pPr>
        <w:spacing w:after="0" w:line="240" w:lineRule="auto"/>
        <w:jc w:val="both"/>
        <w:rPr>
          <w:rFonts w:ascii="Times New Roman" w:hAnsi="Times New Roman" w:cs="Times New Roman"/>
          <w:sz w:val="24"/>
          <w:szCs w:val="24"/>
        </w:rPr>
      </w:pPr>
    </w:p>
    <w:p w14:paraId="74258580" w14:textId="6021E853" w:rsidR="007F2B8D" w:rsidRPr="007F2B8D" w:rsidRDefault="007F2B8D" w:rsidP="00947442">
      <w:pPr>
        <w:spacing w:after="0" w:line="240" w:lineRule="auto"/>
        <w:jc w:val="both"/>
        <w:rPr>
          <w:rFonts w:ascii="Times New Roman" w:hAnsi="Times New Roman" w:cs="Times New Roman"/>
          <w:sz w:val="24"/>
          <w:szCs w:val="24"/>
        </w:rPr>
      </w:pPr>
      <w:r w:rsidRPr="007F2B8D">
        <w:rPr>
          <w:rFonts w:ascii="Times New Roman" w:hAnsi="Times New Roman" w:cs="Times New Roman"/>
          <w:sz w:val="24"/>
          <w:szCs w:val="24"/>
        </w:rPr>
        <w:t xml:space="preserve">Direktiivi </w:t>
      </w:r>
      <w:r w:rsidR="00916053">
        <w:rPr>
          <w:rFonts w:ascii="Times New Roman" w:hAnsi="Times New Roman" w:cs="Times New Roman"/>
          <w:sz w:val="24"/>
          <w:szCs w:val="24"/>
        </w:rPr>
        <w:t xml:space="preserve">(EL) 2023/1791 </w:t>
      </w:r>
      <w:r w:rsidRPr="007F2B8D">
        <w:rPr>
          <w:rFonts w:ascii="Times New Roman" w:hAnsi="Times New Roman" w:cs="Times New Roman"/>
          <w:sz w:val="24"/>
          <w:szCs w:val="24"/>
        </w:rPr>
        <w:t xml:space="preserve">järgi peab iga liikmesriik </w:t>
      </w:r>
      <w:r w:rsidR="0082591F">
        <w:rPr>
          <w:rFonts w:ascii="Times New Roman" w:hAnsi="Times New Roman" w:cs="Times New Roman"/>
          <w:sz w:val="24"/>
          <w:szCs w:val="24"/>
        </w:rPr>
        <w:t>rakendama</w:t>
      </w:r>
      <w:r w:rsidRPr="007F2B8D">
        <w:rPr>
          <w:rFonts w:ascii="Times New Roman" w:hAnsi="Times New Roman" w:cs="Times New Roman"/>
          <w:sz w:val="24"/>
          <w:szCs w:val="24"/>
        </w:rPr>
        <w:t xml:space="preserve"> direktiivist tulenevaid meetmeid ja saavutama </w:t>
      </w:r>
      <w:r w:rsidR="00F61320">
        <w:rPr>
          <w:rFonts w:ascii="Times New Roman" w:hAnsi="Times New Roman" w:cs="Times New Roman"/>
          <w:sz w:val="24"/>
          <w:szCs w:val="24"/>
        </w:rPr>
        <w:t xml:space="preserve">kaks </w:t>
      </w:r>
      <w:r w:rsidRPr="007F2B8D">
        <w:rPr>
          <w:rFonts w:ascii="Times New Roman" w:hAnsi="Times New Roman" w:cs="Times New Roman"/>
          <w:sz w:val="24"/>
          <w:szCs w:val="24"/>
        </w:rPr>
        <w:t>kvantitatiivset eesmärki, mis põhinevad direktiivil või liikmesriigi enda otsusel:</w:t>
      </w:r>
    </w:p>
    <w:p w14:paraId="59EBC9D0" w14:textId="6D15395A" w:rsidR="007F2B8D" w:rsidRPr="00516975" w:rsidRDefault="007F2B8D" w:rsidP="00A669F2">
      <w:pPr>
        <w:pStyle w:val="Loendilik"/>
        <w:numPr>
          <w:ilvl w:val="0"/>
          <w:numId w:val="10"/>
        </w:numPr>
        <w:spacing w:after="0" w:line="240" w:lineRule="auto"/>
        <w:jc w:val="both"/>
        <w:rPr>
          <w:rFonts w:ascii="Times New Roman" w:hAnsi="Times New Roman" w:cs="Times New Roman"/>
          <w:sz w:val="24"/>
          <w:szCs w:val="24"/>
        </w:rPr>
      </w:pPr>
      <w:r w:rsidRPr="00516975">
        <w:rPr>
          <w:rFonts w:ascii="Times New Roman" w:hAnsi="Times New Roman" w:cs="Times New Roman"/>
          <w:sz w:val="24"/>
          <w:szCs w:val="24"/>
        </w:rPr>
        <w:t>energia lõpptarbijate juures rakendatavate energiasäästumeetmete eesmärk ehk nn üldine energiasäästukohustus;</w:t>
      </w:r>
    </w:p>
    <w:p w14:paraId="45AA1078" w14:textId="4FD6ECB3" w:rsidR="007F2B8D" w:rsidRPr="00BA53D9" w:rsidRDefault="00BA53D9" w:rsidP="00A669F2">
      <w:pPr>
        <w:pStyle w:val="Loendilik"/>
        <w:numPr>
          <w:ilvl w:val="0"/>
          <w:numId w:val="10"/>
        </w:num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avaliku sektori asutuste üldine energia kokkuhoid ja avaliku sektori </w:t>
      </w:r>
      <w:r w:rsidR="006142DD" w:rsidRPr="00B775E6">
        <w:rPr>
          <w:rFonts w:ascii="Times New Roman" w:hAnsi="Times New Roman" w:cs="Times New Roman"/>
          <w:sz w:val="24"/>
          <w:szCs w:val="24"/>
        </w:rPr>
        <w:t>asutuste omandis</w:t>
      </w:r>
      <w:r w:rsidR="006142DD">
        <w:rPr>
          <w:rFonts w:ascii="Times New Roman" w:hAnsi="Times New Roman" w:cs="Times New Roman"/>
          <w:sz w:val="24"/>
          <w:szCs w:val="24"/>
        </w:rPr>
        <w:t xml:space="preserve"> </w:t>
      </w:r>
      <w:r w:rsidR="007F2B8D" w:rsidRPr="00BA53D9">
        <w:rPr>
          <w:rFonts w:ascii="Times New Roman" w:hAnsi="Times New Roman" w:cs="Times New Roman"/>
          <w:sz w:val="24"/>
          <w:szCs w:val="24"/>
        </w:rPr>
        <w:t>olevate hoonete rekonstrueerimise eesmärk.</w:t>
      </w:r>
    </w:p>
    <w:p w14:paraId="49248015" w14:textId="77777777" w:rsidR="00CA6F6D" w:rsidRDefault="00CA6F6D" w:rsidP="00947442">
      <w:pPr>
        <w:spacing w:after="0" w:line="240" w:lineRule="auto"/>
        <w:jc w:val="both"/>
        <w:rPr>
          <w:rFonts w:ascii="Times New Roman" w:hAnsi="Times New Roman" w:cs="Times New Roman"/>
          <w:sz w:val="24"/>
          <w:szCs w:val="24"/>
        </w:rPr>
      </w:pPr>
    </w:p>
    <w:p w14:paraId="6A431202" w14:textId="48F3B483" w:rsidR="009638E6" w:rsidRDefault="00CA6F6D"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Direktiivi</w:t>
      </w:r>
      <w:r w:rsidR="00BB4296">
        <w:rPr>
          <w:rFonts w:ascii="Times New Roman" w:hAnsi="Times New Roman" w:cs="Times New Roman"/>
          <w:sz w:val="24"/>
          <w:szCs w:val="24"/>
        </w:rPr>
        <w:t>ga</w:t>
      </w:r>
      <w:r>
        <w:rPr>
          <w:rFonts w:ascii="Times New Roman" w:hAnsi="Times New Roman" w:cs="Times New Roman"/>
          <w:sz w:val="24"/>
          <w:szCs w:val="24"/>
        </w:rPr>
        <w:t xml:space="preserve"> kehtestava</w:t>
      </w:r>
      <w:r w:rsidR="007D5966">
        <w:rPr>
          <w:rFonts w:ascii="Times New Roman" w:hAnsi="Times New Roman" w:cs="Times New Roman"/>
          <w:sz w:val="24"/>
          <w:szCs w:val="24"/>
        </w:rPr>
        <w:t>i</w:t>
      </w:r>
      <w:r>
        <w:rPr>
          <w:rFonts w:ascii="Times New Roman" w:hAnsi="Times New Roman" w:cs="Times New Roman"/>
          <w:sz w:val="24"/>
          <w:szCs w:val="24"/>
        </w:rPr>
        <w:t>d kohustusi ja soovitusi</w:t>
      </w:r>
      <w:r w:rsidR="005214B4">
        <w:rPr>
          <w:rFonts w:ascii="Times New Roman" w:hAnsi="Times New Roman" w:cs="Times New Roman"/>
          <w:sz w:val="24"/>
          <w:szCs w:val="24"/>
        </w:rPr>
        <w:t xml:space="preserve"> kajastatakse riiklikus energia ja kliimakavas 2030 (REKK 2030). </w:t>
      </w:r>
      <w:r w:rsidR="00A03009">
        <w:rPr>
          <w:rFonts w:ascii="Times New Roman" w:hAnsi="Times New Roman" w:cs="Times New Roman"/>
          <w:sz w:val="24"/>
          <w:szCs w:val="24"/>
        </w:rPr>
        <w:t>Alates 2023</w:t>
      </w:r>
      <w:r w:rsidR="00BB4296">
        <w:rPr>
          <w:rFonts w:ascii="Times New Roman" w:hAnsi="Times New Roman" w:cs="Times New Roman"/>
          <w:sz w:val="24"/>
          <w:szCs w:val="24"/>
        </w:rPr>
        <w:t>.</w:t>
      </w:r>
      <w:r w:rsidR="00A03009">
        <w:rPr>
          <w:rFonts w:ascii="Times New Roman" w:hAnsi="Times New Roman" w:cs="Times New Roman"/>
          <w:sz w:val="24"/>
          <w:szCs w:val="24"/>
        </w:rPr>
        <w:t xml:space="preserve"> aastast on liikmesriikidel iga kahe aasta järel kohustus esitada Euroopa Komisjonile </w:t>
      </w:r>
      <w:r w:rsidR="00C27D10">
        <w:rPr>
          <w:rFonts w:ascii="Times New Roman" w:hAnsi="Times New Roman" w:cs="Times New Roman"/>
          <w:sz w:val="24"/>
          <w:szCs w:val="24"/>
        </w:rPr>
        <w:t xml:space="preserve">riikliku energia ja kliimakava eduaruandeid, mis kirjeldavad </w:t>
      </w:r>
      <w:r w:rsidR="00D8414A">
        <w:rPr>
          <w:rFonts w:ascii="Times New Roman" w:hAnsi="Times New Roman" w:cs="Times New Roman"/>
          <w:sz w:val="24"/>
          <w:szCs w:val="24"/>
        </w:rPr>
        <w:t>riiklik</w:t>
      </w:r>
      <w:r w:rsidR="00BB4296">
        <w:rPr>
          <w:rFonts w:ascii="Times New Roman" w:hAnsi="Times New Roman" w:cs="Times New Roman"/>
          <w:sz w:val="24"/>
          <w:szCs w:val="24"/>
        </w:rPr>
        <w:t>k</w:t>
      </w:r>
      <w:r w:rsidR="00D8414A">
        <w:rPr>
          <w:rFonts w:ascii="Times New Roman" w:hAnsi="Times New Roman" w:cs="Times New Roman"/>
          <w:sz w:val="24"/>
          <w:szCs w:val="24"/>
        </w:rPr>
        <w:t xml:space="preserve">e meetmeid, tegevusi ja edusamme </w:t>
      </w:r>
      <w:r w:rsidR="007D5025">
        <w:rPr>
          <w:rFonts w:ascii="Times New Roman" w:hAnsi="Times New Roman" w:cs="Times New Roman"/>
          <w:sz w:val="24"/>
          <w:szCs w:val="24"/>
        </w:rPr>
        <w:t>liidu ühise eesmärgi ja riikliku kumulatiivse energiasäästu saavutamise</w:t>
      </w:r>
      <w:r w:rsidR="006A01DA">
        <w:rPr>
          <w:rFonts w:ascii="Times New Roman" w:hAnsi="Times New Roman" w:cs="Times New Roman"/>
          <w:sz w:val="24"/>
          <w:szCs w:val="24"/>
        </w:rPr>
        <w:t>ks</w:t>
      </w:r>
      <w:r w:rsidR="007D5025">
        <w:rPr>
          <w:rFonts w:ascii="Times New Roman" w:hAnsi="Times New Roman" w:cs="Times New Roman"/>
          <w:sz w:val="24"/>
          <w:szCs w:val="24"/>
        </w:rPr>
        <w:t xml:space="preserve">. </w:t>
      </w:r>
      <w:r w:rsidR="009638E6" w:rsidRPr="007F2B8D">
        <w:rPr>
          <w:rFonts w:ascii="Times New Roman" w:hAnsi="Times New Roman" w:cs="Times New Roman"/>
          <w:sz w:val="24"/>
          <w:szCs w:val="24"/>
        </w:rPr>
        <w:t xml:space="preserve">Eduaruannetes esitatava teabe kriteeriumid </w:t>
      </w:r>
      <w:r w:rsidR="009638E6">
        <w:rPr>
          <w:rFonts w:ascii="Times New Roman" w:hAnsi="Times New Roman" w:cs="Times New Roman"/>
          <w:sz w:val="24"/>
          <w:szCs w:val="24"/>
        </w:rPr>
        <w:t>sätestatakse rakendusmäärusega 2022/2299</w:t>
      </w:r>
      <w:r w:rsidR="009638E6">
        <w:rPr>
          <w:rStyle w:val="Allmrkuseviide"/>
          <w:rFonts w:ascii="Times New Roman" w:hAnsi="Times New Roman" w:cs="Times New Roman"/>
          <w:sz w:val="24"/>
          <w:szCs w:val="24"/>
        </w:rPr>
        <w:footnoteReference w:id="6"/>
      </w:r>
      <w:r w:rsidR="009638E6">
        <w:rPr>
          <w:rFonts w:ascii="Times New Roman" w:hAnsi="Times New Roman" w:cs="Times New Roman"/>
          <w:sz w:val="24"/>
          <w:szCs w:val="24"/>
        </w:rPr>
        <w:t>.</w:t>
      </w:r>
    </w:p>
    <w:p w14:paraId="4CA9E269" w14:textId="77777777" w:rsidR="00F52BC3" w:rsidRDefault="00F52BC3" w:rsidP="00947442">
      <w:pPr>
        <w:spacing w:after="0" w:line="240" w:lineRule="auto"/>
        <w:jc w:val="both"/>
        <w:rPr>
          <w:rFonts w:ascii="Times New Roman" w:hAnsi="Times New Roman" w:cs="Times New Roman"/>
          <w:sz w:val="24"/>
          <w:szCs w:val="24"/>
        </w:rPr>
      </w:pPr>
    </w:p>
    <w:p w14:paraId="6129D299" w14:textId="6A97470B" w:rsidR="00597287" w:rsidRDefault="00A217E4"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Euroopa </w:t>
      </w:r>
      <w:r w:rsidRPr="00A217E4">
        <w:rPr>
          <w:rFonts w:ascii="Times New Roman" w:hAnsi="Times New Roman" w:cs="Times New Roman"/>
          <w:sz w:val="24"/>
          <w:szCs w:val="24"/>
        </w:rPr>
        <w:t xml:space="preserve">Komisjon hindab </w:t>
      </w:r>
      <w:r>
        <w:rPr>
          <w:rFonts w:ascii="Times New Roman" w:hAnsi="Times New Roman" w:cs="Times New Roman"/>
          <w:sz w:val="24"/>
          <w:szCs w:val="24"/>
        </w:rPr>
        <w:t>riiklike energia ja kliimakavade alusel, kas</w:t>
      </w:r>
      <w:r w:rsidR="00C15E6D">
        <w:rPr>
          <w:rFonts w:ascii="Times New Roman" w:hAnsi="Times New Roman" w:cs="Times New Roman"/>
          <w:sz w:val="24"/>
          <w:szCs w:val="24"/>
        </w:rPr>
        <w:t xml:space="preserve"> osutatud</w:t>
      </w:r>
      <w:r w:rsidRPr="00A217E4">
        <w:rPr>
          <w:rFonts w:ascii="Times New Roman" w:hAnsi="Times New Roman" w:cs="Times New Roman"/>
          <w:sz w:val="24"/>
          <w:szCs w:val="24"/>
        </w:rPr>
        <w:t xml:space="preserve"> riigisisesed meetmed on liidu energiatõhususe eesmärkide saavutamiseks</w:t>
      </w:r>
      <w:r w:rsidR="0082591F">
        <w:rPr>
          <w:rFonts w:ascii="Times New Roman" w:hAnsi="Times New Roman" w:cs="Times New Roman"/>
          <w:sz w:val="24"/>
          <w:szCs w:val="24"/>
        </w:rPr>
        <w:t xml:space="preserve"> piisavad</w:t>
      </w:r>
      <w:r w:rsidRPr="00A217E4">
        <w:rPr>
          <w:rFonts w:ascii="Times New Roman" w:hAnsi="Times New Roman" w:cs="Times New Roman"/>
          <w:sz w:val="24"/>
          <w:szCs w:val="24"/>
        </w:rPr>
        <w:t xml:space="preserve">. </w:t>
      </w:r>
      <w:r w:rsidR="00597287" w:rsidRPr="00597287">
        <w:rPr>
          <w:rFonts w:ascii="Times New Roman" w:hAnsi="Times New Roman" w:cs="Times New Roman"/>
          <w:sz w:val="24"/>
          <w:szCs w:val="24"/>
        </w:rPr>
        <w:t xml:space="preserve">Kui komisjon jõuab </w:t>
      </w:r>
      <w:r w:rsidR="00597287">
        <w:rPr>
          <w:rFonts w:ascii="Times New Roman" w:hAnsi="Times New Roman" w:cs="Times New Roman"/>
          <w:sz w:val="24"/>
          <w:szCs w:val="24"/>
        </w:rPr>
        <w:t>riikliku energia ja kliimakava</w:t>
      </w:r>
      <w:r w:rsidR="00597287" w:rsidRPr="00597287">
        <w:rPr>
          <w:rFonts w:ascii="Times New Roman" w:hAnsi="Times New Roman" w:cs="Times New Roman"/>
          <w:sz w:val="24"/>
          <w:szCs w:val="24"/>
        </w:rPr>
        <w:t xml:space="preserve"> hindamise alusel järeldusele, et energiatõhususpanuse </w:t>
      </w:r>
      <w:r w:rsidR="00C530B3">
        <w:rPr>
          <w:rFonts w:ascii="Times New Roman" w:hAnsi="Times New Roman" w:cs="Times New Roman"/>
          <w:sz w:val="24"/>
          <w:szCs w:val="24"/>
        </w:rPr>
        <w:t xml:space="preserve">andmise kohustuse </w:t>
      </w:r>
      <w:r w:rsidR="00597287" w:rsidRPr="00597287">
        <w:rPr>
          <w:rFonts w:ascii="Times New Roman" w:hAnsi="Times New Roman" w:cs="Times New Roman"/>
          <w:sz w:val="24"/>
          <w:szCs w:val="24"/>
        </w:rPr>
        <w:t xml:space="preserve">täitmisel ei ole </w:t>
      </w:r>
      <w:r w:rsidR="00076FC8">
        <w:rPr>
          <w:rFonts w:ascii="Times New Roman" w:hAnsi="Times New Roman" w:cs="Times New Roman"/>
          <w:sz w:val="24"/>
          <w:szCs w:val="24"/>
        </w:rPr>
        <w:t>liikmesriik</w:t>
      </w:r>
      <w:r w:rsidR="00DF517E">
        <w:rPr>
          <w:rFonts w:ascii="Times New Roman" w:hAnsi="Times New Roman" w:cs="Times New Roman"/>
          <w:sz w:val="24"/>
          <w:szCs w:val="24"/>
        </w:rPr>
        <w:t xml:space="preserve"> </w:t>
      </w:r>
      <w:r w:rsidR="00076FC8">
        <w:rPr>
          <w:rFonts w:ascii="Times New Roman" w:hAnsi="Times New Roman" w:cs="Times New Roman"/>
          <w:sz w:val="24"/>
          <w:szCs w:val="24"/>
        </w:rPr>
        <w:t xml:space="preserve">teinud </w:t>
      </w:r>
      <w:r w:rsidR="00597287" w:rsidRPr="00597287">
        <w:rPr>
          <w:rFonts w:ascii="Times New Roman" w:hAnsi="Times New Roman" w:cs="Times New Roman"/>
          <w:sz w:val="24"/>
          <w:szCs w:val="24"/>
        </w:rPr>
        <w:t xml:space="preserve">piisavaid edusamme, </w:t>
      </w:r>
      <w:r w:rsidR="00876316">
        <w:rPr>
          <w:rFonts w:ascii="Times New Roman" w:hAnsi="Times New Roman" w:cs="Times New Roman"/>
          <w:sz w:val="24"/>
          <w:szCs w:val="24"/>
        </w:rPr>
        <w:t>peab liikmesriik</w:t>
      </w:r>
      <w:r w:rsidR="00C72562">
        <w:rPr>
          <w:rFonts w:ascii="Times New Roman" w:hAnsi="Times New Roman" w:cs="Times New Roman"/>
          <w:sz w:val="24"/>
          <w:szCs w:val="24"/>
        </w:rPr>
        <w:t xml:space="preserve">, kes </w:t>
      </w:r>
      <w:r w:rsidR="00597287" w:rsidRPr="00597287">
        <w:rPr>
          <w:rFonts w:ascii="Times New Roman" w:hAnsi="Times New Roman" w:cs="Times New Roman"/>
          <w:sz w:val="24"/>
          <w:szCs w:val="24"/>
        </w:rPr>
        <w:t>energia lõpptarbimise trajektoore ületa</w:t>
      </w:r>
      <w:r w:rsidR="00C72562">
        <w:rPr>
          <w:rFonts w:ascii="Times New Roman" w:hAnsi="Times New Roman" w:cs="Times New Roman"/>
          <w:sz w:val="24"/>
          <w:szCs w:val="24"/>
        </w:rPr>
        <w:t xml:space="preserve">b, </w:t>
      </w:r>
      <w:r w:rsidR="00597287" w:rsidRPr="00597287">
        <w:rPr>
          <w:rFonts w:ascii="Times New Roman" w:hAnsi="Times New Roman" w:cs="Times New Roman"/>
          <w:sz w:val="24"/>
          <w:szCs w:val="24"/>
        </w:rPr>
        <w:t>ühe aasta jooksul pärast komisjoni</w:t>
      </w:r>
      <w:r w:rsidR="00BB4296">
        <w:rPr>
          <w:rFonts w:ascii="Times New Roman" w:hAnsi="Times New Roman" w:cs="Times New Roman"/>
          <w:sz w:val="24"/>
          <w:szCs w:val="24"/>
        </w:rPr>
        <w:t>lt</w:t>
      </w:r>
      <w:r w:rsidR="00597287" w:rsidRPr="00597287">
        <w:rPr>
          <w:rFonts w:ascii="Times New Roman" w:hAnsi="Times New Roman" w:cs="Times New Roman"/>
          <w:sz w:val="24"/>
          <w:szCs w:val="24"/>
        </w:rPr>
        <w:t xml:space="preserve"> hinnangu saamist rakenda</w:t>
      </w:r>
      <w:r w:rsidR="00FF1721">
        <w:rPr>
          <w:rFonts w:ascii="Times New Roman" w:hAnsi="Times New Roman" w:cs="Times New Roman"/>
          <w:sz w:val="24"/>
          <w:szCs w:val="24"/>
        </w:rPr>
        <w:t>ma</w:t>
      </w:r>
      <w:r w:rsidR="00597287" w:rsidRPr="00597287">
        <w:rPr>
          <w:rFonts w:ascii="Times New Roman" w:hAnsi="Times New Roman" w:cs="Times New Roman"/>
          <w:sz w:val="24"/>
          <w:szCs w:val="24"/>
        </w:rPr>
        <w:t xml:space="preserve"> lisameetmeid, et</w:t>
      </w:r>
      <w:r w:rsidR="00076FC8">
        <w:rPr>
          <w:rFonts w:ascii="Times New Roman" w:hAnsi="Times New Roman" w:cs="Times New Roman"/>
          <w:sz w:val="24"/>
          <w:szCs w:val="24"/>
        </w:rPr>
        <w:t xml:space="preserve"> riigi</w:t>
      </w:r>
      <w:r w:rsidR="00597287" w:rsidRPr="00597287">
        <w:rPr>
          <w:rFonts w:ascii="Times New Roman" w:hAnsi="Times New Roman" w:cs="Times New Roman"/>
          <w:sz w:val="24"/>
          <w:szCs w:val="24"/>
        </w:rPr>
        <w:t xml:space="preserve"> energiatõhususpanuse </w:t>
      </w:r>
      <w:r w:rsidR="00C530B3">
        <w:rPr>
          <w:rFonts w:ascii="Times New Roman" w:hAnsi="Times New Roman" w:cs="Times New Roman"/>
          <w:sz w:val="24"/>
          <w:szCs w:val="24"/>
        </w:rPr>
        <w:t>and</w:t>
      </w:r>
      <w:r w:rsidR="00597287" w:rsidRPr="00597287">
        <w:rPr>
          <w:rFonts w:ascii="Times New Roman" w:hAnsi="Times New Roman" w:cs="Times New Roman"/>
          <w:sz w:val="24"/>
          <w:szCs w:val="24"/>
        </w:rPr>
        <w:t>mine taastuks.</w:t>
      </w:r>
    </w:p>
    <w:p w14:paraId="7FF123B6" w14:textId="77777777" w:rsidR="007C5C21" w:rsidRDefault="007C5C21" w:rsidP="00947442">
      <w:pPr>
        <w:spacing w:after="0" w:line="240" w:lineRule="auto"/>
        <w:jc w:val="both"/>
        <w:rPr>
          <w:rFonts w:ascii="Times New Roman" w:hAnsi="Times New Roman" w:cs="Times New Roman"/>
          <w:sz w:val="24"/>
          <w:szCs w:val="24"/>
        </w:rPr>
      </w:pPr>
    </w:p>
    <w:p w14:paraId="3C2543E4" w14:textId="5D21630D" w:rsidR="007F2B8D" w:rsidRPr="00076FC8" w:rsidRDefault="007F2B8D" w:rsidP="00947442">
      <w:pPr>
        <w:spacing w:after="0" w:line="240" w:lineRule="auto"/>
        <w:jc w:val="both"/>
        <w:rPr>
          <w:rFonts w:ascii="Times New Roman" w:hAnsi="Times New Roman" w:cs="Times New Roman"/>
          <w:b/>
          <w:bCs/>
          <w:sz w:val="24"/>
          <w:szCs w:val="24"/>
        </w:rPr>
      </w:pPr>
      <w:r w:rsidRPr="00076FC8">
        <w:rPr>
          <w:rFonts w:ascii="Times New Roman" w:hAnsi="Times New Roman" w:cs="Times New Roman"/>
          <w:b/>
          <w:bCs/>
          <w:sz w:val="24"/>
          <w:szCs w:val="24"/>
        </w:rPr>
        <w:t>2.1</w:t>
      </w:r>
      <w:r w:rsidR="00BB4296">
        <w:rPr>
          <w:rFonts w:ascii="Times New Roman" w:hAnsi="Times New Roman" w:cs="Times New Roman"/>
          <w:b/>
          <w:bCs/>
          <w:sz w:val="24"/>
          <w:szCs w:val="24"/>
        </w:rPr>
        <w:t>.</w:t>
      </w:r>
      <w:r w:rsidRPr="00076FC8">
        <w:rPr>
          <w:rFonts w:ascii="Times New Roman" w:hAnsi="Times New Roman" w:cs="Times New Roman"/>
          <w:b/>
          <w:bCs/>
          <w:sz w:val="24"/>
          <w:szCs w:val="24"/>
        </w:rPr>
        <w:t xml:space="preserve"> Riigi üldine energiatõhususe eesmärk</w:t>
      </w:r>
      <w:r w:rsidR="00362640">
        <w:rPr>
          <w:rFonts w:ascii="Times New Roman" w:hAnsi="Times New Roman" w:cs="Times New Roman"/>
          <w:b/>
          <w:bCs/>
          <w:sz w:val="24"/>
          <w:szCs w:val="24"/>
        </w:rPr>
        <w:t xml:space="preserve">, </w:t>
      </w:r>
      <w:r w:rsidR="00BB4296">
        <w:rPr>
          <w:rFonts w:ascii="Times New Roman" w:hAnsi="Times New Roman" w:cs="Times New Roman"/>
          <w:b/>
          <w:bCs/>
          <w:sz w:val="24"/>
          <w:szCs w:val="24"/>
        </w:rPr>
        <w:t xml:space="preserve">et </w:t>
      </w:r>
      <w:r w:rsidR="00362640">
        <w:rPr>
          <w:rFonts w:ascii="Times New Roman" w:hAnsi="Times New Roman" w:cs="Times New Roman"/>
          <w:b/>
          <w:bCs/>
          <w:sz w:val="24"/>
          <w:szCs w:val="24"/>
        </w:rPr>
        <w:t>saavuta</w:t>
      </w:r>
      <w:r w:rsidR="00BB4296">
        <w:rPr>
          <w:rFonts w:ascii="Times New Roman" w:hAnsi="Times New Roman" w:cs="Times New Roman"/>
          <w:b/>
          <w:bCs/>
          <w:sz w:val="24"/>
          <w:szCs w:val="24"/>
        </w:rPr>
        <w:t>da</w:t>
      </w:r>
      <w:r w:rsidR="00362640">
        <w:rPr>
          <w:rFonts w:ascii="Times New Roman" w:hAnsi="Times New Roman" w:cs="Times New Roman"/>
          <w:b/>
          <w:bCs/>
          <w:sz w:val="24"/>
          <w:szCs w:val="24"/>
        </w:rPr>
        <w:t xml:space="preserve"> liidu üldeesmärke</w:t>
      </w:r>
    </w:p>
    <w:p w14:paraId="196BCE6A" w14:textId="77777777" w:rsidR="00076FC8" w:rsidRDefault="00076FC8" w:rsidP="00947442">
      <w:pPr>
        <w:spacing w:after="0" w:line="240" w:lineRule="auto"/>
        <w:jc w:val="both"/>
        <w:rPr>
          <w:rFonts w:ascii="Times New Roman" w:hAnsi="Times New Roman" w:cs="Times New Roman"/>
          <w:sz w:val="24"/>
          <w:szCs w:val="24"/>
        </w:rPr>
      </w:pPr>
    </w:p>
    <w:p w14:paraId="2007A4ED" w14:textId="30553F70" w:rsidR="004B4EDD" w:rsidRDefault="0030338F" w:rsidP="00947442">
      <w:pPr>
        <w:spacing w:after="0" w:line="240" w:lineRule="auto"/>
        <w:jc w:val="both"/>
        <w:rPr>
          <w:rFonts w:ascii="Times New Roman" w:hAnsi="Times New Roman" w:cs="Times New Roman"/>
          <w:sz w:val="24"/>
          <w:szCs w:val="24"/>
        </w:rPr>
      </w:pPr>
      <w:r w:rsidRPr="0030338F">
        <w:rPr>
          <w:rFonts w:ascii="Times New Roman" w:hAnsi="Times New Roman" w:cs="Times New Roman"/>
          <w:sz w:val="24"/>
          <w:szCs w:val="24"/>
        </w:rPr>
        <w:t>Direktiivis (EL) 2023/1791 seati liidule eesmärk tarbida 2030. aastal vähemalt 11,7% vähem energiat võrreldes 2020. aasta ELi võrdlusstsenaariumi prognoosidega, mille kohaselt ulatub primaarenergia tarbimine 2030. aastal 1124 miljoni naftaekvivalenttonnini ja energia lõpptarbimine 864 miljoni naftaekvivalenttonnini. Se</w:t>
      </w:r>
      <w:r w:rsidR="00BB4296">
        <w:rPr>
          <w:rFonts w:ascii="Times New Roman" w:hAnsi="Times New Roman" w:cs="Times New Roman"/>
          <w:sz w:val="24"/>
          <w:szCs w:val="24"/>
        </w:rPr>
        <w:t>etõttu</w:t>
      </w:r>
      <w:r w:rsidRPr="0030338F">
        <w:rPr>
          <w:rFonts w:ascii="Times New Roman" w:hAnsi="Times New Roman" w:cs="Times New Roman"/>
          <w:sz w:val="24"/>
          <w:szCs w:val="24"/>
        </w:rPr>
        <w:t xml:space="preserve"> on liidu 2030. aasta soovituslik primaarenergia tarbimise eesmärk 992,5 miljonit naftaekvivalenttonni ja siduv energia lõpptarbimise eesmärk 763 miljonit naftaekvivalenttonni.</w:t>
      </w:r>
    </w:p>
    <w:p w14:paraId="3B9FE292" w14:textId="77777777" w:rsidR="0030338F" w:rsidRDefault="0030338F" w:rsidP="00947442">
      <w:pPr>
        <w:spacing w:after="0" w:line="240" w:lineRule="auto"/>
        <w:jc w:val="both"/>
        <w:rPr>
          <w:rFonts w:ascii="Times New Roman" w:hAnsi="Times New Roman" w:cs="Times New Roman"/>
          <w:sz w:val="24"/>
          <w:szCs w:val="24"/>
        </w:rPr>
      </w:pPr>
    </w:p>
    <w:p w14:paraId="388C110F" w14:textId="3353A8FE" w:rsidR="002060DD" w:rsidRDefault="007F2B8D" w:rsidP="00947442">
      <w:pPr>
        <w:spacing w:after="0" w:line="240" w:lineRule="auto"/>
        <w:jc w:val="both"/>
        <w:rPr>
          <w:rFonts w:ascii="Times New Roman" w:hAnsi="Times New Roman" w:cs="Times New Roman"/>
          <w:sz w:val="24"/>
          <w:szCs w:val="24"/>
        </w:rPr>
      </w:pPr>
      <w:r w:rsidRPr="007F2B8D">
        <w:rPr>
          <w:rFonts w:ascii="Times New Roman" w:hAnsi="Times New Roman" w:cs="Times New Roman"/>
          <w:sz w:val="24"/>
          <w:szCs w:val="24"/>
        </w:rPr>
        <w:t>Eesti</w:t>
      </w:r>
      <w:r w:rsidR="00BB4296">
        <w:rPr>
          <w:rFonts w:ascii="Times New Roman" w:hAnsi="Times New Roman" w:cs="Times New Roman"/>
          <w:sz w:val="24"/>
          <w:szCs w:val="24"/>
        </w:rPr>
        <w:t>,</w:t>
      </w:r>
      <w:r w:rsidR="57EBAF44" w:rsidRPr="074719B2">
        <w:rPr>
          <w:rFonts w:ascii="Times New Roman" w:hAnsi="Times New Roman" w:cs="Times New Roman"/>
          <w:sz w:val="24"/>
          <w:szCs w:val="24"/>
        </w:rPr>
        <w:t xml:space="preserve"> </w:t>
      </w:r>
      <w:r w:rsidR="00C530B3">
        <w:rPr>
          <w:rFonts w:ascii="Times New Roman" w:hAnsi="Times New Roman" w:cs="Times New Roman"/>
          <w:sz w:val="24"/>
          <w:szCs w:val="24"/>
        </w:rPr>
        <w:t>nagu ka</w:t>
      </w:r>
      <w:r w:rsidR="57EBAF44" w:rsidRPr="21CF54D5">
        <w:rPr>
          <w:rFonts w:ascii="Times New Roman" w:hAnsi="Times New Roman" w:cs="Times New Roman"/>
          <w:sz w:val="24"/>
          <w:szCs w:val="24"/>
        </w:rPr>
        <w:t xml:space="preserve"> teised liikmesriigid peavad</w:t>
      </w:r>
      <w:r w:rsidRPr="007F2B8D">
        <w:rPr>
          <w:rFonts w:ascii="Times New Roman" w:hAnsi="Times New Roman" w:cs="Times New Roman"/>
          <w:sz w:val="24"/>
          <w:szCs w:val="24"/>
        </w:rPr>
        <w:t xml:space="preserve"> määrama enda riigisisese energiatõhususe eesmärgi (energiatõhususpanuse EL</w:t>
      </w:r>
      <w:r w:rsidR="00C530B3">
        <w:rPr>
          <w:rFonts w:ascii="Times New Roman" w:hAnsi="Times New Roman" w:cs="Times New Roman"/>
          <w:sz w:val="24"/>
          <w:szCs w:val="24"/>
        </w:rPr>
        <w:t>i</w:t>
      </w:r>
      <w:r w:rsidRPr="007F2B8D">
        <w:rPr>
          <w:rFonts w:ascii="Times New Roman" w:hAnsi="Times New Roman" w:cs="Times New Roman"/>
          <w:sz w:val="24"/>
          <w:szCs w:val="24"/>
        </w:rPr>
        <w:t xml:space="preserve"> eesmärgi täitmiseks), millega antakse panus EL</w:t>
      </w:r>
      <w:r w:rsidR="00BB4296">
        <w:rPr>
          <w:rFonts w:ascii="Times New Roman" w:hAnsi="Times New Roman" w:cs="Times New Roman"/>
          <w:sz w:val="24"/>
          <w:szCs w:val="24"/>
        </w:rPr>
        <w:t>i</w:t>
      </w:r>
      <w:r w:rsidRPr="007F2B8D">
        <w:rPr>
          <w:rFonts w:ascii="Times New Roman" w:hAnsi="Times New Roman" w:cs="Times New Roman"/>
          <w:sz w:val="24"/>
          <w:szCs w:val="24"/>
        </w:rPr>
        <w:t xml:space="preserve"> energiatõhususe eesmärgi saavutamiseks.</w:t>
      </w:r>
      <w:r w:rsidR="002B06FD" w:rsidRPr="007F2B8D" w:rsidDel="002B06FD">
        <w:rPr>
          <w:rFonts w:ascii="Times New Roman" w:hAnsi="Times New Roman" w:cs="Times New Roman"/>
          <w:sz w:val="24"/>
          <w:szCs w:val="24"/>
        </w:rPr>
        <w:t xml:space="preserve"> </w:t>
      </w:r>
    </w:p>
    <w:p w14:paraId="23F8C6E1" w14:textId="77777777" w:rsidR="007F4687" w:rsidRDefault="007F4687" w:rsidP="00947442">
      <w:pPr>
        <w:spacing w:after="0" w:line="240" w:lineRule="auto"/>
        <w:jc w:val="both"/>
        <w:rPr>
          <w:rFonts w:ascii="Times New Roman" w:hAnsi="Times New Roman" w:cs="Times New Roman"/>
          <w:sz w:val="24"/>
          <w:szCs w:val="24"/>
        </w:rPr>
      </w:pPr>
    </w:p>
    <w:p w14:paraId="0218DBDD" w14:textId="00B84AE5" w:rsidR="007F4687" w:rsidRDefault="007F4687" w:rsidP="00947442">
      <w:pPr>
        <w:spacing w:after="0" w:line="240" w:lineRule="auto"/>
        <w:jc w:val="both"/>
        <w:rPr>
          <w:rFonts w:ascii="Times New Roman" w:hAnsi="Times New Roman" w:cs="Times New Roman"/>
          <w:sz w:val="24"/>
          <w:szCs w:val="24"/>
        </w:rPr>
      </w:pPr>
      <w:r w:rsidRPr="007F4687">
        <w:rPr>
          <w:rFonts w:ascii="Times New Roman" w:hAnsi="Times New Roman" w:cs="Times New Roman"/>
          <w:sz w:val="24"/>
          <w:szCs w:val="24"/>
        </w:rPr>
        <w:t>Eesti energiamajanduse arengusuunad ja energiatõhususega seotud sihttasemed on esitatud Vabariigi Valitsuse 8. jaanuari 2026. a istungi protokollilise otsusega kinnitatud „Energiamajanduse arengukavas aastani 2035“</w:t>
      </w:r>
      <w:r>
        <w:rPr>
          <w:rStyle w:val="Allmrkuseviide"/>
          <w:rFonts w:ascii="Times New Roman" w:hAnsi="Times New Roman" w:cs="Times New Roman"/>
          <w:sz w:val="24"/>
          <w:szCs w:val="24"/>
        </w:rPr>
        <w:footnoteReference w:id="7"/>
      </w:r>
      <w:r w:rsidRPr="007F4687">
        <w:rPr>
          <w:rFonts w:ascii="Times New Roman" w:hAnsi="Times New Roman" w:cs="Times New Roman"/>
          <w:sz w:val="24"/>
          <w:szCs w:val="24"/>
        </w:rPr>
        <w:t xml:space="preserve"> (edaspidi ENMAK 2035). ENMAK 2035 üldeesmärk on tagada Eesti energiajulgeolek, kasvatada riigi konkurentsivõimet ja aidata kaasa puhta energiaga majandusele üleminekule. Energeetika keskkonnasäästlikkuse alaeesmärgi mõõdikutena on arengukavas seatud 2030. aastaks indikatiivne energia lõpptarbimise sihttase 29,4 TWh aastas ja primaarenergia tarbimise sihttase 36,5 TWh aastas.</w:t>
      </w:r>
    </w:p>
    <w:p w14:paraId="2C34C685" w14:textId="77777777" w:rsidR="002060DD" w:rsidRDefault="002060DD" w:rsidP="00947442">
      <w:pPr>
        <w:spacing w:after="0" w:line="240" w:lineRule="auto"/>
        <w:jc w:val="both"/>
        <w:rPr>
          <w:rFonts w:ascii="Times New Roman" w:hAnsi="Times New Roman" w:cs="Times New Roman"/>
          <w:sz w:val="24"/>
          <w:szCs w:val="24"/>
        </w:rPr>
      </w:pPr>
    </w:p>
    <w:p w14:paraId="572611EE" w14:textId="6CDDF5C3" w:rsidR="00D63FC6" w:rsidRDefault="00D63FC6"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Kuna energiamajanduse arengukava</w:t>
      </w:r>
      <w:r w:rsidR="00BB4296">
        <w:rPr>
          <w:rFonts w:ascii="Times New Roman" w:hAnsi="Times New Roman" w:cs="Times New Roman"/>
          <w:sz w:val="24"/>
          <w:szCs w:val="24"/>
        </w:rPr>
        <w:t>s</w:t>
      </w:r>
      <w:r>
        <w:rPr>
          <w:rFonts w:ascii="Times New Roman" w:hAnsi="Times New Roman" w:cs="Times New Roman"/>
          <w:sz w:val="24"/>
          <w:szCs w:val="24"/>
        </w:rPr>
        <w:t xml:space="preserve"> </w:t>
      </w:r>
      <w:r w:rsidR="007213F5">
        <w:rPr>
          <w:rFonts w:ascii="Times New Roman" w:hAnsi="Times New Roman" w:cs="Times New Roman"/>
          <w:sz w:val="24"/>
          <w:szCs w:val="24"/>
        </w:rPr>
        <w:t xml:space="preserve">saab kehtestada </w:t>
      </w:r>
      <w:r w:rsidR="00880E4A">
        <w:rPr>
          <w:rFonts w:ascii="Times New Roman" w:hAnsi="Times New Roman" w:cs="Times New Roman"/>
          <w:sz w:val="24"/>
          <w:szCs w:val="24"/>
        </w:rPr>
        <w:t>eesmärgid vaid energiasektorile, siis tuleb lõpp</w:t>
      </w:r>
      <w:r w:rsidR="005C31BF">
        <w:rPr>
          <w:rFonts w:ascii="Times New Roman" w:hAnsi="Times New Roman" w:cs="Times New Roman"/>
          <w:sz w:val="24"/>
          <w:szCs w:val="24"/>
        </w:rPr>
        <w:t xml:space="preserve">tarbimise eesmärki </w:t>
      </w:r>
      <w:r w:rsidR="005A6791">
        <w:rPr>
          <w:rFonts w:ascii="Times New Roman" w:hAnsi="Times New Roman" w:cs="Times New Roman"/>
          <w:sz w:val="24"/>
          <w:szCs w:val="24"/>
        </w:rPr>
        <w:t>kajastada ka teistes arengukavades, sh transpor</w:t>
      </w:r>
      <w:r w:rsidR="00FD7107">
        <w:rPr>
          <w:rFonts w:ascii="Times New Roman" w:hAnsi="Times New Roman" w:cs="Times New Roman"/>
          <w:sz w:val="24"/>
          <w:szCs w:val="24"/>
        </w:rPr>
        <w:t>di</w:t>
      </w:r>
      <w:r w:rsidR="005A6791">
        <w:rPr>
          <w:rFonts w:ascii="Times New Roman" w:hAnsi="Times New Roman" w:cs="Times New Roman"/>
          <w:sz w:val="24"/>
          <w:szCs w:val="24"/>
        </w:rPr>
        <w:t>, ehitus</w:t>
      </w:r>
      <w:r w:rsidR="00FD7107">
        <w:rPr>
          <w:rFonts w:ascii="Times New Roman" w:hAnsi="Times New Roman" w:cs="Times New Roman"/>
          <w:sz w:val="24"/>
          <w:szCs w:val="24"/>
        </w:rPr>
        <w:t>e</w:t>
      </w:r>
      <w:r w:rsidR="005A6791">
        <w:rPr>
          <w:rFonts w:ascii="Times New Roman" w:hAnsi="Times New Roman" w:cs="Times New Roman"/>
          <w:sz w:val="24"/>
          <w:szCs w:val="24"/>
        </w:rPr>
        <w:t xml:space="preserve"> ja elamuvaldkon</w:t>
      </w:r>
      <w:r w:rsidR="00FD7107">
        <w:rPr>
          <w:rFonts w:ascii="Times New Roman" w:hAnsi="Times New Roman" w:cs="Times New Roman"/>
          <w:sz w:val="24"/>
          <w:szCs w:val="24"/>
        </w:rPr>
        <w:t xml:space="preserve">na </w:t>
      </w:r>
      <w:r w:rsidR="00BC5FF4">
        <w:rPr>
          <w:rFonts w:ascii="Times New Roman" w:hAnsi="Times New Roman" w:cs="Times New Roman"/>
          <w:sz w:val="24"/>
          <w:szCs w:val="24"/>
        </w:rPr>
        <w:t>arengukavades</w:t>
      </w:r>
      <w:r w:rsidR="005A6791">
        <w:rPr>
          <w:rFonts w:ascii="Times New Roman" w:hAnsi="Times New Roman" w:cs="Times New Roman"/>
          <w:sz w:val="24"/>
          <w:szCs w:val="24"/>
        </w:rPr>
        <w:t>.</w:t>
      </w:r>
    </w:p>
    <w:p w14:paraId="2B9A62AE" w14:textId="3D8ABE6F" w:rsidR="007F2B8D" w:rsidRDefault="007F2B8D" w:rsidP="00947442">
      <w:pPr>
        <w:spacing w:after="0" w:line="240" w:lineRule="auto"/>
        <w:jc w:val="both"/>
        <w:rPr>
          <w:rFonts w:ascii="Times New Roman" w:hAnsi="Times New Roman" w:cs="Times New Roman"/>
          <w:sz w:val="24"/>
          <w:szCs w:val="24"/>
        </w:rPr>
      </w:pPr>
      <w:r w:rsidRPr="007F2B8D">
        <w:rPr>
          <w:rFonts w:ascii="Times New Roman" w:hAnsi="Times New Roman" w:cs="Times New Roman"/>
          <w:sz w:val="24"/>
          <w:szCs w:val="24"/>
        </w:rPr>
        <w:t>Riigi üldist energiatõhususe eesmärki on kirjeldatud EL</w:t>
      </w:r>
      <w:r w:rsidR="00BB4296">
        <w:rPr>
          <w:rFonts w:ascii="Times New Roman" w:hAnsi="Times New Roman" w:cs="Times New Roman"/>
          <w:sz w:val="24"/>
          <w:szCs w:val="24"/>
        </w:rPr>
        <w:t>i</w:t>
      </w:r>
      <w:r w:rsidRPr="007F2B8D">
        <w:rPr>
          <w:rFonts w:ascii="Times New Roman" w:hAnsi="Times New Roman" w:cs="Times New Roman"/>
          <w:sz w:val="24"/>
          <w:szCs w:val="24"/>
        </w:rPr>
        <w:t xml:space="preserve"> energialiidu ja kliimameetmete juhtimise määruse (EL) 2018/1999 (edaspidi </w:t>
      </w:r>
      <w:r w:rsidRPr="002038D2">
        <w:rPr>
          <w:rFonts w:ascii="Times New Roman" w:hAnsi="Times New Roman" w:cs="Times New Roman"/>
          <w:i/>
          <w:iCs/>
          <w:sz w:val="24"/>
          <w:szCs w:val="24"/>
        </w:rPr>
        <w:t>määrus 2018/1999</w:t>
      </w:r>
      <w:r w:rsidRPr="007F2B8D">
        <w:rPr>
          <w:rFonts w:ascii="Times New Roman" w:hAnsi="Times New Roman" w:cs="Times New Roman"/>
          <w:sz w:val="24"/>
          <w:szCs w:val="24"/>
        </w:rPr>
        <w:t>) alusel koostatud arengudokumendi eelnõus „Riiklik energia- ja kliimakava aastani 2030“, mis esitati Euroopa Komisjonile 28.</w:t>
      </w:r>
      <w:r w:rsidR="00FD7107">
        <w:rPr>
          <w:rFonts w:ascii="Times New Roman" w:hAnsi="Times New Roman" w:cs="Times New Roman"/>
          <w:sz w:val="24"/>
          <w:szCs w:val="24"/>
        </w:rPr>
        <w:t xml:space="preserve"> detsembril </w:t>
      </w:r>
      <w:r w:rsidRPr="007F2B8D">
        <w:rPr>
          <w:rFonts w:ascii="Times New Roman" w:hAnsi="Times New Roman" w:cs="Times New Roman"/>
          <w:sz w:val="24"/>
          <w:szCs w:val="24"/>
        </w:rPr>
        <w:t>2018.</w:t>
      </w:r>
    </w:p>
    <w:p w14:paraId="4319EC45" w14:textId="77777777" w:rsidR="00E96F8F" w:rsidRDefault="00E96F8F" w:rsidP="00947442">
      <w:pPr>
        <w:spacing w:after="0" w:line="240" w:lineRule="auto"/>
        <w:jc w:val="both"/>
        <w:rPr>
          <w:rFonts w:ascii="Times New Roman" w:hAnsi="Times New Roman" w:cs="Times New Roman"/>
          <w:sz w:val="24"/>
          <w:szCs w:val="24"/>
        </w:rPr>
      </w:pPr>
    </w:p>
    <w:p w14:paraId="5AB02BF2" w14:textId="58D8F0A0" w:rsidR="00784061" w:rsidRDefault="00BB4296"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D</w:t>
      </w:r>
      <w:r w:rsidR="00784061" w:rsidRPr="00784061">
        <w:rPr>
          <w:rFonts w:ascii="Times New Roman" w:hAnsi="Times New Roman" w:cs="Times New Roman"/>
          <w:sz w:val="24"/>
          <w:szCs w:val="24"/>
        </w:rPr>
        <w:t xml:space="preserve">irektiivi (EL) 2023/1791 artikli 4 lõike 5 </w:t>
      </w:r>
      <w:r>
        <w:rPr>
          <w:rFonts w:ascii="Times New Roman" w:hAnsi="Times New Roman" w:cs="Times New Roman"/>
          <w:sz w:val="24"/>
          <w:szCs w:val="24"/>
        </w:rPr>
        <w:t xml:space="preserve">alusel </w:t>
      </w:r>
      <w:r w:rsidR="00784061" w:rsidRPr="00784061">
        <w:rPr>
          <w:rFonts w:ascii="Times New Roman" w:hAnsi="Times New Roman" w:cs="Times New Roman"/>
          <w:sz w:val="24"/>
          <w:szCs w:val="24"/>
        </w:rPr>
        <w:t>ajakohastas komisjon 2020. aasta võrdlusstsenaariumi Eurostati kõige uuemate andmete alusel.</w:t>
      </w:r>
    </w:p>
    <w:p w14:paraId="3F5CBCEB" w14:textId="77777777" w:rsidR="00862DD3" w:rsidRDefault="00862DD3" w:rsidP="00947442">
      <w:pPr>
        <w:spacing w:after="0" w:line="240" w:lineRule="auto"/>
        <w:jc w:val="both"/>
        <w:rPr>
          <w:rFonts w:ascii="Times New Roman" w:hAnsi="Times New Roman" w:cs="Times New Roman"/>
          <w:sz w:val="24"/>
          <w:szCs w:val="24"/>
        </w:rPr>
      </w:pPr>
    </w:p>
    <w:p w14:paraId="76EB9EFD" w14:textId="309A011A" w:rsidR="007361B4" w:rsidRPr="00862DD3" w:rsidRDefault="00862DD3" w:rsidP="00947442">
      <w:pPr>
        <w:spacing w:after="0" w:line="240" w:lineRule="auto"/>
        <w:jc w:val="both"/>
        <w:rPr>
          <w:rFonts w:ascii="Times New Roman" w:hAnsi="Times New Roman" w:cs="Times New Roman"/>
          <w:sz w:val="24"/>
          <w:szCs w:val="24"/>
        </w:rPr>
      </w:pPr>
      <w:r w:rsidRPr="00862DD3">
        <w:rPr>
          <w:rFonts w:ascii="Times New Roman" w:hAnsi="Times New Roman" w:cs="Times New Roman"/>
          <w:sz w:val="24"/>
          <w:szCs w:val="24"/>
        </w:rPr>
        <w:t xml:space="preserve">Komisjon hindas 2023. aasta detsembris kooskõlas määrusega (EL) 2018/1999 riiklike energia- ja kliimakavade ajakohastatud versioonide kavandeid ning hindas, kas liikmesriikide ühine panus on vähemalt võrdne liidu </w:t>
      </w:r>
      <w:r w:rsidR="003E5F8A">
        <w:rPr>
          <w:rFonts w:ascii="Times New Roman" w:hAnsi="Times New Roman" w:cs="Times New Roman"/>
          <w:sz w:val="24"/>
          <w:szCs w:val="24"/>
        </w:rPr>
        <w:t xml:space="preserve">kohustusliku </w:t>
      </w:r>
      <w:r w:rsidRPr="00862DD3">
        <w:rPr>
          <w:rFonts w:ascii="Times New Roman" w:hAnsi="Times New Roman" w:cs="Times New Roman"/>
          <w:sz w:val="24"/>
          <w:szCs w:val="24"/>
        </w:rPr>
        <w:t>energia lõpptarbimise eesmärgiga ja kas liikmesriikide ühine panus on vähemalt võrdne liidu soovitusliku primaarenergia tarbimise eesmärgiga.</w:t>
      </w:r>
    </w:p>
    <w:p w14:paraId="1AEB986D" w14:textId="012244F0" w:rsidR="00862DD3" w:rsidRDefault="00862DD3" w:rsidP="00947442">
      <w:pPr>
        <w:spacing w:after="0" w:line="240" w:lineRule="auto"/>
        <w:jc w:val="both"/>
        <w:rPr>
          <w:rFonts w:ascii="Times New Roman" w:hAnsi="Times New Roman" w:cs="Times New Roman"/>
          <w:sz w:val="24"/>
          <w:szCs w:val="24"/>
        </w:rPr>
      </w:pPr>
      <w:r w:rsidRPr="00862DD3">
        <w:rPr>
          <w:rFonts w:ascii="Times New Roman" w:hAnsi="Times New Roman" w:cs="Times New Roman"/>
          <w:sz w:val="24"/>
          <w:szCs w:val="24"/>
        </w:rPr>
        <w:t xml:space="preserve">Kuna energia lõpptarbimise puhul ei olnud soovituslike riiklike panuste summa liidu </w:t>
      </w:r>
      <w:r w:rsidR="003E5F8A">
        <w:rPr>
          <w:rFonts w:ascii="Times New Roman" w:hAnsi="Times New Roman" w:cs="Times New Roman"/>
          <w:sz w:val="24"/>
          <w:szCs w:val="24"/>
        </w:rPr>
        <w:t>kohustusliku</w:t>
      </w:r>
      <w:r w:rsidR="003E5F8A" w:rsidRPr="00862DD3">
        <w:rPr>
          <w:rFonts w:ascii="Times New Roman" w:hAnsi="Times New Roman" w:cs="Times New Roman"/>
          <w:sz w:val="24"/>
          <w:szCs w:val="24"/>
        </w:rPr>
        <w:t xml:space="preserve"> </w:t>
      </w:r>
      <w:r w:rsidRPr="00862DD3">
        <w:rPr>
          <w:rFonts w:ascii="Times New Roman" w:hAnsi="Times New Roman" w:cs="Times New Roman"/>
          <w:sz w:val="24"/>
          <w:szCs w:val="24"/>
        </w:rPr>
        <w:t xml:space="preserve">eesmärgini jõudmiseks piisav, esitas komisjon </w:t>
      </w:r>
      <w:r w:rsidR="00F362DB">
        <w:rPr>
          <w:rFonts w:ascii="Times New Roman" w:hAnsi="Times New Roman" w:cs="Times New Roman"/>
          <w:sz w:val="24"/>
          <w:szCs w:val="24"/>
        </w:rPr>
        <w:t>17.</w:t>
      </w:r>
      <w:r w:rsidR="003E5F8A">
        <w:rPr>
          <w:rFonts w:ascii="Times New Roman" w:hAnsi="Times New Roman" w:cs="Times New Roman"/>
          <w:sz w:val="24"/>
          <w:szCs w:val="24"/>
        </w:rPr>
        <w:t xml:space="preserve"> juunil </w:t>
      </w:r>
      <w:r w:rsidR="002A477F">
        <w:rPr>
          <w:rFonts w:ascii="Times New Roman" w:hAnsi="Times New Roman" w:cs="Times New Roman"/>
          <w:sz w:val="24"/>
          <w:szCs w:val="24"/>
        </w:rPr>
        <w:t>2024</w:t>
      </w:r>
      <w:r w:rsidR="00BB4296">
        <w:rPr>
          <w:rFonts w:ascii="Times New Roman" w:hAnsi="Times New Roman" w:cs="Times New Roman"/>
          <w:sz w:val="24"/>
          <w:szCs w:val="24"/>
        </w:rPr>
        <w:t xml:space="preserve"> </w:t>
      </w:r>
      <w:r w:rsidRPr="00862DD3">
        <w:rPr>
          <w:rFonts w:ascii="Times New Roman" w:hAnsi="Times New Roman" w:cs="Times New Roman"/>
          <w:sz w:val="24"/>
          <w:szCs w:val="24"/>
        </w:rPr>
        <w:t>kooskõlas määruse (EL) 2018/1999 artikliga 34 riigipõhised soovitused</w:t>
      </w:r>
      <w:r w:rsidR="00F53D58">
        <w:rPr>
          <w:rStyle w:val="Allmrkuseviide"/>
          <w:rFonts w:ascii="Times New Roman" w:hAnsi="Times New Roman" w:cs="Times New Roman"/>
          <w:sz w:val="24"/>
          <w:szCs w:val="24"/>
        </w:rPr>
        <w:footnoteReference w:id="8"/>
      </w:r>
      <w:r w:rsidRPr="00862DD3">
        <w:rPr>
          <w:rFonts w:ascii="Times New Roman" w:hAnsi="Times New Roman" w:cs="Times New Roman"/>
          <w:sz w:val="24"/>
          <w:szCs w:val="24"/>
        </w:rPr>
        <w:t>, s</w:t>
      </w:r>
      <w:r w:rsidR="00BB4296">
        <w:rPr>
          <w:rFonts w:ascii="Times New Roman" w:hAnsi="Times New Roman" w:cs="Times New Roman"/>
          <w:sz w:val="24"/>
          <w:szCs w:val="24"/>
        </w:rPr>
        <w:t>h</w:t>
      </w:r>
      <w:r w:rsidRPr="00862DD3">
        <w:rPr>
          <w:rFonts w:ascii="Times New Roman" w:hAnsi="Times New Roman" w:cs="Times New Roman"/>
          <w:sz w:val="24"/>
          <w:szCs w:val="24"/>
        </w:rPr>
        <w:t xml:space="preserve"> selle kohta, et liikmesriikide riiklikku panust tuleks suurendada</w:t>
      </w:r>
      <w:r>
        <w:rPr>
          <w:rFonts w:ascii="Times New Roman" w:hAnsi="Times New Roman" w:cs="Times New Roman"/>
          <w:sz w:val="24"/>
          <w:szCs w:val="24"/>
        </w:rPr>
        <w:t>.</w:t>
      </w:r>
    </w:p>
    <w:p w14:paraId="4E5D41BB" w14:textId="77777777" w:rsidR="00853E80" w:rsidRDefault="00853E80" w:rsidP="00947442">
      <w:pPr>
        <w:spacing w:after="0" w:line="240" w:lineRule="auto"/>
        <w:jc w:val="both"/>
        <w:rPr>
          <w:rFonts w:ascii="Times New Roman" w:hAnsi="Times New Roman" w:cs="Times New Roman"/>
          <w:sz w:val="24"/>
          <w:szCs w:val="24"/>
        </w:rPr>
      </w:pPr>
    </w:p>
    <w:p w14:paraId="7AC53EDF" w14:textId="4987654C" w:rsidR="007A7B7D" w:rsidRPr="00922054" w:rsidRDefault="00D0697D" w:rsidP="00947442">
      <w:pPr>
        <w:spacing w:after="0" w:line="240" w:lineRule="auto"/>
        <w:jc w:val="both"/>
        <w:rPr>
          <w:rFonts w:ascii="Times New Roman" w:hAnsi="Times New Roman" w:cs="Times New Roman"/>
          <w:sz w:val="24"/>
          <w:szCs w:val="24"/>
        </w:rPr>
      </w:pPr>
      <w:r w:rsidRPr="00922054">
        <w:rPr>
          <w:rFonts w:ascii="Times New Roman" w:hAnsi="Times New Roman" w:cs="Times New Roman"/>
          <w:sz w:val="24"/>
          <w:szCs w:val="24"/>
        </w:rPr>
        <w:t xml:space="preserve">Tabel 1. </w:t>
      </w:r>
      <w:r w:rsidR="001E1DE4" w:rsidRPr="00922054">
        <w:rPr>
          <w:rFonts w:ascii="Times New Roman" w:hAnsi="Times New Roman" w:cs="Times New Roman"/>
          <w:sz w:val="24"/>
          <w:szCs w:val="24"/>
        </w:rPr>
        <w:t xml:space="preserve">Eesti </w:t>
      </w:r>
      <w:r w:rsidR="0000123E" w:rsidRPr="00922054">
        <w:rPr>
          <w:rFonts w:ascii="Times New Roman" w:hAnsi="Times New Roman" w:cs="Times New Roman"/>
          <w:sz w:val="24"/>
          <w:szCs w:val="24"/>
        </w:rPr>
        <w:t>a</w:t>
      </w:r>
      <w:r w:rsidR="007A7B7D" w:rsidRPr="00922054">
        <w:rPr>
          <w:rFonts w:ascii="Times New Roman" w:hAnsi="Times New Roman" w:cs="Times New Roman"/>
          <w:sz w:val="24"/>
          <w:szCs w:val="24"/>
        </w:rPr>
        <w:t>jakohastatud 2020. aasta võrdlusstsenaarium</w:t>
      </w:r>
      <w:r w:rsidR="001E1DE4" w:rsidRPr="00922054">
        <w:rPr>
          <w:rFonts w:ascii="Times New Roman" w:hAnsi="Times New Roman" w:cs="Times New Roman"/>
          <w:sz w:val="24"/>
          <w:szCs w:val="24"/>
        </w:rPr>
        <w:t xml:space="preserve"> ja sellest tulenevad muutused</w:t>
      </w:r>
    </w:p>
    <w:tbl>
      <w:tblPr>
        <w:tblStyle w:val="Kontuurtabe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665"/>
        <w:gridCol w:w="1560"/>
        <w:gridCol w:w="1837"/>
      </w:tblGrid>
      <w:tr w:rsidR="00A74F56" w14:paraId="14C00A7F" w14:textId="77777777" w:rsidTr="001542AC">
        <w:tc>
          <w:tcPr>
            <w:tcW w:w="5665" w:type="dxa"/>
          </w:tcPr>
          <w:p w14:paraId="380C0A27" w14:textId="570B0CA3" w:rsidR="00A74F56" w:rsidRPr="00430AC9" w:rsidRDefault="00A74F56" w:rsidP="00947442">
            <w:pPr>
              <w:jc w:val="center"/>
              <w:rPr>
                <w:rFonts w:ascii="Times New Roman" w:hAnsi="Times New Roman" w:cs="Times New Roman"/>
                <w:sz w:val="24"/>
                <w:szCs w:val="24"/>
              </w:rPr>
            </w:pPr>
            <w:r w:rsidRPr="00430AC9">
              <w:rPr>
                <w:rFonts w:ascii="Times New Roman" w:hAnsi="Times New Roman" w:cs="Times New Roman"/>
                <w:sz w:val="24"/>
                <w:szCs w:val="24"/>
              </w:rPr>
              <w:t>Mõõdikud</w:t>
            </w:r>
          </w:p>
        </w:tc>
        <w:tc>
          <w:tcPr>
            <w:tcW w:w="1560" w:type="dxa"/>
          </w:tcPr>
          <w:p w14:paraId="40EE39EF" w14:textId="340D7468" w:rsidR="00A74F56" w:rsidRPr="00430AC9" w:rsidRDefault="00A74F56" w:rsidP="00947442">
            <w:pPr>
              <w:jc w:val="center"/>
              <w:rPr>
                <w:rFonts w:ascii="Times New Roman" w:hAnsi="Times New Roman" w:cs="Times New Roman"/>
                <w:sz w:val="24"/>
                <w:szCs w:val="24"/>
              </w:rPr>
            </w:pPr>
            <w:r w:rsidRPr="00430AC9">
              <w:rPr>
                <w:rFonts w:ascii="Times New Roman" w:hAnsi="Times New Roman" w:cs="Times New Roman"/>
                <w:sz w:val="24"/>
                <w:szCs w:val="24"/>
              </w:rPr>
              <w:t>Algtase</w:t>
            </w:r>
          </w:p>
        </w:tc>
        <w:tc>
          <w:tcPr>
            <w:tcW w:w="1837" w:type="dxa"/>
          </w:tcPr>
          <w:p w14:paraId="0E314F68" w14:textId="03D2ED77" w:rsidR="00A74F56" w:rsidRPr="00430AC9" w:rsidRDefault="00A74F56" w:rsidP="00947442">
            <w:pPr>
              <w:jc w:val="center"/>
              <w:rPr>
                <w:rFonts w:ascii="Times New Roman" w:hAnsi="Times New Roman" w:cs="Times New Roman"/>
                <w:sz w:val="24"/>
                <w:szCs w:val="24"/>
              </w:rPr>
            </w:pPr>
            <w:r w:rsidRPr="00430AC9">
              <w:rPr>
                <w:rFonts w:ascii="Times New Roman" w:hAnsi="Times New Roman" w:cs="Times New Roman"/>
                <w:sz w:val="24"/>
                <w:szCs w:val="24"/>
              </w:rPr>
              <w:t>Sihttase</w:t>
            </w:r>
          </w:p>
        </w:tc>
      </w:tr>
      <w:tr w:rsidR="00A74F56" w14:paraId="142FA6B1" w14:textId="77777777" w:rsidTr="001542AC">
        <w:tc>
          <w:tcPr>
            <w:tcW w:w="5665" w:type="dxa"/>
          </w:tcPr>
          <w:p w14:paraId="265F6914" w14:textId="1DC385DF" w:rsidR="00A74F56" w:rsidRPr="00430AC9" w:rsidRDefault="00DA2006" w:rsidP="00947442">
            <w:pPr>
              <w:rPr>
                <w:rFonts w:ascii="Times New Roman" w:hAnsi="Times New Roman" w:cs="Times New Roman"/>
                <w:sz w:val="24"/>
                <w:szCs w:val="24"/>
              </w:rPr>
            </w:pPr>
            <w:r w:rsidRPr="00430AC9">
              <w:rPr>
                <w:rFonts w:ascii="Times New Roman" w:hAnsi="Times New Roman" w:cs="Times New Roman"/>
                <w:sz w:val="24"/>
                <w:szCs w:val="24"/>
              </w:rPr>
              <w:t>Energia lõpptarbimine, TWh/a (</w:t>
            </w:r>
            <w:r w:rsidR="00BB4296">
              <w:rPr>
                <w:rFonts w:ascii="Times New Roman" w:hAnsi="Times New Roman" w:cs="Times New Roman"/>
                <w:sz w:val="24"/>
                <w:szCs w:val="24"/>
              </w:rPr>
              <w:t>ligikaudne</w:t>
            </w:r>
            <w:r w:rsidRPr="00430AC9">
              <w:rPr>
                <w:rFonts w:ascii="Times New Roman" w:hAnsi="Times New Roman" w:cs="Times New Roman"/>
                <w:sz w:val="24"/>
                <w:szCs w:val="24"/>
              </w:rPr>
              <w:t xml:space="preserve"> sihttase)</w:t>
            </w:r>
          </w:p>
        </w:tc>
        <w:tc>
          <w:tcPr>
            <w:tcW w:w="1560" w:type="dxa"/>
          </w:tcPr>
          <w:p w14:paraId="354EEDEC" w14:textId="3BEA2677" w:rsidR="00A74F56" w:rsidRPr="00430AC9" w:rsidRDefault="00EC4216" w:rsidP="00947442">
            <w:pPr>
              <w:jc w:val="center"/>
              <w:rPr>
                <w:rFonts w:ascii="Times New Roman" w:hAnsi="Times New Roman" w:cs="Times New Roman"/>
                <w:sz w:val="24"/>
                <w:szCs w:val="24"/>
              </w:rPr>
            </w:pPr>
            <w:r w:rsidRPr="00430AC9">
              <w:rPr>
                <w:rFonts w:ascii="Times New Roman" w:hAnsi="Times New Roman" w:cs="Times New Roman"/>
                <w:sz w:val="24"/>
                <w:szCs w:val="24"/>
              </w:rPr>
              <w:t>2022</w:t>
            </w:r>
            <w:r w:rsidR="00BB4296">
              <w:rPr>
                <w:rFonts w:ascii="Times New Roman" w:hAnsi="Times New Roman" w:cs="Times New Roman"/>
                <w:sz w:val="24"/>
                <w:szCs w:val="24"/>
              </w:rPr>
              <w:t xml:space="preserve"> </w:t>
            </w:r>
            <w:r w:rsidR="003E5F8A">
              <w:rPr>
                <w:rFonts w:ascii="Times New Roman" w:hAnsi="Times New Roman" w:cs="Times New Roman"/>
                <w:sz w:val="24"/>
                <w:szCs w:val="24"/>
              </w:rPr>
              <w:t>–</w:t>
            </w:r>
            <w:r w:rsidR="00BB4296">
              <w:rPr>
                <w:rFonts w:ascii="Times New Roman" w:hAnsi="Times New Roman" w:cs="Times New Roman"/>
                <w:sz w:val="24"/>
                <w:szCs w:val="24"/>
              </w:rPr>
              <w:t xml:space="preserve"> </w:t>
            </w:r>
            <w:r w:rsidRPr="00430AC9">
              <w:rPr>
                <w:rFonts w:ascii="Times New Roman" w:hAnsi="Times New Roman" w:cs="Times New Roman"/>
                <w:sz w:val="24"/>
                <w:szCs w:val="24"/>
              </w:rPr>
              <w:t>32,6</w:t>
            </w:r>
          </w:p>
        </w:tc>
        <w:tc>
          <w:tcPr>
            <w:tcW w:w="1837" w:type="dxa"/>
          </w:tcPr>
          <w:p w14:paraId="300A3F6B" w14:textId="40F72354" w:rsidR="00A74F56" w:rsidRPr="00430AC9" w:rsidRDefault="00D67335" w:rsidP="00947442">
            <w:pPr>
              <w:jc w:val="center"/>
              <w:rPr>
                <w:rFonts w:ascii="Times New Roman" w:hAnsi="Times New Roman" w:cs="Times New Roman"/>
                <w:sz w:val="24"/>
                <w:szCs w:val="24"/>
              </w:rPr>
            </w:pPr>
            <w:r w:rsidRPr="00430AC9">
              <w:rPr>
                <w:rFonts w:ascii="Times New Roman" w:hAnsi="Times New Roman" w:cs="Times New Roman"/>
                <w:sz w:val="24"/>
                <w:szCs w:val="24"/>
              </w:rPr>
              <w:t>2030</w:t>
            </w:r>
            <w:r w:rsidR="00BB4296">
              <w:rPr>
                <w:rFonts w:ascii="Times New Roman" w:hAnsi="Times New Roman" w:cs="Times New Roman"/>
                <w:sz w:val="24"/>
                <w:szCs w:val="24"/>
              </w:rPr>
              <w:t xml:space="preserve"> </w:t>
            </w:r>
            <w:r w:rsidR="003E5F8A">
              <w:rPr>
                <w:rFonts w:ascii="Times New Roman" w:hAnsi="Times New Roman" w:cs="Times New Roman"/>
                <w:sz w:val="24"/>
                <w:szCs w:val="24"/>
              </w:rPr>
              <w:t>–</w:t>
            </w:r>
            <w:r w:rsidR="00BB4296">
              <w:rPr>
                <w:rFonts w:ascii="Times New Roman" w:hAnsi="Times New Roman" w:cs="Times New Roman"/>
                <w:sz w:val="24"/>
                <w:szCs w:val="24"/>
              </w:rPr>
              <w:t xml:space="preserve"> </w:t>
            </w:r>
            <w:r w:rsidRPr="00430AC9">
              <w:rPr>
                <w:rFonts w:ascii="Times New Roman" w:hAnsi="Times New Roman" w:cs="Times New Roman"/>
                <w:sz w:val="24"/>
                <w:szCs w:val="24"/>
              </w:rPr>
              <w:t>29,4</w:t>
            </w:r>
          </w:p>
        </w:tc>
      </w:tr>
      <w:tr w:rsidR="00A74F56" w14:paraId="3D84BE86" w14:textId="77777777" w:rsidTr="001542AC">
        <w:tc>
          <w:tcPr>
            <w:tcW w:w="5665" w:type="dxa"/>
          </w:tcPr>
          <w:p w14:paraId="031A9E55" w14:textId="7789D3AE" w:rsidR="00A74F56" w:rsidRPr="00430AC9" w:rsidRDefault="00C05FAA" w:rsidP="00947442">
            <w:pPr>
              <w:rPr>
                <w:rFonts w:ascii="Times New Roman" w:hAnsi="Times New Roman" w:cs="Times New Roman"/>
                <w:sz w:val="24"/>
                <w:szCs w:val="24"/>
              </w:rPr>
            </w:pPr>
            <w:r>
              <w:rPr>
                <w:rFonts w:ascii="Times New Roman" w:hAnsi="Times New Roman" w:cs="Times New Roman"/>
                <w:sz w:val="24"/>
                <w:szCs w:val="24"/>
              </w:rPr>
              <w:t>P</w:t>
            </w:r>
            <w:r w:rsidR="00615BAB" w:rsidRPr="00430AC9">
              <w:rPr>
                <w:rFonts w:ascii="Times New Roman" w:hAnsi="Times New Roman" w:cs="Times New Roman"/>
                <w:sz w:val="24"/>
                <w:szCs w:val="24"/>
              </w:rPr>
              <w:t>rimaarenergia tarbimine, TWh/a (</w:t>
            </w:r>
            <w:r w:rsidR="00BB4296">
              <w:rPr>
                <w:rFonts w:ascii="Times New Roman" w:hAnsi="Times New Roman" w:cs="Times New Roman"/>
                <w:sz w:val="24"/>
                <w:szCs w:val="24"/>
              </w:rPr>
              <w:t>ligikaudne</w:t>
            </w:r>
            <w:r w:rsidR="00615BAB" w:rsidRPr="00430AC9">
              <w:rPr>
                <w:rFonts w:ascii="Times New Roman" w:hAnsi="Times New Roman" w:cs="Times New Roman"/>
                <w:sz w:val="24"/>
                <w:szCs w:val="24"/>
              </w:rPr>
              <w:t xml:space="preserve"> sihttase)</w:t>
            </w:r>
          </w:p>
        </w:tc>
        <w:tc>
          <w:tcPr>
            <w:tcW w:w="1560" w:type="dxa"/>
          </w:tcPr>
          <w:p w14:paraId="2F38E80A" w14:textId="11590431" w:rsidR="00A74F56" w:rsidRPr="00430AC9" w:rsidRDefault="00616E7D" w:rsidP="00947442">
            <w:pPr>
              <w:jc w:val="center"/>
              <w:rPr>
                <w:rFonts w:ascii="Times New Roman" w:hAnsi="Times New Roman" w:cs="Times New Roman"/>
                <w:sz w:val="24"/>
                <w:szCs w:val="24"/>
              </w:rPr>
            </w:pPr>
            <w:r w:rsidRPr="00430AC9">
              <w:rPr>
                <w:rFonts w:ascii="Times New Roman" w:hAnsi="Times New Roman" w:cs="Times New Roman"/>
                <w:sz w:val="24"/>
                <w:szCs w:val="24"/>
              </w:rPr>
              <w:t>2022</w:t>
            </w:r>
            <w:r w:rsidR="00BB4296">
              <w:rPr>
                <w:rFonts w:ascii="Times New Roman" w:hAnsi="Times New Roman" w:cs="Times New Roman"/>
                <w:sz w:val="24"/>
                <w:szCs w:val="24"/>
              </w:rPr>
              <w:t xml:space="preserve"> </w:t>
            </w:r>
            <w:r w:rsidR="003E5F8A">
              <w:rPr>
                <w:rFonts w:ascii="Times New Roman" w:hAnsi="Times New Roman" w:cs="Times New Roman"/>
                <w:sz w:val="24"/>
                <w:szCs w:val="24"/>
              </w:rPr>
              <w:t>–</w:t>
            </w:r>
            <w:r w:rsidRPr="00430AC9">
              <w:rPr>
                <w:rFonts w:ascii="Times New Roman" w:hAnsi="Times New Roman" w:cs="Times New Roman"/>
                <w:sz w:val="24"/>
                <w:szCs w:val="24"/>
              </w:rPr>
              <w:t xml:space="preserve"> 54,7</w:t>
            </w:r>
          </w:p>
        </w:tc>
        <w:tc>
          <w:tcPr>
            <w:tcW w:w="1837" w:type="dxa"/>
          </w:tcPr>
          <w:p w14:paraId="352A9436" w14:textId="4DDFD5D2" w:rsidR="00A74F56" w:rsidRPr="00430AC9" w:rsidRDefault="00430AC9" w:rsidP="00947442">
            <w:pPr>
              <w:jc w:val="center"/>
              <w:rPr>
                <w:rFonts w:ascii="Times New Roman" w:hAnsi="Times New Roman" w:cs="Times New Roman"/>
                <w:sz w:val="24"/>
                <w:szCs w:val="24"/>
              </w:rPr>
            </w:pPr>
            <w:r w:rsidRPr="00430AC9">
              <w:rPr>
                <w:rFonts w:ascii="Times New Roman" w:hAnsi="Times New Roman" w:cs="Times New Roman"/>
                <w:sz w:val="24"/>
                <w:szCs w:val="24"/>
              </w:rPr>
              <w:t>2030</w:t>
            </w:r>
            <w:r w:rsidR="00BB4296">
              <w:rPr>
                <w:rFonts w:ascii="Times New Roman" w:hAnsi="Times New Roman" w:cs="Times New Roman"/>
                <w:sz w:val="24"/>
                <w:szCs w:val="24"/>
              </w:rPr>
              <w:t xml:space="preserve"> </w:t>
            </w:r>
            <w:r w:rsidRPr="00430AC9">
              <w:rPr>
                <w:rFonts w:ascii="Times New Roman" w:hAnsi="Times New Roman" w:cs="Times New Roman"/>
                <w:sz w:val="24"/>
                <w:szCs w:val="24"/>
              </w:rPr>
              <w:t xml:space="preserve"> 36,5</w:t>
            </w:r>
          </w:p>
        </w:tc>
      </w:tr>
    </w:tbl>
    <w:p w14:paraId="09B72121" w14:textId="0FCD425C" w:rsidR="00592C41" w:rsidRPr="00D702F6" w:rsidRDefault="00BC3184" w:rsidP="002A477F">
      <w:pPr>
        <w:spacing w:after="0" w:line="240" w:lineRule="auto"/>
        <w:jc w:val="both"/>
        <w:rPr>
          <w:rFonts w:ascii="Times New Roman" w:hAnsi="Times New Roman" w:cs="Times New Roman"/>
          <w:sz w:val="20"/>
          <w:szCs w:val="20"/>
        </w:rPr>
      </w:pPr>
      <w:r w:rsidRPr="00D702F6">
        <w:rPr>
          <w:rFonts w:ascii="Times New Roman" w:hAnsi="Times New Roman" w:cs="Times New Roman"/>
          <w:sz w:val="20"/>
          <w:szCs w:val="20"/>
        </w:rPr>
        <w:t xml:space="preserve">Allikas: </w:t>
      </w:r>
      <w:r w:rsidR="00036D4B">
        <w:rPr>
          <w:rFonts w:ascii="Times New Roman" w:hAnsi="Times New Roman" w:cs="Times New Roman"/>
          <w:sz w:val="20"/>
          <w:szCs w:val="20"/>
        </w:rPr>
        <w:t>ENMAK 2035 eelnõu tabel 2.1</w:t>
      </w:r>
    </w:p>
    <w:p w14:paraId="036037F1" w14:textId="77777777" w:rsidR="00853E80" w:rsidRDefault="00853E80" w:rsidP="00947442">
      <w:pPr>
        <w:spacing w:after="0" w:line="240" w:lineRule="auto"/>
        <w:jc w:val="both"/>
        <w:rPr>
          <w:rFonts w:ascii="Times New Roman" w:hAnsi="Times New Roman" w:cs="Times New Roman"/>
          <w:sz w:val="24"/>
          <w:szCs w:val="24"/>
        </w:rPr>
      </w:pPr>
    </w:p>
    <w:p w14:paraId="0B47AB87" w14:textId="4FE9099B" w:rsidR="0000123E" w:rsidRDefault="0000123E"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Ajakohastatud </w:t>
      </w:r>
      <w:r w:rsidR="00DE53AA">
        <w:rPr>
          <w:rFonts w:ascii="Times New Roman" w:hAnsi="Times New Roman" w:cs="Times New Roman"/>
          <w:sz w:val="24"/>
          <w:szCs w:val="24"/>
        </w:rPr>
        <w:t xml:space="preserve">2020 </w:t>
      </w:r>
      <w:r w:rsidR="004123E0">
        <w:rPr>
          <w:rFonts w:ascii="Times New Roman" w:hAnsi="Times New Roman" w:cs="Times New Roman"/>
          <w:sz w:val="24"/>
          <w:szCs w:val="24"/>
        </w:rPr>
        <w:t>võrdlus</w:t>
      </w:r>
      <w:r w:rsidR="00D702F6">
        <w:rPr>
          <w:rFonts w:ascii="Times New Roman" w:hAnsi="Times New Roman" w:cs="Times New Roman"/>
          <w:sz w:val="24"/>
          <w:szCs w:val="24"/>
        </w:rPr>
        <w:t>stsenaariumi</w:t>
      </w:r>
      <w:r w:rsidR="00DE53AA">
        <w:rPr>
          <w:rFonts w:ascii="Times New Roman" w:hAnsi="Times New Roman" w:cs="Times New Roman"/>
          <w:sz w:val="24"/>
          <w:szCs w:val="24"/>
        </w:rPr>
        <w:t xml:space="preserve"> </w:t>
      </w:r>
      <w:r w:rsidR="007F4687">
        <w:rPr>
          <w:rFonts w:ascii="Times New Roman" w:hAnsi="Times New Roman" w:cs="Times New Roman"/>
          <w:sz w:val="24"/>
          <w:szCs w:val="24"/>
        </w:rPr>
        <w:t>on võetud arvesse ka ENMAK 2035.</w:t>
      </w:r>
    </w:p>
    <w:p w14:paraId="337F3286" w14:textId="77777777" w:rsidR="0000123E" w:rsidRPr="007F2B8D" w:rsidRDefault="0000123E" w:rsidP="00947442">
      <w:pPr>
        <w:spacing w:after="0" w:line="240" w:lineRule="auto"/>
        <w:jc w:val="both"/>
        <w:rPr>
          <w:rFonts w:ascii="Times New Roman" w:hAnsi="Times New Roman" w:cs="Times New Roman"/>
          <w:sz w:val="24"/>
          <w:szCs w:val="24"/>
        </w:rPr>
      </w:pPr>
    </w:p>
    <w:p w14:paraId="5CC865C8" w14:textId="63B2B2A4" w:rsidR="007F2B8D" w:rsidRDefault="007F2B8D" w:rsidP="00947442">
      <w:pPr>
        <w:spacing w:after="0" w:line="240" w:lineRule="auto"/>
        <w:jc w:val="both"/>
        <w:rPr>
          <w:rFonts w:ascii="Times New Roman" w:hAnsi="Times New Roman" w:cs="Times New Roman"/>
          <w:b/>
          <w:bCs/>
          <w:sz w:val="24"/>
          <w:szCs w:val="24"/>
        </w:rPr>
      </w:pPr>
      <w:r w:rsidRPr="00E96F8F">
        <w:rPr>
          <w:rFonts w:ascii="Times New Roman" w:hAnsi="Times New Roman" w:cs="Times New Roman"/>
          <w:b/>
          <w:bCs/>
          <w:sz w:val="24"/>
          <w:szCs w:val="24"/>
        </w:rPr>
        <w:t>2.2</w:t>
      </w:r>
      <w:r w:rsidR="00BB4296">
        <w:rPr>
          <w:rFonts w:ascii="Times New Roman" w:hAnsi="Times New Roman" w:cs="Times New Roman"/>
          <w:b/>
          <w:bCs/>
          <w:sz w:val="24"/>
          <w:szCs w:val="24"/>
        </w:rPr>
        <w:t>.</w:t>
      </w:r>
      <w:r w:rsidRPr="00E96F8F">
        <w:rPr>
          <w:rFonts w:ascii="Times New Roman" w:hAnsi="Times New Roman" w:cs="Times New Roman"/>
          <w:b/>
          <w:bCs/>
          <w:sz w:val="24"/>
          <w:szCs w:val="24"/>
        </w:rPr>
        <w:t xml:space="preserve"> Üldine energiasäästukohustus</w:t>
      </w:r>
    </w:p>
    <w:p w14:paraId="665665C9" w14:textId="77777777" w:rsidR="00E96F8F" w:rsidRDefault="00E96F8F" w:rsidP="00947442">
      <w:pPr>
        <w:spacing w:after="0" w:line="240" w:lineRule="auto"/>
        <w:jc w:val="both"/>
        <w:rPr>
          <w:rFonts w:ascii="Times New Roman" w:hAnsi="Times New Roman" w:cs="Times New Roman"/>
          <w:b/>
          <w:bCs/>
          <w:sz w:val="24"/>
          <w:szCs w:val="24"/>
        </w:rPr>
      </w:pPr>
    </w:p>
    <w:p w14:paraId="15BA3020" w14:textId="0A8C57B9" w:rsidR="004816FA" w:rsidRDefault="004F60FA"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Direktiivi kohaselt</w:t>
      </w:r>
      <w:r w:rsidR="00E30BDA" w:rsidRPr="00E30BDA">
        <w:rPr>
          <w:rFonts w:ascii="Times New Roman" w:hAnsi="Times New Roman" w:cs="Times New Roman"/>
          <w:sz w:val="24"/>
          <w:szCs w:val="24"/>
        </w:rPr>
        <w:t xml:space="preserve"> peavad liikmesriigid kogu kohustusperioodil kuni 2030. aastani saavutama lõppkasutuse kumulatiivse energiasäästu, mis vastab uuele aastasele säästule vähemalt 0,8% energia lõpptarbimisest kuni 31. detsembrini 2023 ja vähemalt 1,3% alates 1. jaanuarist 2024, 1,5% alates 1. jaanuarist 2026 ja 1,9% alates 1. jaanuarist 2028. </w:t>
      </w:r>
      <w:r w:rsidR="00BF692E">
        <w:rPr>
          <w:rFonts w:ascii="Times New Roman" w:hAnsi="Times New Roman" w:cs="Times New Roman"/>
          <w:sz w:val="24"/>
          <w:szCs w:val="24"/>
        </w:rPr>
        <w:t>Energia lõpptarbimi</w:t>
      </w:r>
      <w:r w:rsidR="00454DFD">
        <w:rPr>
          <w:rFonts w:ascii="Times New Roman" w:hAnsi="Times New Roman" w:cs="Times New Roman"/>
          <w:sz w:val="24"/>
          <w:szCs w:val="24"/>
        </w:rPr>
        <w:t xml:space="preserve">ne </w:t>
      </w:r>
      <w:r w:rsidR="00454DFD" w:rsidRPr="00454DFD">
        <w:rPr>
          <w:rFonts w:ascii="Times New Roman" w:hAnsi="Times New Roman" w:cs="Times New Roman"/>
          <w:sz w:val="24"/>
          <w:szCs w:val="24"/>
        </w:rPr>
        <w:t>arvestat</w:t>
      </w:r>
      <w:r w:rsidR="00454DFD">
        <w:rPr>
          <w:rFonts w:ascii="Times New Roman" w:hAnsi="Times New Roman" w:cs="Times New Roman"/>
          <w:sz w:val="24"/>
          <w:szCs w:val="24"/>
        </w:rPr>
        <w:t>ak</w:t>
      </w:r>
      <w:r w:rsidR="004816FA">
        <w:rPr>
          <w:rFonts w:ascii="Times New Roman" w:hAnsi="Times New Roman" w:cs="Times New Roman"/>
          <w:sz w:val="24"/>
          <w:szCs w:val="24"/>
        </w:rPr>
        <w:t>se</w:t>
      </w:r>
      <w:r w:rsidR="00454DFD" w:rsidRPr="00454DFD">
        <w:rPr>
          <w:rFonts w:ascii="Times New Roman" w:hAnsi="Times New Roman" w:cs="Times New Roman"/>
          <w:sz w:val="24"/>
          <w:szCs w:val="24"/>
        </w:rPr>
        <w:t xml:space="preserve"> 1. jaanuarile 2019 eelnenud viimase kolme aasta keskmisena</w:t>
      </w:r>
      <w:r w:rsidR="004816FA">
        <w:rPr>
          <w:rFonts w:ascii="Times New Roman" w:hAnsi="Times New Roman" w:cs="Times New Roman"/>
          <w:sz w:val="24"/>
          <w:szCs w:val="24"/>
        </w:rPr>
        <w:t>.</w:t>
      </w:r>
    </w:p>
    <w:p w14:paraId="60AEBEB7" w14:textId="51E52D9B" w:rsidR="00F40AB5" w:rsidRDefault="004816FA" w:rsidP="00947442">
      <w:pPr>
        <w:spacing w:after="0" w:line="240" w:lineRule="auto"/>
        <w:jc w:val="both"/>
        <w:rPr>
          <w:rFonts w:ascii="Times New Roman" w:hAnsi="Times New Roman" w:cs="Times New Roman"/>
          <w:sz w:val="24"/>
          <w:szCs w:val="24"/>
        </w:rPr>
      </w:pPr>
      <w:r w:rsidRPr="004816FA">
        <w:rPr>
          <w:rFonts w:ascii="Times New Roman" w:hAnsi="Times New Roman" w:cs="Times New Roman"/>
          <w:sz w:val="24"/>
          <w:szCs w:val="24"/>
        </w:rPr>
        <w:t xml:space="preserve">Eesmärk on seatud kumulatiivsena, st saavutatud energiasäästu taset tuleb säilitada kogu kohustusperioodi vältel. </w:t>
      </w:r>
      <w:r w:rsidR="00F542DE">
        <w:rPr>
          <w:rFonts w:ascii="Times New Roman" w:hAnsi="Times New Roman" w:cs="Times New Roman"/>
          <w:sz w:val="24"/>
          <w:szCs w:val="24"/>
        </w:rPr>
        <w:t>Eesti üldine k</w:t>
      </w:r>
      <w:r w:rsidR="00F542DE" w:rsidRPr="004816FA">
        <w:rPr>
          <w:rFonts w:ascii="Times New Roman" w:hAnsi="Times New Roman" w:cs="Times New Roman"/>
          <w:sz w:val="24"/>
          <w:szCs w:val="24"/>
        </w:rPr>
        <w:t xml:space="preserve">ogu </w:t>
      </w:r>
      <w:r w:rsidRPr="004816FA">
        <w:rPr>
          <w:rFonts w:ascii="Times New Roman" w:hAnsi="Times New Roman" w:cs="Times New Roman"/>
          <w:sz w:val="24"/>
          <w:szCs w:val="24"/>
        </w:rPr>
        <w:t>kohustusperioodi</w:t>
      </w:r>
      <w:r w:rsidR="00FF4D22">
        <w:rPr>
          <w:rFonts w:ascii="Times New Roman" w:hAnsi="Times New Roman" w:cs="Times New Roman"/>
          <w:sz w:val="24"/>
          <w:szCs w:val="24"/>
        </w:rPr>
        <w:t xml:space="preserve"> (2021</w:t>
      </w:r>
      <w:r w:rsidR="00BB4296">
        <w:rPr>
          <w:rFonts w:ascii="Times New Roman" w:hAnsi="Times New Roman" w:cs="Times New Roman"/>
          <w:sz w:val="24"/>
          <w:szCs w:val="24"/>
        </w:rPr>
        <w:t>–</w:t>
      </w:r>
      <w:r w:rsidR="00FF4D22">
        <w:rPr>
          <w:rFonts w:ascii="Times New Roman" w:hAnsi="Times New Roman" w:cs="Times New Roman"/>
          <w:sz w:val="24"/>
          <w:szCs w:val="24"/>
        </w:rPr>
        <w:t>2030)</w:t>
      </w:r>
      <w:r w:rsidRPr="004816FA">
        <w:rPr>
          <w:rFonts w:ascii="Times New Roman" w:hAnsi="Times New Roman" w:cs="Times New Roman"/>
          <w:sz w:val="24"/>
          <w:szCs w:val="24"/>
        </w:rPr>
        <w:t xml:space="preserve"> energiasäästukohustus </w:t>
      </w:r>
      <w:r w:rsidR="00F542DE">
        <w:rPr>
          <w:rFonts w:ascii="Times New Roman" w:hAnsi="Times New Roman" w:cs="Times New Roman"/>
          <w:sz w:val="24"/>
          <w:szCs w:val="24"/>
        </w:rPr>
        <w:t xml:space="preserve">on </w:t>
      </w:r>
      <w:r w:rsidRPr="004816FA">
        <w:rPr>
          <w:rFonts w:ascii="Times New Roman" w:hAnsi="Times New Roman" w:cs="Times New Roman"/>
          <w:sz w:val="24"/>
          <w:szCs w:val="24"/>
        </w:rPr>
        <w:t xml:space="preserve">ligikaudu </w:t>
      </w:r>
      <w:r>
        <w:rPr>
          <w:rFonts w:ascii="Times New Roman" w:hAnsi="Times New Roman" w:cs="Times New Roman"/>
          <w:sz w:val="24"/>
          <w:szCs w:val="24"/>
        </w:rPr>
        <w:t>21,</w:t>
      </w:r>
      <w:r w:rsidR="00FF4D22">
        <w:rPr>
          <w:rFonts w:ascii="Times New Roman" w:hAnsi="Times New Roman" w:cs="Times New Roman"/>
          <w:sz w:val="24"/>
          <w:szCs w:val="24"/>
        </w:rPr>
        <w:t>28</w:t>
      </w:r>
      <w:r w:rsidRPr="004816FA">
        <w:rPr>
          <w:rFonts w:ascii="Times New Roman" w:hAnsi="Times New Roman" w:cs="Times New Roman"/>
          <w:sz w:val="24"/>
          <w:szCs w:val="24"/>
        </w:rPr>
        <w:t xml:space="preserve"> TWh.</w:t>
      </w:r>
    </w:p>
    <w:p w14:paraId="184EF5E1" w14:textId="77777777" w:rsidR="00F0584B" w:rsidRDefault="00F0584B" w:rsidP="00947442">
      <w:pPr>
        <w:spacing w:after="0" w:line="240" w:lineRule="auto"/>
        <w:jc w:val="both"/>
        <w:rPr>
          <w:rFonts w:ascii="Times New Roman" w:hAnsi="Times New Roman" w:cs="Times New Roman"/>
          <w:sz w:val="24"/>
          <w:szCs w:val="24"/>
        </w:rPr>
      </w:pPr>
    </w:p>
    <w:p w14:paraId="29760230" w14:textId="77777777" w:rsidR="00040368" w:rsidRPr="00040368" w:rsidRDefault="00040368" w:rsidP="002A477F">
      <w:pPr>
        <w:spacing w:after="0" w:line="240" w:lineRule="auto"/>
        <w:jc w:val="both"/>
        <w:rPr>
          <w:rFonts w:ascii="Times New Roman" w:eastAsia="Calibri" w:hAnsi="Times New Roman" w:cs="Times New Roman"/>
          <w:sz w:val="24"/>
          <w:szCs w:val="24"/>
        </w:rPr>
      </w:pPr>
      <w:r w:rsidRPr="00040368">
        <w:rPr>
          <w:rFonts w:ascii="Times New Roman" w:eastAsia="Calibri" w:hAnsi="Times New Roman" w:cs="Times New Roman"/>
          <w:sz w:val="24"/>
          <w:szCs w:val="24"/>
        </w:rPr>
        <w:t>Üldise energiasäästukohustuse täitmiseks on liikmesriikidel kaks põhimõtteliselt erinevat viisi:</w:t>
      </w:r>
    </w:p>
    <w:p w14:paraId="2F3EA7D5" w14:textId="599CD546" w:rsidR="00040368" w:rsidRPr="00040368" w:rsidRDefault="00040368" w:rsidP="00A669F2">
      <w:pPr>
        <w:numPr>
          <w:ilvl w:val="0"/>
          <w:numId w:val="9"/>
        </w:numPr>
        <w:spacing w:after="0" w:line="240" w:lineRule="auto"/>
        <w:contextualSpacing/>
        <w:jc w:val="both"/>
        <w:rPr>
          <w:rFonts w:ascii="Times New Roman" w:eastAsia="Calibri" w:hAnsi="Times New Roman" w:cs="Times New Roman"/>
          <w:sz w:val="24"/>
          <w:szCs w:val="24"/>
        </w:rPr>
      </w:pPr>
      <w:r w:rsidRPr="00040368">
        <w:rPr>
          <w:rFonts w:ascii="Times New Roman" w:eastAsia="Calibri" w:hAnsi="Times New Roman" w:cs="Times New Roman"/>
          <w:sz w:val="24"/>
          <w:szCs w:val="24"/>
        </w:rPr>
        <w:t>rakendada energiatõhususkohustuse süsteemi, mille puhul määravad liikmesriigid kohustatud isikud oma territooriumil tegutsevate energiatarnijate, energia</w:t>
      </w:r>
      <w:r w:rsidR="00092227">
        <w:rPr>
          <w:rFonts w:ascii="Times New Roman" w:eastAsia="Calibri" w:hAnsi="Times New Roman" w:cs="Times New Roman"/>
          <w:sz w:val="24"/>
          <w:szCs w:val="24"/>
        </w:rPr>
        <w:t xml:space="preserve"> </w:t>
      </w:r>
      <w:r w:rsidRPr="00040368">
        <w:rPr>
          <w:rFonts w:ascii="Times New Roman" w:eastAsia="Calibri" w:hAnsi="Times New Roman" w:cs="Times New Roman"/>
          <w:sz w:val="24"/>
          <w:szCs w:val="24"/>
        </w:rPr>
        <w:t>jaemüügi</w:t>
      </w:r>
      <w:r w:rsidR="00092227">
        <w:rPr>
          <w:rFonts w:ascii="Times New Roman" w:eastAsia="Calibri" w:hAnsi="Times New Roman" w:cs="Times New Roman"/>
          <w:sz w:val="24"/>
          <w:szCs w:val="24"/>
        </w:rPr>
        <w:t xml:space="preserve"> </w:t>
      </w:r>
      <w:r w:rsidRPr="00040368">
        <w:rPr>
          <w:rFonts w:ascii="Times New Roman" w:eastAsia="Calibri" w:hAnsi="Times New Roman" w:cs="Times New Roman"/>
          <w:sz w:val="24"/>
          <w:szCs w:val="24"/>
        </w:rPr>
        <w:t>ettevõtjate ja transpordikütuse</w:t>
      </w:r>
      <w:r w:rsidR="00092227">
        <w:rPr>
          <w:rFonts w:ascii="Times New Roman" w:eastAsia="Calibri" w:hAnsi="Times New Roman" w:cs="Times New Roman"/>
          <w:sz w:val="24"/>
          <w:szCs w:val="24"/>
        </w:rPr>
        <w:t xml:space="preserve"> </w:t>
      </w:r>
      <w:r w:rsidRPr="00040368">
        <w:rPr>
          <w:rFonts w:ascii="Times New Roman" w:eastAsia="Calibri" w:hAnsi="Times New Roman" w:cs="Times New Roman"/>
          <w:sz w:val="24"/>
          <w:szCs w:val="24"/>
        </w:rPr>
        <w:t xml:space="preserve">tarnijate või </w:t>
      </w:r>
      <w:r w:rsidR="001B6769" w:rsidRPr="00040368">
        <w:rPr>
          <w:rFonts w:ascii="Times New Roman" w:eastAsia="Calibri" w:hAnsi="Times New Roman" w:cs="Times New Roman"/>
          <w:sz w:val="24"/>
          <w:szCs w:val="24"/>
        </w:rPr>
        <w:t>ja</w:t>
      </w:r>
      <w:r w:rsidR="003A4792">
        <w:rPr>
          <w:rFonts w:ascii="Times New Roman" w:eastAsia="Calibri" w:hAnsi="Times New Roman" w:cs="Times New Roman"/>
          <w:sz w:val="24"/>
          <w:szCs w:val="24"/>
        </w:rPr>
        <w:t>em</w:t>
      </w:r>
      <w:r w:rsidR="001B6769" w:rsidRPr="00040368">
        <w:rPr>
          <w:rFonts w:ascii="Times New Roman" w:eastAsia="Calibri" w:hAnsi="Times New Roman" w:cs="Times New Roman"/>
          <w:sz w:val="24"/>
          <w:szCs w:val="24"/>
        </w:rPr>
        <w:t>üüjate</w:t>
      </w:r>
      <w:r w:rsidRPr="00040368">
        <w:rPr>
          <w:rFonts w:ascii="Times New Roman" w:eastAsia="Calibri" w:hAnsi="Times New Roman" w:cs="Times New Roman"/>
          <w:sz w:val="24"/>
          <w:szCs w:val="24"/>
        </w:rPr>
        <w:t xml:space="preserve"> seast;</w:t>
      </w:r>
    </w:p>
    <w:p w14:paraId="11B9594B" w14:textId="1306CE26" w:rsidR="00040368" w:rsidRPr="00040368" w:rsidRDefault="00040368" w:rsidP="00A669F2">
      <w:pPr>
        <w:numPr>
          <w:ilvl w:val="0"/>
          <w:numId w:val="9"/>
        </w:numPr>
        <w:spacing w:after="0" w:line="240" w:lineRule="auto"/>
        <w:contextualSpacing/>
        <w:jc w:val="both"/>
        <w:rPr>
          <w:rFonts w:ascii="Times New Roman" w:eastAsia="Calibri" w:hAnsi="Times New Roman" w:cs="Times New Roman"/>
          <w:sz w:val="24"/>
          <w:szCs w:val="24"/>
        </w:rPr>
      </w:pPr>
      <w:r w:rsidRPr="00040368">
        <w:rPr>
          <w:rFonts w:ascii="Times New Roman" w:eastAsia="Calibri" w:hAnsi="Times New Roman" w:cs="Times New Roman"/>
          <w:sz w:val="24"/>
          <w:szCs w:val="24"/>
        </w:rPr>
        <w:t>rakendada energiasäästumeetmeid, näiteks:</w:t>
      </w:r>
    </w:p>
    <w:p w14:paraId="0EA34D98" w14:textId="7F1755FE" w:rsidR="00040368" w:rsidRPr="00040368" w:rsidRDefault="00B43149" w:rsidP="002A477F">
      <w:pPr>
        <w:spacing w:after="0" w:line="240" w:lineRule="auto"/>
        <w:contextualSpacing/>
        <w:jc w:val="both"/>
        <w:rPr>
          <w:rFonts w:ascii="Times New Roman" w:eastAsia="Calibri" w:hAnsi="Times New Roman" w:cs="Times New Roman"/>
          <w:sz w:val="24"/>
          <w:szCs w:val="24"/>
        </w:rPr>
      </w:pPr>
      <w:r>
        <w:rPr>
          <w:rFonts w:ascii="Times New Roman" w:eastAsia="Calibri" w:hAnsi="Times New Roman" w:cs="Times New Roman"/>
          <w:sz w:val="24"/>
          <w:szCs w:val="24"/>
        </w:rPr>
        <w:t xml:space="preserve">- </w:t>
      </w:r>
      <w:r w:rsidR="00040368" w:rsidRPr="00040368">
        <w:rPr>
          <w:rFonts w:ascii="Times New Roman" w:eastAsia="Calibri" w:hAnsi="Times New Roman" w:cs="Times New Roman"/>
          <w:sz w:val="24"/>
          <w:szCs w:val="24"/>
        </w:rPr>
        <w:t>saastetasud ja aktsiisid;</w:t>
      </w:r>
    </w:p>
    <w:p w14:paraId="29E46E4D" w14:textId="33277EFA" w:rsidR="00040368" w:rsidRPr="00040368" w:rsidRDefault="00B43149" w:rsidP="002A477F">
      <w:pPr>
        <w:spacing w:after="0" w:line="240" w:lineRule="auto"/>
        <w:contextualSpacing/>
        <w:jc w:val="both"/>
        <w:rPr>
          <w:rFonts w:ascii="Times New Roman" w:eastAsia="Calibri" w:hAnsi="Times New Roman" w:cs="Times New Roman"/>
          <w:sz w:val="24"/>
          <w:szCs w:val="24"/>
        </w:rPr>
      </w:pPr>
      <w:r>
        <w:rPr>
          <w:rFonts w:ascii="Times New Roman" w:eastAsia="Calibri" w:hAnsi="Times New Roman" w:cs="Times New Roman"/>
          <w:sz w:val="24"/>
          <w:szCs w:val="24"/>
        </w:rPr>
        <w:t xml:space="preserve">- </w:t>
      </w:r>
      <w:r w:rsidR="00040368" w:rsidRPr="00040368">
        <w:rPr>
          <w:rFonts w:ascii="Times New Roman" w:eastAsia="Calibri" w:hAnsi="Times New Roman" w:cs="Times New Roman"/>
          <w:sz w:val="24"/>
          <w:szCs w:val="24"/>
        </w:rPr>
        <w:t xml:space="preserve">rahastamiskavad </w:t>
      </w:r>
      <w:r w:rsidR="007D39FC">
        <w:rPr>
          <w:rFonts w:ascii="Times New Roman" w:eastAsia="Calibri" w:hAnsi="Times New Roman" w:cs="Times New Roman"/>
          <w:sz w:val="24"/>
          <w:szCs w:val="24"/>
        </w:rPr>
        <w:t xml:space="preserve">(sh </w:t>
      </w:r>
      <w:r w:rsidR="00BB37C4">
        <w:rPr>
          <w:rFonts w:ascii="Times New Roman" w:eastAsia="Calibri" w:hAnsi="Times New Roman" w:cs="Times New Roman"/>
          <w:sz w:val="24"/>
          <w:szCs w:val="24"/>
        </w:rPr>
        <w:t>Euroopa L</w:t>
      </w:r>
      <w:r w:rsidR="007C737A">
        <w:rPr>
          <w:rFonts w:ascii="Times New Roman" w:eastAsia="Calibri" w:hAnsi="Times New Roman" w:cs="Times New Roman"/>
          <w:sz w:val="24"/>
          <w:szCs w:val="24"/>
        </w:rPr>
        <w:t xml:space="preserve">iidu toetused, </w:t>
      </w:r>
      <w:r w:rsidR="007C737A" w:rsidRPr="007C737A">
        <w:rPr>
          <w:rFonts w:ascii="Times New Roman" w:eastAsia="Calibri" w:hAnsi="Times New Roman" w:cs="Times New Roman"/>
          <w:sz w:val="24"/>
          <w:szCs w:val="24"/>
        </w:rPr>
        <w:t>CO</w:t>
      </w:r>
      <w:r w:rsidR="007C737A">
        <w:rPr>
          <w:rFonts w:ascii="Times New Roman" w:eastAsia="Calibri" w:hAnsi="Times New Roman" w:cs="Times New Roman"/>
          <w:sz w:val="24"/>
          <w:szCs w:val="24"/>
          <w:vertAlign w:val="subscript"/>
        </w:rPr>
        <w:t>2</w:t>
      </w:r>
      <w:r w:rsidR="007C737A">
        <w:rPr>
          <w:rFonts w:ascii="Times New Roman" w:eastAsia="Calibri" w:hAnsi="Times New Roman" w:cs="Times New Roman"/>
          <w:sz w:val="24"/>
          <w:szCs w:val="24"/>
        </w:rPr>
        <w:t xml:space="preserve"> kvoo</w:t>
      </w:r>
      <w:r w:rsidR="00092227">
        <w:rPr>
          <w:rFonts w:ascii="Times New Roman" w:eastAsia="Calibri" w:hAnsi="Times New Roman" w:cs="Times New Roman"/>
          <w:sz w:val="24"/>
          <w:szCs w:val="24"/>
        </w:rPr>
        <w:t xml:space="preserve">tide </w:t>
      </w:r>
      <w:r w:rsidR="001B6769">
        <w:rPr>
          <w:rFonts w:ascii="Times New Roman" w:eastAsia="Calibri" w:hAnsi="Times New Roman" w:cs="Times New Roman"/>
          <w:sz w:val="24"/>
          <w:szCs w:val="24"/>
        </w:rPr>
        <w:t>r</w:t>
      </w:r>
      <w:r w:rsidR="007C737A">
        <w:rPr>
          <w:rFonts w:ascii="Times New Roman" w:eastAsia="Calibri" w:hAnsi="Times New Roman" w:cs="Times New Roman"/>
          <w:sz w:val="24"/>
          <w:szCs w:val="24"/>
        </w:rPr>
        <w:t xml:space="preserve">ahad ettevõtete ressursitõhususe ja </w:t>
      </w:r>
      <w:r w:rsidR="001B6769">
        <w:rPr>
          <w:rFonts w:ascii="Times New Roman" w:eastAsia="Calibri" w:hAnsi="Times New Roman" w:cs="Times New Roman"/>
          <w:sz w:val="24"/>
          <w:szCs w:val="24"/>
        </w:rPr>
        <w:t>tootlikkuse</w:t>
      </w:r>
      <w:r w:rsidR="00FF4D22">
        <w:rPr>
          <w:rFonts w:ascii="Times New Roman" w:eastAsia="Calibri" w:hAnsi="Times New Roman" w:cs="Times New Roman"/>
          <w:sz w:val="24"/>
          <w:szCs w:val="24"/>
        </w:rPr>
        <w:t xml:space="preserve"> ning hoonete renoveerimise toetamiseks)</w:t>
      </w:r>
      <w:r w:rsidR="007C737A">
        <w:rPr>
          <w:rFonts w:ascii="Times New Roman" w:eastAsia="Calibri" w:hAnsi="Times New Roman" w:cs="Times New Roman"/>
          <w:sz w:val="24"/>
          <w:szCs w:val="24"/>
        </w:rPr>
        <w:t xml:space="preserve"> </w:t>
      </w:r>
      <w:r w:rsidR="00040368" w:rsidRPr="007C737A">
        <w:rPr>
          <w:rFonts w:ascii="Times New Roman" w:eastAsia="Calibri" w:hAnsi="Times New Roman" w:cs="Times New Roman"/>
          <w:sz w:val="24"/>
          <w:szCs w:val="24"/>
        </w:rPr>
        <w:t>riigieelarve</w:t>
      </w:r>
      <w:r w:rsidR="00040368" w:rsidRPr="00040368">
        <w:rPr>
          <w:rFonts w:ascii="Times New Roman" w:eastAsia="Calibri" w:hAnsi="Times New Roman" w:cs="Times New Roman"/>
          <w:sz w:val="24"/>
          <w:szCs w:val="24"/>
        </w:rPr>
        <w:t xml:space="preserve"> seaduse tähenduses;</w:t>
      </w:r>
    </w:p>
    <w:p w14:paraId="3B684EA6" w14:textId="21356DD2" w:rsidR="00040368" w:rsidRPr="00040368" w:rsidRDefault="00B43149" w:rsidP="002A477F">
      <w:pPr>
        <w:spacing w:after="0" w:line="240" w:lineRule="auto"/>
        <w:contextualSpacing/>
        <w:jc w:val="both"/>
        <w:rPr>
          <w:rFonts w:ascii="Times New Roman" w:eastAsia="Calibri" w:hAnsi="Times New Roman" w:cs="Times New Roman"/>
          <w:sz w:val="24"/>
          <w:szCs w:val="24"/>
        </w:rPr>
      </w:pPr>
      <w:r>
        <w:rPr>
          <w:rFonts w:ascii="Times New Roman" w:eastAsia="Calibri" w:hAnsi="Times New Roman" w:cs="Times New Roman"/>
          <w:sz w:val="24"/>
          <w:szCs w:val="24"/>
        </w:rPr>
        <w:t xml:space="preserve">- </w:t>
      </w:r>
      <w:r w:rsidR="00040368" w:rsidRPr="00040368">
        <w:rPr>
          <w:rFonts w:ascii="Times New Roman" w:eastAsia="Calibri" w:hAnsi="Times New Roman" w:cs="Times New Roman"/>
          <w:sz w:val="24"/>
          <w:szCs w:val="24"/>
        </w:rPr>
        <w:t>õigusaktid, mis aitavad saavutada energiatõhusa tehnoloogia või energiatõhusate meetodite rakendamis</w:t>
      </w:r>
      <w:r w:rsidR="00092227">
        <w:rPr>
          <w:rFonts w:ascii="Times New Roman" w:eastAsia="Calibri" w:hAnsi="Times New Roman" w:cs="Times New Roman"/>
          <w:sz w:val="24"/>
          <w:szCs w:val="24"/>
        </w:rPr>
        <w:t>e</w:t>
      </w:r>
      <w:r w:rsidR="00040368" w:rsidRPr="00040368">
        <w:rPr>
          <w:rFonts w:ascii="Times New Roman" w:eastAsia="Calibri" w:hAnsi="Times New Roman" w:cs="Times New Roman"/>
          <w:sz w:val="24"/>
          <w:szCs w:val="24"/>
        </w:rPr>
        <w:t xml:space="preserve"> ja millel on energia lõpptarbimist vähendav mõju;</w:t>
      </w:r>
    </w:p>
    <w:p w14:paraId="2B9E0581" w14:textId="72CE3C33" w:rsidR="00040368" w:rsidRPr="00040368" w:rsidRDefault="00B43149" w:rsidP="002A477F">
      <w:pPr>
        <w:spacing w:after="0" w:line="240" w:lineRule="auto"/>
        <w:contextualSpacing/>
        <w:jc w:val="both"/>
        <w:rPr>
          <w:rFonts w:ascii="Times New Roman" w:eastAsia="Calibri" w:hAnsi="Times New Roman" w:cs="Times New Roman"/>
          <w:sz w:val="24"/>
          <w:szCs w:val="24"/>
        </w:rPr>
      </w:pPr>
      <w:r>
        <w:rPr>
          <w:rFonts w:ascii="Times New Roman" w:eastAsia="Calibri" w:hAnsi="Times New Roman" w:cs="Times New Roman"/>
          <w:sz w:val="24"/>
          <w:szCs w:val="24"/>
        </w:rPr>
        <w:t xml:space="preserve">- </w:t>
      </w:r>
      <w:r w:rsidR="00040368" w:rsidRPr="00040368">
        <w:rPr>
          <w:rFonts w:ascii="Times New Roman" w:eastAsia="Calibri" w:hAnsi="Times New Roman" w:cs="Times New Roman"/>
          <w:sz w:val="24"/>
          <w:szCs w:val="24"/>
        </w:rPr>
        <w:t>vabatahtlikud kokkulepped, mis aitavad rakendada energiatõhusat tehnoloogiat või energiatõhusaid meetodeid ja millel on energia lõpptarbimist vähendav mõju;</w:t>
      </w:r>
    </w:p>
    <w:p w14:paraId="6845FF7A" w14:textId="77777777" w:rsidR="00040368" w:rsidRPr="00040368" w:rsidRDefault="00040368" w:rsidP="00A669F2">
      <w:pPr>
        <w:numPr>
          <w:ilvl w:val="1"/>
          <w:numId w:val="9"/>
        </w:numPr>
        <w:spacing w:after="0" w:line="240" w:lineRule="auto"/>
        <w:ind w:left="0" w:firstLine="0"/>
        <w:contextualSpacing/>
        <w:jc w:val="both"/>
        <w:rPr>
          <w:rFonts w:ascii="Times New Roman" w:eastAsia="Calibri" w:hAnsi="Times New Roman" w:cs="Times New Roman"/>
          <w:sz w:val="24"/>
          <w:szCs w:val="24"/>
        </w:rPr>
      </w:pPr>
      <w:r w:rsidRPr="00040368">
        <w:rPr>
          <w:rFonts w:ascii="Times New Roman" w:eastAsia="Calibri" w:hAnsi="Times New Roman" w:cs="Times New Roman"/>
          <w:sz w:val="24"/>
          <w:szCs w:val="24"/>
        </w:rPr>
        <w:t>standardid ja tehnilised normid, mille eesmärk on parandada toodete ja teenuste, sealhulgas hoonete ja sõidukite energiatõhusust;</w:t>
      </w:r>
    </w:p>
    <w:p w14:paraId="6066CE73" w14:textId="5D9CA0CD" w:rsidR="00040368" w:rsidRPr="00040368" w:rsidRDefault="00040368" w:rsidP="00A669F2">
      <w:pPr>
        <w:numPr>
          <w:ilvl w:val="1"/>
          <w:numId w:val="9"/>
        </w:numPr>
        <w:spacing w:after="0" w:line="240" w:lineRule="auto"/>
        <w:ind w:left="0" w:firstLine="0"/>
        <w:contextualSpacing/>
        <w:jc w:val="both"/>
        <w:rPr>
          <w:rFonts w:ascii="Times New Roman" w:eastAsia="Calibri" w:hAnsi="Times New Roman" w:cs="Times New Roman"/>
          <w:sz w:val="24"/>
          <w:szCs w:val="24"/>
        </w:rPr>
      </w:pPr>
      <w:r w:rsidRPr="00040368">
        <w:rPr>
          <w:rFonts w:ascii="Times New Roman" w:eastAsia="Calibri" w:hAnsi="Times New Roman" w:cs="Times New Roman"/>
          <w:sz w:val="24"/>
          <w:szCs w:val="24"/>
        </w:rPr>
        <w:t>riiklikud energiamärgistussüsteemid;</w:t>
      </w:r>
    </w:p>
    <w:p w14:paraId="630AF787" w14:textId="34D9FF72" w:rsidR="00040368" w:rsidRPr="00040368" w:rsidRDefault="00B43149" w:rsidP="002A477F">
      <w:pPr>
        <w:spacing w:after="0" w:line="240" w:lineRule="auto"/>
        <w:contextualSpacing/>
        <w:jc w:val="both"/>
        <w:rPr>
          <w:rFonts w:ascii="Times New Roman" w:eastAsia="Calibri" w:hAnsi="Times New Roman" w:cs="Times New Roman"/>
          <w:sz w:val="24"/>
          <w:szCs w:val="24"/>
        </w:rPr>
      </w:pPr>
      <w:r>
        <w:rPr>
          <w:rFonts w:ascii="Times New Roman" w:eastAsia="Calibri" w:hAnsi="Times New Roman" w:cs="Times New Roman"/>
          <w:sz w:val="24"/>
          <w:szCs w:val="24"/>
        </w:rPr>
        <w:t xml:space="preserve">- </w:t>
      </w:r>
      <w:r w:rsidR="00040368" w:rsidRPr="00040368">
        <w:rPr>
          <w:rFonts w:ascii="Times New Roman" w:eastAsia="Calibri" w:hAnsi="Times New Roman" w:cs="Times New Roman"/>
          <w:sz w:val="24"/>
          <w:szCs w:val="24"/>
        </w:rPr>
        <w:t>koolitus ja haridus, mis aitavad rakendada energiatõhusat tehnoloogiat või energiatõhusaid meetodeid ja millel on energia lõpptarbimist vähendav mõju.</w:t>
      </w:r>
    </w:p>
    <w:p w14:paraId="36C6E982" w14:textId="374CFC34" w:rsidR="00040368" w:rsidRPr="00040368" w:rsidRDefault="00040368" w:rsidP="002A477F">
      <w:pPr>
        <w:spacing w:after="0" w:line="240" w:lineRule="auto"/>
        <w:jc w:val="both"/>
        <w:rPr>
          <w:rFonts w:ascii="Times New Roman" w:eastAsia="Calibri" w:hAnsi="Times New Roman" w:cs="Times New Roman"/>
          <w:sz w:val="24"/>
          <w:szCs w:val="24"/>
        </w:rPr>
      </w:pPr>
      <w:r w:rsidRPr="00040368">
        <w:rPr>
          <w:rFonts w:ascii="Times New Roman" w:eastAsia="Calibri" w:hAnsi="Times New Roman" w:cs="Times New Roman"/>
          <w:sz w:val="24"/>
          <w:szCs w:val="24"/>
        </w:rPr>
        <w:t>Liikmesriigid võivad üldise energiasäästukohustuse täitmiseks kasutada mõlemat viisi, sh ka neid sama</w:t>
      </w:r>
      <w:r w:rsidR="00B43149">
        <w:rPr>
          <w:rFonts w:ascii="Times New Roman" w:eastAsia="Calibri" w:hAnsi="Times New Roman" w:cs="Times New Roman"/>
          <w:sz w:val="24"/>
          <w:szCs w:val="24"/>
        </w:rPr>
        <w:t>l ajal</w:t>
      </w:r>
      <w:r w:rsidRPr="00040368">
        <w:rPr>
          <w:rFonts w:ascii="Times New Roman" w:eastAsia="Calibri" w:hAnsi="Times New Roman" w:cs="Times New Roman"/>
          <w:sz w:val="24"/>
          <w:szCs w:val="24"/>
        </w:rPr>
        <w:t xml:space="preserve"> kombineerides.</w:t>
      </w:r>
    </w:p>
    <w:p w14:paraId="44FC34E0" w14:textId="060425B9" w:rsidR="007F2B8D" w:rsidRPr="007F2B8D" w:rsidRDefault="007F2B8D" w:rsidP="00947442">
      <w:pPr>
        <w:spacing w:after="0" w:line="240" w:lineRule="auto"/>
        <w:jc w:val="both"/>
        <w:rPr>
          <w:rFonts w:ascii="Times New Roman" w:hAnsi="Times New Roman" w:cs="Times New Roman"/>
          <w:sz w:val="24"/>
          <w:szCs w:val="24"/>
        </w:rPr>
      </w:pPr>
      <w:r w:rsidRPr="007F2B8D">
        <w:rPr>
          <w:rFonts w:ascii="Times New Roman" w:hAnsi="Times New Roman" w:cs="Times New Roman"/>
          <w:sz w:val="24"/>
          <w:szCs w:val="24"/>
        </w:rPr>
        <w:t>Direktiivi</w:t>
      </w:r>
      <w:r w:rsidR="006C28CB">
        <w:rPr>
          <w:rFonts w:ascii="Times New Roman" w:hAnsi="Times New Roman" w:cs="Times New Roman"/>
          <w:sz w:val="24"/>
          <w:szCs w:val="24"/>
        </w:rPr>
        <w:t xml:space="preserve">de </w:t>
      </w:r>
      <w:r w:rsidRPr="007F2B8D">
        <w:rPr>
          <w:rFonts w:ascii="Times New Roman" w:hAnsi="Times New Roman" w:cs="Times New Roman"/>
          <w:sz w:val="24"/>
          <w:szCs w:val="24"/>
        </w:rPr>
        <w:t xml:space="preserve">2012/27/EL </w:t>
      </w:r>
      <w:r w:rsidR="006C28CB">
        <w:rPr>
          <w:rFonts w:ascii="Times New Roman" w:hAnsi="Times New Roman" w:cs="Times New Roman"/>
          <w:sz w:val="24"/>
          <w:szCs w:val="24"/>
        </w:rPr>
        <w:t xml:space="preserve">ja </w:t>
      </w:r>
      <w:r w:rsidR="00B85926" w:rsidRPr="00B85926">
        <w:rPr>
          <w:rFonts w:ascii="Times New Roman" w:hAnsi="Times New Roman" w:cs="Times New Roman"/>
          <w:sz w:val="24"/>
          <w:szCs w:val="24"/>
        </w:rPr>
        <w:t>2018/2002</w:t>
      </w:r>
      <w:r w:rsidR="00B85926">
        <w:rPr>
          <w:rFonts w:ascii="Times New Roman" w:hAnsi="Times New Roman" w:cs="Times New Roman"/>
          <w:sz w:val="24"/>
          <w:szCs w:val="24"/>
        </w:rPr>
        <w:t xml:space="preserve">/EL </w:t>
      </w:r>
      <w:r w:rsidRPr="007F2B8D">
        <w:rPr>
          <w:rFonts w:ascii="Times New Roman" w:hAnsi="Times New Roman" w:cs="Times New Roman"/>
          <w:sz w:val="24"/>
          <w:szCs w:val="24"/>
        </w:rPr>
        <w:t>rakendamisel on Eesti oma üldist energiasäästukohustust täitnud rii</w:t>
      </w:r>
      <w:r w:rsidR="00B43149">
        <w:rPr>
          <w:rFonts w:ascii="Times New Roman" w:hAnsi="Times New Roman" w:cs="Times New Roman"/>
          <w:sz w:val="24"/>
          <w:szCs w:val="24"/>
        </w:rPr>
        <w:t>klikult</w:t>
      </w:r>
      <w:r w:rsidRPr="007F2B8D">
        <w:rPr>
          <w:rFonts w:ascii="Times New Roman" w:hAnsi="Times New Roman" w:cs="Times New Roman"/>
          <w:sz w:val="24"/>
          <w:szCs w:val="24"/>
        </w:rPr>
        <w:t xml:space="preserve"> rakendatavate energiasäästumeetmete abil. Sama lähenemisviisi</w:t>
      </w:r>
      <w:r w:rsidR="00092227">
        <w:rPr>
          <w:rFonts w:ascii="Times New Roman" w:hAnsi="Times New Roman" w:cs="Times New Roman"/>
          <w:sz w:val="24"/>
          <w:szCs w:val="24"/>
        </w:rPr>
        <w:t xml:space="preserve"> on kavas</w:t>
      </w:r>
      <w:r w:rsidRPr="007F2B8D">
        <w:rPr>
          <w:rFonts w:ascii="Times New Roman" w:hAnsi="Times New Roman" w:cs="Times New Roman"/>
          <w:sz w:val="24"/>
          <w:szCs w:val="24"/>
        </w:rPr>
        <w:t xml:space="preserve"> jätka</w:t>
      </w:r>
      <w:r w:rsidR="00092227">
        <w:rPr>
          <w:rFonts w:ascii="Times New Roman" w:hAnsi="Times New Roman" w:cs="Times New Roman"/>
          <w:sz w:val="24"/>
          <w:szCs w:val="24"/>
        </w:rPr>
        <w:t>ta</w:t>
      </w:r>
      <w:r w:rsidRPr="007F2B8D">
        <w:rPr>
          <w:rFonts w:ascii="Times New Roman" w:hAnsi="Times New Roman" w:cs="Times New Roman"/>
          <w:sz w:val="24"/>
          <w:szCs w:val="24"/>
        </w:rPr>
        <w:t xml:space="preserve"> ka kohustusperioodil 202</w:t>
      </w:r>
      <w:r w:rsidR="009E6160">
        <w:rPr>
          <w:rFonts w:ascii="Times New Roman" w:hAnsi="Times New Roman" w:cs="Times New Roman"/>
          <w:sz w:val="24"/>
          <w:szCs w:val="24"/>
        </w:rPr>
        <w:t>5</w:t>
      </w:r>
      <w:r w:rsidRPr="007F2B8D">
        <w:rPr>
          <w:rFonts w:ascii="Times New Roman" w:hAnsi="Times New Roman" w:cs="Times New Roman"/>
          <w:sz w:val="24"/>
          <w:szCs w:val="24"/>
        </w:rPr>
        <w:t>–2030.</w:t>
      </w:r>
    </w:p>
    <w:p w14:paraId="1A85610D" w14:textId="14F51120" w:rsidR="007F2B8D" w:rsidRDefault="00B43149"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Kuna</w:t>
      </w:r>
      <w:r w:rsidR="007F2B8D" w:rsidRPr="007F2B8D">
        <w:rPr>
          <w:rFonts w:ascii="Times New Roman" w:hAnsi="Times New Roman" w:cs="Times New Roman"/>
          <w:sz w:val="24"/>
          <w:szCs w:val="24"/>
        </w:rPr>
        <w:t xml:space="preserve"> </w:t>
      </w:r>
      <w:r w:rsidRPr="007F2B8D">
        <w:rPr>
          <w:rFonts w:ascii="Times New Roman" w:hAnsi="Times New Roman" w:cs="Times New Roman"/>
          <w:sz w:val="24"/>
          <w:szCs w:val="24"/>
        </w:rPr>
        <w:t xml:space="preserve">konkurents </w:t>
      </w:r>
      <w:r w:rsidR="007F2B8D" w:rsidRPr="007F2B8D">
        <w:rPr>
          <w:rFonts w:ascii="Times New Roman" w:hAnsi="Times New Roman" w:cs="Times New Roman"/>
          <w:sz w:val="24"/>
          <w:szCs w:val="24"/>
        </w:rPr>
        <w:t>riigieelarve vahenditele s</w:t>
      </w:r>
      <w:r w:rsidR="00EB0754">
        <w:rPr>
          <w:rFonts w:ascii="Times New Roman" w:hAnsi="Times New Roman" w:cs="Times New Roman"/>
          <w:sz w:val="24"/>
          <w:szCs w:val="24"/>
        </w:rPr>
        <w:t>uure</w:t>
      </w:r>
      <w:r w:rsidR="007F2B8D" w:rsidRPr="007F2B8D">
        <w:rPr>
          <w:rFonts w:ascii="Times New Roman" w:hAnsi="Times New Roman" w:cs="Times New Roman"/>
          <w:sz w:val="24"/>
          <w:szCs w:val="24"/>
        </w:rPr>
        <w:t>ne</w:t>
      </w:r>
      <w:r>
        <w:rPr>
          <w:rFonts w:ascii="Times New Roman" w:hAnsi="Times New Roman" w:cs="Times New Roman"/>
          <w:sz w:val="24"/>
          <w:szCs w:val="24"/>
        </w:rPr>
        <w:t>b</w:t>
      </w:r>
      <w:r w:rsidR="007F2B8D" w:rsidRPr="007F2B8D">
        <w:rPr>
          <w:rFonts w:ascii="Times New Roman" w:hAnsi="Times New Roman" w:cs="Times New Roman"/>
          <w:sz w:val="24"/>
          <w:szCs w:val="24"/>
        </w:rPr>
        <w:t xml:space="preserve"> ja eelarvevahendite piiratuse t</w:t>
      </w:r>
      <w:r w:rsidR="00EB0754">
        <w:rPr>
          <w:rFonts w:ascii="Times New Roman" w:hAnsi="Times New Roman" w:cs="Times New Roman"/>
          <w:sz w:val="24"/>
          <w:szCs w:val="24"/>
        </w:rPr>
        <w:t>õttu</w:t>
      </w:r>
      <w:r w:rsidR="007F2B8D" w:rsidRPr="007F2B8D">
        <w:rPr>
          <w:rFonts w:ascii="Times New Roman" w:hAnsi="Times New Roman" w:cs="Times New Roman"/>
          <w:sz w:val="24"/>
          <w:szCs w:val="24"/>
        </w:rPr>
        <w:t xml:space="preserve"> üldise energiasäästukohustuse eduka täitmise tõenäosus</w:t>
      </w:r>
      <w:r w:rsidR="00EB0754">
        <w:rPr>
          <w:rFonts w:ascii="Times New Roman" w:hAnsi="Times New Roman" w:cs="Times New Roman"/>
          <w:sz w:val="24"/>
          <w:szCs w:val="24"/>
        </w:rPr>
        <w:t xml:space="preserve"> kahaneb</w:t>
      </w:r>
      <w:r w:rsidR="007F2B8D" w:rsidRPr="007F2B8D">
        <w:rPr>
          <w:rFonts w:ascii="Times New Roman" w:hAnsi="Times New Roman" w:cs="Times New Roman"/>
          <w:sz w:val="24"/>
          <w:szCs w:val="24"/>
        </w:rPr>
        <w:t>, tuleb Eestis lähiaastatel kaaluda ka energiatõhususkohustuste süsteemi rakendamist.</w:t>
      </w:r>
    </w:p>
    <w:p w14:paraId="449689BC" w14:textId="77777777" w:rsidR="00AB5E54" w:rsidRDefault="00AB5E54" w:rsidP="00AB5E54">
      <w:pPr>
        <w:spacing w:after="0" w:line="240" w:lineRule="auto"/>
        <w:jc w:val="both"/>
        <w:rPr>
          <w:rFonts w:ascii="Times New Roman" w:hAnsi="Times New Roman" w:cs="Times New Roman"/>
          <w:sz w:val="24"/>
          <w:szCs w:val="24"/>
        </w:rPr>
      </w:pPr>
    </w:p>
    <w:p w14:paraId="49132540" w14:textId="3D7C5B09" w:rsidR="00AB5E54" w:rsidRPr="00AB5E54" w:rsidRDefault="00AB5E54" w:rsidP="00AB5E54">
      <w:pPr>
        <w:spacing w:after="0" w:line="240" w:lineRule="auto"/>
        <w:jc w:val="both"/>
        <w:rPr>
          <w:rFonts w:ascii="Times New Roman" w:hAnsi="Times New Roman" w:cs="Times New Roman"/>
          <w:sz w:val="24"/>
          <w:szCs w:val="24"/>
        </w:rPr>
      </w:pPr>
      <w:r w:rsidRPr="00AB5E54">
        <w:rPr>
          <w:rFonts w:ascii="Times New Roman" w:hAnsi="Times New Roman" w:cs="Times New Roman"/>
          <w:sz w:val="24"/>
          <w:szCs w:val="24"/>
        </w:rPr>
        <w:t>Energiatõhususkohustuste süsteem on poliitikameede, mille eesmärk on saavutada energiasääst lõpptarbija tasandil. Süsteemi olemus seisneb selles, et teatud energiamüüjad või suured energiatarbijad peavad oma klientide või tarbijate juures ellu viima või toetama energiatõhusust parandavaid meetmeid – näiteks hoonete rekonstrueerimist, energiatõhusamate seadmete soetamist või uute tehnoloogiate kasutuselevõttu.</w:t>
      </w:r>
    </w:p>
    <w:p w14:paraId="62C3F022" w14:textId="329FB1E8" w:rsidR="00AB5E54" w:rsidRPr="00AB5E54" w:rsidRDefault="00AB5E54" w:rsidP="00AB5E54">
      <w:pPr>
        <w:spacing w:after="0" w:line="240" w:lineRule="auto"/>
        <w:jc w:val="both"/>
        <w:rPr>
          <w:rFonts w:ascii="Times New Roman" w:hAnsi="Times New Roman" w:cs="Times New Roman"/>
          <w:sz w:val="24"/>
          <w:szCs w:val="24"/>
        </w:rPr>
      </w:pPr>
      <w:r w:rsidRPr="00AB5E54">
        <w:rPr>
          <w:rFonts w:ascii="Times New Roman" w:hAnsi="Times New Roman" w:cs="Times New Roman"/>
          <w:sz w:val="24"/>
          <w:szCs w:val="24"/>
        </w:rPr>
        <w:t xml:space="preserve">Energiasäästu </w:t>
      </w:r>
      <w:r w:rsidR="00E82739">
        <w:rPr>
          <w:rFonts w:ascii="Times New Roman" w:hAnsi="Times New Roman" w:cs="Times New Roman"/>
          <w:sz w:val="24"/>
          <w:szCs w:val="24"/>
        </w:rPr>
        <w:t xml:space="preserve">ei </w:t>
      </w:r>
      <w:r w:rsidRPr="00AB5E54">
        <w:rPr>
          <w:rFonts w:ascii="Times New Roman" w:hAnsi="Times New Roman" w:cs="Times New Roman"/>
          <w:sz w:val="24"/>
          <w:szCs w:val="24"/>
        </w:rPr>
        <w:t>saavuta otseselt rii</w:t>
      </w:r>
      <w:r w:rsidR="00E82739">
        <w:rPr>
          <w:rFonts w:ascii="Times New Roman" w:hAnsi="Times New Roman" w:cs="Times New Roman"/>
          <w:sz w:val="24"/>
          <w:szCs w:val="24"/>
        </w:rPr>
        <w:t>k</w:t>
      </w:r>
      <w:r w:rsidRPr="00AB5E54">
        <w:rPr>
          <w:rFonts w:ascii="Times New Roman" w:hAnsi="Times New Roman" w:cs="Times New Roman"/>
          <w:sz w:val="24"/>
          <w:szCs w:val="24"/>
        </w:rPr>
        <w:t>, vaid</w:t>
      </w:r>
      <w:r w:rsidR="00E82739">
        <w:rPr>
          <w:rFonts w:ascii="Times New Roman" w:hAnsi="Times New Roman" w:cs="Times New Roman"/>
          <w:sz w:val="24"/>
          <w:szCs w:val="24"/>
        </w:rPr>
        <w:t xml:space="preserve"> see</w:t>
      </w:r>
      <w:r w:rsidRPr="00AB5E54">
        <w:rPr>
          <w:rFonts w:ascii="Times New Roman" w:hAnsi="Times New Roman" w:cs="Times New Roman"/>
          <w:sz w:val="24"/>
          <w:szCs w:val="24"/>
        </w:rPr>
        <w:t xml:space="preserve"> kohustus pannakse energiaettevõtjatele. Need võivad energiasäästu saavutada ise meetmeid </w:t>
      </w:r>
      <w:r w:rsidR="00E82739">
        <w:rPr>
          <w:rFonts w:ascii="Times New Roman" w:hAnsi="Times New Roman" w:cs="Times New Roman"/>
          <w:sz w:val="24"/>
          <w:szCs w:val="24"/>
        </w:rPr>
        <w:t>rakendades</w:t>
      </w:r>
      <w:r w:rsidRPr="00AB5E54">
        <w:rPr>
          <w:rFonts w:ascii="Times New Roman" w:hAnsi="Times New Roman" w:cs="Times New Roman"/>
          <w:sz w:val="24"/>
          <w:szCs w:val="24"/>
        </w:rPr>
        <w:t>, pakkudes näiteks käendusi, laene või toetusi või tehes koostööd teiste turuosalistega. Lõpptarbija saavutatud energiasääst kompenseeritakse energiaettevõtjale näiteks tasaarvelduse kaudu või turupõhiselt, kui riik võimaldab vabatahtliku energiasäästu turu tekkimist.</w:t>
      </w:r>
    </w:p>
    <w:p w14:paraId="5EBA8167" w14:textId="4EFA23E0" w:rsidR="00AB5E54" w:rsidRPr="00AB5E54" w:rsidRDefault="00AB5E54" w:rsidP="00AB5E54">
      <w:pPr>
        <w:spacing w:after="0" w:line="240" w:lineRule="auto"/>
        <w:jc w:val="both"/>
        <w:rPr>
          <w:rFonts w:ascii="Times New Roman" w:hAnsi="Times New Roman" w:cs="Times New Roman"/>
          <w:sz w:val="24"/>
          <w:szCs w:val="24"/>
        </w:rPr>
      </w:pPr>
      <w:r w:rsidRPr="00AB5E54">
        <w:rPr>
          <w:rFonts w:ascii="Times New Roman" w:hAnsi="Times New Roman" w:cs="Times New Roman"/>
          <w:sz w:val="24"/>
          <w:szCs w:val="24"/>
        </w:rPr>
        <w:t>Riigi roll sellises süsteemis on keskendu</w:t>
      </w:r>
      <w:r w:rsidR="007C222D">
        <w:rPr>
          <w:rFonts w:ascii="Times New Roman" w:hAnsi="Times New Roman" w:cs="Times New Roman"/>
          <w:sz w:val="24"/>
          <w:szCs w:val="24"/>
        </w:rPr>
        <w:t>mine</w:t>
      </w:r>
      <w:r w:rsidRPr="00AB5E54">
        <w:rPr>
          <w:rFonts w:ascii="Times New Roman" w:hAnsi="Times New Roman" w:cs="Times New Roman"/>
          <w:sz w:val="24"/>
          <w:szCs w:val="24"/>
        </w:rPr>
        <w:t xml:space="preserve"> seirele ja järelevalvele – st kontrollida, et ettevõtjad täidaksid seatud säästukohustused nõuetekohaselt ning energiasääst oleks tegelik ja tõendatud.</w:t>
      </w:r>
    </w:p>
    <w:p w14:paraId="34033099" w14:textId="77777777" w:rsidR="00AB5E54" w:rsidRPr="00AB5E54" w:rsidRDefault="00AB5E54" w:rsidP="00AB5E54">
      <w:pPr>
        <w:spacing w:after="0" w:line="240" w:lineRule="auto"/>
        <w:jc w:val="both"/>
        <w:rPr>
          <w:rFonts w:ascii="Times New Roman" w:hAnsi="Times New Roman" w:cs="Times New Roman"/>
          <w:sz w:val="24"/>
          <w:szCs w:val="24"/>
        </w:rPr>
      </w:pPr>
    </w:p>
    <w:p w14:paraId="089FCE2A" w14:textId="02A3D115" w:rsidR="00BA1DAB" w:rsidRDefault="00AB5E54" w:rsidP="00947442">
      <w:pPr>
        <w:spacing w:after="0" w:line="240" w:lineRule="auto"/>
        <w:jc w:val="both"/>
        <w:rPr>
          <w:rFonts w:ascii="Times New Roman" w:hAnsi="Times New Roman" w:cs="Times New Roman"/>
          <w:sz w:val="24"/>
          <w:szCs w:val="24"/>
        </w:rPr>
      </w:pPr>
      <w:r w:rsidRPr="00AB5E54">
        <w:rPr>
          <w:rFonts w:ascii="Times New Roman" w:hAnsi="Times New Roman" w:cs="Times New Roman"/>
          <w:sz w:val="24"/>
          <w:szCs w:val="24"/>
        </w:rPr>
        <w:t xml:space="preserve">Eestis on seni olnud energiatõhususe meetmete </w:t>
      </w:r>
      <w:r w:rsidR="00AA633E">
        <w:rPr>
          <w:rFonts w:ascii="Times New Roman" w:hAnsi="Times New Roman" w:cs="Times New Roman"/>
          <w:sz w:val="24"/>
          <w:szCs w:val="24"/>
        </w:rPr>
        <w:t>rakenda</w:t>
      </w:r>
      <w:r w:rsidRPr="00AB5E54">
        <w:rPr>
          <w:rFonts w:ascii="Times New Roman" w:hAnsi="Times New Roman" w:cs="Times New Roman"/>
          <w:sz w:val="24"/>
          <w:szCs w:val="24"/>
        </w:rPr>
        <w:t xml:space="preserve">mise põhikoormus riigil endal, eeskätt </w:t>
      </w:r>
      <w:r w:rsidR="00AA633E">
        <w:rPr>
          <w:rFonts w:ascii="Times New Roman" w:hAnsi="Times New Roman" w:cs="Times New Roman"/>
          <w:sz w:val="24"/>
          <w:szCs w:val="24"/>
        </w:rPr>
        <w:t xml:space="preserve">selliste </w:t>
      </w:r>
      <w:r w:rsidRPr="00AB5E54">
        <w:rPr>
          <w:rFonts w:ascii="Times New Roman" w:hAnsi="Times New Roman" w:cs="Times New Roman"/>
          <w:sz w:val="24"/>
          <w:szCs w:val="24"/>
        </w:rPr>
        <w:t>otsetoetuste</w:t>
      </w:r>
      <w:r w:rsidR="00AA633E">
        <w:rPr>
          <w:rFonts w:ascii="Times New Roman" w:hAnsi="Times New Roman" w:cs="Times New Roman"/>
          <w:sz w:val="24"/>
          <w:szCs w:val="24"/>
        </w:rPr>
        <w:t xml:space="preserve"> kaudu</w:t>
      </w:r>
      <w:r w:rsidRPr="00AB5E54">
        <w:rPr>
          <w:rFonts w:ascii="Times New Roman" w:hAnsi="Times New Roman" w:cs="Times New Roman"/>
          <w:sz w:val="24"/>
          <w:szCs w:val="24"/>
        </w:rPr>
        <w:t xml:space="preserve"> nagu hoonete rekonstrueerimistoetused. Energiatõhususkohustuste süsteem võimaldab aga </w:t>
      </w:r>
      <w:r w:rsidR="00AA633E">
        <w:rPr>
          <w:rFonts w:ascii="Times New Roman" w:hAnsi="Times New Roman" w:cs="Times New Roman"/>
          <w:sz w:val="24"/>
          <w:szCs w:val="24"/>
        </w:rPr>
        <w:t xml:space="preserve">panna </w:t>
      </w:r>
      <w:r w:rsidRPr="00AB5E54">
        <w:rPr>
          <w:rFonts w:ascii="Times New Roman" w:hAnsi="Times New Roman" w:cs="Times New Roman"/>
          <w:sz w:val="24"/>
          <w:szCs w:val="24"/>
        </w:rPr>
        <w:t>säästukohustusi ja vastutust turuosalistele ning mitmekesistada energiatõhususe saavutamise viise.</w:t>
      </w:r>
    </w:p>
    <w:p w14:paraId="0C347A2D" w14:textId="77777777" w:rsidR="00AB5E54" w:rsidRDefault="00AB5E54" w:rsidP="002038D2">
      <w:pPr>
        <w:spacing w:after="0" w:line="240" w:lineRule="auto"/>
        <w:jc w:val="both"/>
        <w:rPr>
          <w:rFonts w:ascii="Times New Roman" w:hAnsi="Times New Roman" w:cs="Times New Roman"/>
          <w:sz w:val="24"/>
          <w:szCs w:val="24"/>
        </w:rPr>
      </w:pPr>
    </w:p>
    <w:p w14:paraId="273D3DCD" w14:textId="77777777" w:rsidR="002038D2" w:rsidRDefault="00BA1DAB" w:rsidP="002038D2">
      <w:pPr>
        <w:spacing w:after="0" w:line="240" w:lineRule="auto"/>
        <w:jc w:val="both"/>
        <w:rPr>
          <w:rFonts w:ascii="Times New Roman" w:hAnsi="Times New Roman" w:cs="Times New Roman"/>
          <w:sz w:val="24"/>
          <w:szCs w:val="24"/>
        </w:rPr>
      </w:pPr>
      <w:r w:rsidRPr="00BA1DAB">
        <w:rPr>
          <w:rFonts w:ascii="Times New Roman" w:hAnsi="Times New Roman" w:cs="Times New Roman"/>
          <w:sz w:val="24"/>
          <w:szCs w:val="24"/>
        </w:rPr>
        <w:t>Lõpptarbimine peab vähenema energiasäästukohustuse täitmisega erinevate energiatõhususe meetmete tulemusel, sh hoonete rekonstrueerimise, elektrisõidukitele j</w:t>
      </w:r>
      <w:r w:rsidR="00B43149">
        <w:rPr>
          <w:rFonts w:ascii="Times New Roman" w:hAnsi="Times New Roman" w:cs="Times New Roman"/>
          <w:sz w:val="24"/>
          <w:szCs w:val="24"/>
        </w:rPr>
        <w:t>a</w:t>
      </w:r>
      <w:r w:rsidRPr="00BA1DAB">
        <w:rPr>
          <w:rFonts w:ascii="Times New Roman" w:hAnsi="Times New Roman" w:cs="Times New Roman"/>
          <w:sz w:val="24"/>
          <w:szCs w:val="24"/>
        </w:rPr>
        <w:t xml:space="preserve"> alternatiivkütustele üleminekuga, soojuspumpade kasutuselevõtuga jms. Elektritarbimise kasvu kompenseerib küttevajaduse vähenemine ja fossiilkütustelt taastuvenergiale üleminek.</w:t>
      </w:r>
    </w:p>
    <w:p w14:paraId="5E91A8C3" w14:textId="708E3E72" w:rsidR="00BA1DAB" w:rsidRDefault="00BA1DAB" w:rsidP="002038D2">
      <w:pPr>
        <w:spacing w:after="0" w:line="240" w:lineRule="auto"/>
        <w:jc w:val="both"/>
        <w:rPr>
          <w:rFonts w:ascii="Times New Roman" w:hAnsi="Times New Roman" w:cs="Times New Roman"/>
          <w:sz w:val="24"/>
          <w:szCs w:val="24"/>
        </w:rPr>
      </w:pPr>
    </w:p>
    <w:p w14:paraId="06F948E0" w14:textId="71E3DCE1" w:rsidR="00D44262" w:rsidRDefault="00B43149"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K</w:t>
      </w:r>
      <w:r w:rsidR="00AE7CB7">
        <w:rPr>
          <w:rFonts w:ascii="Times New Roman" w:hAnsi="Times New Roman" w:cs="Times New Roman"/>
          <w:sz w:val="24"/>
          <w:szCs w:val="24"/>
        </w:rPr>
        <w:t>ui riik ei täida talle seatud kumulatiivseid energiatõhususe eesmärke</w:t>
      </w:r>
      <w:r w:rsidR="00AD5BF0">
        <w:rPr>
          <w:rFonts w:ascii="Times New Roman" w:hAnsi="Times New Roman" w:cs="Times New Roman"/>
          <w:sz w:val="24"/>
          <w:szCs w:val="24"/>
        </w:rPr>
        <w:t>, mida tõendatakse riiklike energia- ja kliimakavade</w:t>
      </w:r>
      <w:r>
        <w:rPr>
          <w:rFonts w:ascii="Times New Roman" w:hAnsi="Times New Roman" w:cs="Times New Roman"/>
          <w:sz w:val="24"/>
          <w:szCs w:val="24"/>
        </w:rPr>
        <w:t>s</w:t>
      </w:r>
      <w:r w:rsidR="00FD13E9">
        <w:rPr>
          <w:rFonts w:ascii="Times New Roman" w:hAnsi="Times New Roman" w:cs="Times New Roman"/>
          <w:sz w:val="24"/>
          <w:szCs w:val="24"/>
        </w:rPr>
        <w:t xml:space="preserve">, </w:t>
      </w:r>
      <w:r w:rsidR="00D44262" w:rsidRPr="00D44262">
        <w:rPr>
          <w:rFonts w:ascii="Times New Roman" w:hAnsi="Times New Roman" w:cs="Times New Roman"/>
          <w:sz w:val="24"/>
          <w:szCs w:val="24"/>
        </w:rPr>
        <w:t xml:space="preserve">võib komisjon kooskõlas määruse (EL) 2018/1999 artikliga 34 anda soovitusi </w:t>
      </w:r>
      <w:r w:rsidR="00D052E7">
        <w:rPr>
          <w:rFonts w:ascii="Times New Roman" w:hAnsi="Times New Roman" w:cs="Times New Roman"/>
          <w:sz w:val="24"/>
          <w:szCs w:val="24"/>
        </w:rPr>
        <w:t>riigile</w:t>
      </w:r>
      <w:r w:rsidR="00D44262" w:rsidRPr="00D44262">
        <w:rPr>
          <w:rFonts w:ascii="Times New Roman" w:hAnsi="Times New Roman" w:cs="Times New Roman"/>
          <w:sz w:val="24"/>
          <w:szCs w:val="24"/>
        </w:rPr>
        <w:t xml:space="preserve">, </w:t>
      </w:r>
      <w:r w:rsidR="00D052E7">
        <w:rPr>
          <w:rFonts w:ascii="Times New Roman" w:hAnsi="Times New Roman" w:cs="Times New Roman"/>
          <w:sz w:val="24"/>
          <w:szCs w:val="24"/>
        </w:rPr>
        <w:t xml:space="preserve">et rakendatud </w:t>
      </w:r>
      <w:r w:rsidR="00D44262" w:rsidRPr="00D44262">
        <w:rPr>
          <w:rFonts w:ascii="Times New Roman" w:hAnsi="Times New Roman" w:cs="Times New Roman"/>
          <w:sz w:val="24"/>
          <w:szCs w:val="24"/>
        </w:rPr>
        <w:t>poliitikameetmed ei ole komisjoni hinnangul piisavad nende energiasäästukohustuse täitmise tagamiseks</w:t>
      </w:r>
      <w:r>
        <w:rPr>
          <w:rFonts w:ascii="Times New Roman" w:hAnsi="Times New Roman" w:cs="Times New Roman"/>
          <w:sz w:val="24"/>
          <w:szCs w:val="24"/>
        </w:rPr>
        <w:t>,</w:t>
      </w:r>
      <w:r w:rsidR="002D5619">
        <w:rPr>
          <w:rFonts w:ascii="Times New Roman" w:hAnsi="Times New Roman" w:cs="Times New Roman"/>
          <w:sz w:val="24"/>
          <w:szCs w:val="24"/>
        </w:rPr>
        <w:t xml:space="preserve"> ja </w:t>
      </w:r>
      <w:commentRangeStart w:id="15"/>
      <w:r w:rsidR="002D5619" w:rsidRPr="002D5619">
        <w:rPr>
          <w:rFonts w:ascii="Times New Roman" w:hAnsi="Times New Roman" w:cs="Times New Roman"/>
          <w:sz w:val="24"/>
          <w:szCs w:val="24"/>
        </w:rPr>
        <w:t>kasutab oma volitusi liidu tasandil</w:t>
      </w:r>
      <w:commentRangeEnd w:id="15"/>
      <w:r w:rsidR="007B0D81" w:rsidRPr="002D5619">
        <w:rPr>
          <w:rStyle w:val="Kommentaariviide"/>
          <w:rFonts w:ascii="Times New Roman" w:hAnsi="Times New Roman" w:cs="Times New Roman"/>
          <w:sz w:val="24"/>
          <w:szCs w:val="24"/>
        </w:rPr>
        <w:commentReference w:id="15"/>
      </w:r>
      <w:r w:rsidR="002D5619" w:rsidRPr="002D5619">
        <w:rPr>
          <w:rFonts w:ascii="Times New Roman" w:hAnsi="Times New Roman" w:cs="Times New Roman"/>
          <w:sz w:val="24"/>
          <w:szCs w:val="24"/>
        </w:rPr>
        <w:t>, et tagada eelkõige liidu 2030. aasta energiatõhususe eesmärgi saavutamine.</w:t>
      </w:r>
    </w:p>
    <w:p w14:paraId="15C78F6E" w14:textId="77777777" w:rsidR="00D44262" w:rsidRPr="007F2B8D" w:rsidRDefault="00D44262" w:rsidP="00947442">
      <w:pPr>
        <w:spacing w:after="0" w:line="240" w:lineRule="auto"/>
        <w:jc w:val="both"/>
        <w:rPr>
          <w:rFonts w:ascii="Times New Roman" w:hAnsi="Times New Roman" w:cs="Times New Roman"/>
          <w:sz w:val="24"/>
          <w:szCs w:val="24"/>
        </w:rPr>
      </w:pPr>
    </w:p>
    <w:p w14:paraId="09E8E3E0" w14:textId="6876C3B2" w:rsidR="007F2B8D" w:rsidRDefault="007F2B8D" w:rsidP="00947442">
      <w:pPr>
        <w:spacing w:after="0" w:line="240" w:lineRule="auto"/>
        <w:jc w:val="both"/>
        <w:rPr>
          <w:rFonts w:ascii="Times New Roman" w:hAnsi="Times New Roman" w:cs="Times New Roman"/>
          <w:b/>
          <w:bCs/>
          <w:sz w:val="24"/>
          <w:szCs w:val="24"/>
        </w:rPr>
      </w:pPr>
      <w:r w:rsidRPr="00391A26">
        <w:rPr>
          <w:rFonts w:ascii="Times New Roman" w:hAnsi="Times New Roman" w:cs="Times New Roman"/>
          <w:b/>
          <w:bCs/>
          <w:sz w:val="24"/>
          <w:szCs w:val="24"/>
        </w:rPr>
        <w:t>2.3</w:t>
      </w:r>
      <w:r w:rsidR="00B43149" w:rsidRPr="00391A26">
        <w:rPr>
          <w:rFonts w:ascii="Times New Roman" w:hAnsi="Times New Roman" w:cs="Times New Roman"/>
          <w:b/>
          <w:bCs/>
          <w:sz w:val="24"/>
          <w:szCs w:val="24"/>
        </w:rPr>
        <w:t>.</w:t>
      </w:r>
      <w:r w:rsidRPr="00391A26">
        <w:rPr>
          <w:rFonts w:ascii="Times New Roman" w:hAnsi="Times New Roman" w:cs="Times New Roman"/>
          <w:b/>
          <w:bCs/>
          <w:sz w:val="24"/>
          <w:szCs w:val="24"/>
        </w:rPr>
        <w:t xml:space="preserve"> </w:t>
      </w:r>
      <w:r w:rsidR="00683A30" w:rsidRPr="00391A26">
        <w:rPr>
          <w:rFonts w:ascii="Times New Roman" w:hAnsi="Times New Roman" w:cs="Times New Roman"/>
          <w:b/>
          <w:bCs/>
          <w:sz w:val="24"/>
          <w:szCs w:val="24"/>
        </w:rPr>
        <w:t xml:space="preserve">Avaliku sektori asutuste </w:t>
      </w:r>
      <w:r w:rsidR="00CC34A4" w:rsidRPr="00391A26">
        <w:rPr>
          <w:rFonts w:ascii="Times New Roman" w:hAnsi="Times New Roman" w:cs="Times New Roman"/>
          <w:b/>
          <w:bCs/>
          <w:sz w:val="24"/>
          <w:szCs w:val="24"/>
        </w:rPr>
        <w:t>üldine energiasääst ja</w:t>
      </w:r>
      <w:r w:rsidR="00CD6F25">
        <w:rPr>
          <w:rFonts w:ascii="Times New Roman" w:hAnsi="Times New Roman" w:cs="Times New Roman"/>
          <w:b/>
          <w:bCs/>
          <w:sz w:val="24"/>
          <w:szCs w:val="24"/>
        </w:rPr>
        <w:t xml:space="preserve"> nende</w:t>
      </w:r>
      <w:r w:rsidR="00CC34A4" w:rsidRPr="00391A26">
        <w:rPr>
          <w:rFonts w:ascii="Times New Roman" w:hAnsi="Times New Roman" w:cs="Times New Roman"/>
          <w:b/>
          <w:bCs/>
          <w:sz w:val="24"/>
          <w:szCs w:val="24"/>
        </w:rPr>
        <w:t xml:space="preserve"> </w:t>
      </w:r>
      <w:r w:rsidR="005E6809" w:rsidRPr="00391A26">
        <w:rPr>
          <w:rFonts w:ascii="Times New Roman" w:hAnsi="Times New Roman" w:cs="Times New Roman"/>
          <w:b/>
          <w:bCs/>
          <w:sz w:val="24"/>
          <w:szCs w:val="24"/>
        </w:rPr>
        <w:t>omandis olevate hoonete rekonstrueerimise eesmärk</w:t>
      </w:r>
    </w:p>
    <w:p w14:paraId="1000CFAC" w14:textId="77777777" w:rsidR="00B43149" w:rsidRDefault="00B43149" w:rsidP="00947442">
      <w:pPr>
        <w:spacing w:after="0" w:line="240" w:lineRule="auto"/>
        <w:jc w:val="both"/>
        <w:rPr>
          <w:rFonts w:ascii="Times New Roman" w:hAnsi="Times New Roman" w:cs="Times New Roman"/>
          <w:sz w:val="24"/>
          <w:szCs w:val="24"/>
        </w:rPr>
      </w:pPr>
    </w:p>
    <w:p w14:paraId="22522694" w14:textId="0F5408EA" w:rsidR="0064034A" w:rsidRDefault="77639178"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Uus direktiiv </w:t>
      </w:r>
      <w:r w:rsidR="36FD02AA">
        <w:rPr>
          <w:rFonts w:ascii="Times New Roman" w:hAnsi="Times New Roman" w:cs="Times New Roman"/>
          <w:sz w:val="24"/>
          <w:szCs w:val="24"/>
        </w:rPr>
        <w:t xml:space="preserve">täpsustab avaliku sektori asutuse mõistet, </w:t>
      </w:r>
      <w:r w:rsidR="002929E8">
        <w:rPr>
          <w:rFonts w:ascii="Times New Roman" w:hAnsi="Times New Roman" w:cs="Times New Roman"/>
          <w:sz w:val="24"/>
          <w:szCs w:val="24"/>
        </w:rPr>
        <w:t xml:space="preserve">hõlmates </w:t>
      </w:r>
      <w:r w:rsidR="36FD02AA">
        <w:rPr>
          <w:rFonts w:ascii="Times New Roman" w:hAnsi="Times New Roman" w:cs="Times New Roman"/>
          <w:sz w:val="24"/>
          <w:szCs w:val="24"/>
        </w:rPr>
        <w:t>se</w:t>
      </w:r>
      <w:r w:rsidR="002929E8">
        <w:rPr>
          <w:rFonts w:ascii="Times New Roman" w:hAnsi="Times New Roman" w:cs="Times New Roman"/>
          <w:sz w:val="24"/>
          <w:szCs w:val="24"/>
        </w:rPr>
        <w:t>lleg</w:t>
      </w:r>
      <w:r w:rsidR="36FD02AA">
        <w:rPr>
          <w:rFonts w:ascii="Times New Roman" w:hAnsi="Times New Roman" w:cs="Times New Roman"/>
          <w:sz w:val="24"/>
          <w:szCs w:val="24"/>
        </w:rPr>
        <w:t>a</w:t>
      </w:r>
      <w:r w:rsidR="002929E8">
        <w:rPr>
          <w:rFonts w:ascii="Times New Roman" w:hAnsi="Times New Roman" w:cs="Times New Roman"/>
          <w:sz w:val="24"/>
          <w:szCs w:val="24"/>
        </w:rPr>
        <w:t xml:space="preserve"> peale</w:t>
      </w:r>
      <w:r w:rsidR="36FD02AA">
        <w:rPr>
          <w:rFonts w:ascii="Times New Roman" w:hAnsi="Times New Roman" w:cs="Times New Roman"/>
          <w:sz w:val="24"/>
          <w:szCs w:val="24"/>
        </w:rPr>
        <w:t xml:space="preserve"> </w:t>
      </w:r>
      <w:r w:rsidR="6BB82AC4">
        <w:rPr>
          <w:rFonts w:ascii="Times New Roman" w:hAnsi="Times New Roman" w:cs="Times New Roman"/>
          <w:sz w:val="24"/>
          <w:szCs w:val="24"/>
        </w:rPr>
        <w:t>keskvalitsuse ka kohalik</w:t>
      </w:r>
      <w:r w:rsidR="002929E8">
        <w:rPr>
          <w:rFonts w:ascii="Times New Roman" w:hAnsi="Times New Roman" w:cs="Times New Roman"/>
          <w:sz w:val="24"/>
          <w:szCs w:val="24"/>
        </w:rPr>
        <w:t>ud</w:t>
      </w:r>
      <w:r w:rsidR="6BB82AC4">
        <w:rPr>
          <w:rFonts w:ascii="Times New Roman" w:hAnsi="Times New Roman" w:cs="Times New Roman"/>
          <w:sz w:val="24"/>
          <w:szCs w:val="24"/>
        </w:rPr>
        <w:t xml:space="preserve"> omavalit</w:t>
      </w:r>
      <w:r w:rsidR="6B38A1C6">
        <w:rPr>
          <w:rFonts w:ascii="Times New Roman" w:hAnsi="Times New Roman" w:cs="Times New Roman"/>
          <w:sz w:val="24"/>
          <w:szCs w:val="24"/>
        </w:rPr>
        <w:t>s</w:t>
      </w:r>
      <w:r w:rsidR="6BB82AC4">
        <w:rPr>
          <w:rFonts w:ascii="Times New Roman" w:hAnsi="Times New Roman" w:cs="Times New Roman"/>
          <w:sz w:val="24"/>
          <w:szCs w:val="24"/>
        </w:rPr>
        <w:t>us</w:t>
      </w:r>
      <w:r w:rsidR="002929E8">
        <w:rPr>
          <w:rFonts w:ascii="Times New Roman" w:hAnsi="Times New Roman" w:cs="Times New Roman"/>
          <w:sz w:val="24"/>
          <w:szCs w:val="24"/>
        </w:rPr>
        <w:t>ed</w:t>
      </w:r>
      <w:r w:rsidR="6BB82AC4">
        <w:rPr>
          <w:rFonts w:ascii="Times New Roman" w:hAnsi="Times New Roman" w:cs="Times New Roman"/>
          <w:sz w:val="24"/>
          <w:szCs w:val="24"/>
        </w:rPr>
        <w:t xml:space="preserve">, </w:t>
      </w:r>
      <w:r w:rsidR="6716DC50">
        <w:rPr>
          <w:rFonts w:ascii="Times New Roman" w:hAnsi="Times New Roman" w:cs="Times New Roman"/>
          <w:sz w:val="24"/>
          <w:szCs w:val="24"/>
        </w:rPr>
        <w:t>ülikoolid, haigla</w:t>
      </w:r>
      <w:r w:rsidR="002929E8">
        <w:rPr>
          <w:rFonts w:ascii="Times New Roman" w:hAnsi="Times New Roman" w:cs="Times New Roman"/>
          <w:sz w:val="24"/>
          <w:szCs w:val="24"/>
        </w:rPr>
        <w:t>d</w:t>
      </w:r>
      <w:r w:rsidR="5F68477B">
        <w:rPr>
          <w:rFonts w:ascii="Times New Roman" w:hAnsi="Times New Roman" w:cs="Times New Roman"/>
          <w:sz w:val="24"/>
          <w:szCs w:val="24"/>
        </w:rPr>
        <w:t xml:space="preserve"> ja transpordi</w:t>
      </w:r>
      <w:r w:rsidR="002929E8">
        <w:rPr>
          <w:rFonts w:ascii="Times New Roman" w:hAnsi="Times New Roman" w:cs="Times New Roman"/>
          <w:sz w:val="24"/>
          <w:szCs w:val="24"/>
        </w:rPr>
        <w:t>üksused</w:t>
      </w:r>
      <w:r w:rsidR="55F63A04">
        <w:rPr>
          <w:rFonts w:ascii="Times New Roman" w:hAnsi="Times New Roman" w:cs="Times New Roman"/>
          <w:sz w:val="24"/>
          <w:szCs w:val="24"/>
        </w:rPr>
        <w:t xml:space="preserve">. Täpsem nimekiri on </w:t>
      </w:r>
      <w:r w:rsidR="00D43EEF">
        <w:rPr>
          <w:rFonts w:ascii="Times New Roman" w:hAnsi="Times New Roman" w:cs="Times New Roman"/>
          <w:sz w:val="24"/>
          <w:szCs w:val="24"/>
        </w:rPr>
        <w:t xml:space="preserve">esitatud </w:t>
      </w:r>
      <w:r w:rsidR="55F63A04">
        <w:rPr>
          <w:rFonts w:ascii="Times New Roman" w:hAnsi="Times New Roman" w:cs="Times New Roman"/>
          <w:sz w:val="24"/>
          <w:szCs w:val="24"/>
        </w:rPr>
        <w:t xml:space="preserve">Rahandusministeeriumi </w:t>
      </w:r>
      <w:r w:rsidR="00111058">
        <w:rPr>
          <w:rFonts w:ascii="Times New Roman" w:hAnsi="Times New Roman" w:cs="Times New Roman"/>
          <w:sz w:val="24"/>
          <w:szCs w:val="24"/>
        </w:rPr>
        <w:t>veebi</w:t>
      </w:r>
      <w:r w:rsidR="55F63A04">
        <w:rPr>
          <w:rFonts w:ascii="Times New Roman" w:hAnsi="Times New Roman" w:cs="Times New Roman"/>
          <w:sz w:val="24"/>
          <w:szCs w:val="24"/>
        </w:rPr>
        <w:t>lehel</w:t>
      </w:r>
      <w:r w:rsidR="00B13C02">
        <w:rPr>
          <w:rStyle w:val="Allmrkuseviide"/>
          <w:rFonts w:ascii="Times New Roman" w:hAnsi="Times New Roman" w:cs="Times New Roman"/>
          <w:sz w:val="24"/>
          <w:szCs w:val="24"/>
        </w:rPr>
        <w:footnoteReference w:id="9"/>
      </w:r>
      <w:r w:rsidR="55F63A04">
        <w:rPr>
          <w:rFonts w:ascii="Times New Roman" w:hAnsi="Times New Roman" w:cs="Times New Roman"/>
          <w:sz w:val="24"/>
          <w:szCs w:val="24"/>
        </w:rPr>
        <w:t xml:space="preserve">. </w:t>
      </w:r>
      <w:r w:rsidR="6716DC50">
        <w:rPr>
          <w:rFonts w:ascii="Times New Roman" w:hAnsi="Times New Roman" w:cs="Times New Roman"/>
          <w:sz w:val="24"/>
          <w:szCs w:val="24"/>
        </w:rPr>
        <w:t xml:space="preserve">Juurde tuleb </w:t>
      </w:r>
      <w:r w:rsidR="7AB41345">
        <w:rPr>
          <w:rFonts w:ascii="Times New Roman" w:hAnsi="Times New Roman" w:cs="Times New Roman"/>
          <w:sz w:val="24"/>
          <w:szCs w:val="24"/>
        </w:rPr>
        <w:t xml:space="preserve">avaliku sektori </w:t>
      </w:r>
      <w:r w:rsidR="02B487AA">
        <w:rPr>
          <w:rFonts w:ascii="Times New Roman" w:hAnsi="Times New Roman" w:cs="Times New Roman"/>
          <w:sz w:val="24"/>
          <w:szCs w:val="24"/>
        </w:rPr>
        <w:t>asutuste</w:t>
      </w:r>
      <w:r w:rsidR="001D7E10">
        <w:rPr>
          <w:rFonts w:ascii="Times New Roman" w:hAnsi="Times New Roman" w:cs="Times New Roman"/>
          <w:sz w:val="24"/>
          <w:szCs w:val="24"/>
        </w:rPr>
        <w:t xml:space="preserve"> üldine</w:t>
      </w:r>
      <w:r w:rsidR="7AB41345">
        <w:rPr>
          <w:rFonts w:ascii="Times New Roman" w:hAnsi="Times New Roman" w:cs="Times New Roman"/>
          <w:sz w:val="24"/>
          <w:szCs w:val="24"/>
        </w:rPr>
        <w:t xml:space="preserve"> energiasäästukohustus, 1,9% 2021</w:t>
      </w:r>
      <w:r w:rsidR="2F2A8530" w:rsidRPr="09E915BB">
        <w:rPr>
          <w:rFonts w:ascii="Times New Roman" w:hAnsi="Times New Roman" w:cs="Times New Roman"/>
          <w:sz w:val="24"/>
          <w:szCs w:val="24"/>
        </w:rPr>
        <w:t>.</w:t>
      </w:r>
      <w:r w:rsidR="7AB41345">
        <w:rPr>
          <w:rFonts w:ascii="Times New Roman" w:hAnsi="Times New Roman" w:cs="Times New Roman"/>
          <w:sz w:val="24"/>
          <w:szCs w:val="24"/>
        </w:rPr>
        <w:t xml:space="preserve"> aasta baastasemest.</w:t>
      </w:r>
    </w:p>
    <w:p w14:paraId="2FE16A45" w14:textId="33CC917B" w:rsidR="005E6809" w:rsidRDefault="003F490A"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Kohalik</w:t>
      </w:r>
      <w:r w:rsidR="00391A26">
        <w:rPr>
          <w:rFonts w:ascii="Times New Roman" w:hAnsi="Times New Roman" w:cs="Times New Roman"/>
          <w:sz w:val="24"/>
          <w:szCs w:val="24"/>
        </w:rPr>
        <w:t>ele</w:t>
      </w:r>
      <w:r>
        <w:rPr>
          <w:rFonts w:ascii="Times New Roman" w:hAnsi="Times New Roman" w:cs="Times New Roman"/>
          <w:sz w:val="24"/>
          <w:szCs w:val="24"/>
        </w:rPr>
        <w:t xml:space="preserve"> omavalitsustel</w:t>
      </w:r>
      <w:r w:rsidR="00DA2BF5">
        <w:rPr>
          <w:rFonts w:ascii="Times New Roman" w:hAnsi="Times New Roman" w:cs="Times New Roman"/>
          <w:sz w:val="24"/>
          <w:szCs w:val="24"/>
        </w:rPr>
        <w:t>e rakendub see kohustus erinevalt, sõltu</w:t>
      </w:r>
      <w:r w:rsidR="00391A26">
        <w:rPr>
          <w:rFonts w:ascii="Times New Roman" w:hAnsi="Times New Roman" w:cs="Times New Roman"/>
          <w:sz w:val="24"/>
          <w:szCs w:val="24"/>
        </w:rPr>
        <w:t>des</w:t>
      </w:r>
      <w:r w:rsidR="00DA2BF5">
        <w:rPr>
          <w:rFonts w:ascii="Times New Roman" w:hAnsi="Times New Roman" w:cs="Times New Roman"/>
          <w:sz w:val="24"/>
          <w:szCs w:val="24"/>
        </w:rPr>
        <w:t xml:space="preserve"> elanike arvust.</w:t>
      </w:r>
    </w:p>
    <w:p w14:paraId="11CFA819" w14:textId="10498C12" w:rsidR="00DF7EFA" w:rsidRDefault="00DF7EFA"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Tabelis </w:t>
      </w:r>
      <w:r w:rsidR="00391A26">
        <w:rPr>
          <w:rFonts w:ascii="Times New Roman" w:hAnsi="Times New Roman" w:cs="Times New Roman"/>
          <w:sz w:val="24"/>
          <w:szCs w:val="24"/>
        </w:rPr>
        <w:t>esitatud</w:t>
      </w:r>
      <w:r>
        <w:rPr>
          <w:rFonts w:ascii="Times New Roman" w:hAnsi="Times New Roman" w:cs="Times New Roman"/>
          <w:sz w:val="24"/>
          <w:szCs w:val="24"/>
        </w:rPr>
        <w:t xml:space="preserve"> </w:t>
      </w:r>
      <w:r w:rsidR="00B67CF2">
        <w:rPr>
          <w:rFonts w:ascii="Times New Roman" w:hAnsi="Times New Roman" w:cs="Times New Roman"/>
          <w:sz w:val="24"/>
          <w:szCs w:val="24"/>
        </w:rPr>
        <w:t>kokkuhoiu määr on summaarne</w:t>
      </w:r>
      <w:r w:rsidR="00391A26">
        <w:rPr>
          <w:rFonts w:ascii="Times New Roman" w:hAnsi="Times New Roman" w:cs="Times New Roman"/>
          <w:sz w:val="24"/>
          <w:szCs w:val="24"/>
        </w:rPr>
        <w:t>,</w:t>
      </w:r>
      <w:r w:rsidR="00B67CF2">
        <w:rPr>
          <w:rFonts w:ascii="Times New Roman" w:hAnsi="Times New Roman" w:cs="Times New Roman"/>
          <w:sz w:val="24"/>
          <w:szCs w:val="24"/>
        </w:rPr>
        <w:t xml:space="preserve"> n</w:t>
      </w:r>
      <w:r w:rsidR="00391A26">
        <w:rPr>
          <w:rFonts w:ascii="Times New Roman" w:hAnsi="Times New Roman" w:cs="Times New Roman"/>
          <w:sz w:val="24"/>
          <w:szCs w:val="24"/>
        </w:rPr>
        <w:t>-</w:t>
      </w:r>
      <w:r w:rsidR="00B67CF2">
        <w:rPr>
          <w:rFonts w:ascii="Times New Roman" w:hAnsi="Times New Roman" w:cs="Times New Roman"/>
          <w:sz w:val="24"/>
          <w:szCs w:val="24"/>
        </w:rPr>
        <w:t xml:space="preserve">ö </w:t>
      </w:r>
      <w:r w:rsidR="00391A26">
        <w:rPr>
          <w:rFonts w:ascii="Times New Roman" w:hAnsi="Times New Roman" w:cs="Times New Roman"/>
          <w:sz w:val="24"/>
          <w:szCs w:val="24"/>
        </w:rPr>
        <w:t>rühma</w:t>
      </w:r>
      <w:r w:rsidR="00B67CF2">
        <w:rPr>
          <w:rFonts w:ascii="Times New Roman" w:hAnsi="Times New Roman" w:cs="Times New Roman"/>
          <w:sz w:val="24"/>
          <w:szCs w:val="24"/>
        </w:rPr>
        <w:t xml:space="preserve"> peale</w:t>
      </w:r>
      <w:r w:rsidR="00391A26">
        <w:rPr>
          <w:rFonts w:ascii="Times New Roman" w:hAnsi="Times New Roman" w:cs="Times New Roman"/>
          <w:sz w:val="24"/>
          <w:szCs w:val="24"/>
        </w:rPr>
        <w:t xml:space="preserve"> kokku</w:t>
      </w:r>
      <w:r w:rsidR="00F2731F">
        <w:rPr>
          <w:rFonts w:ascii="Times New Roman" w:hAnsi="Times New Roman" w:cs="Times New Roman"/>
          <w:sz w:val="24"/>
          <w:szCs w:val="24"/>
        </w:rPr>
        <w:t>.</w:t>
      </w:r>
    </w:p>
    <w:p w14:paraId="5632B765" w14:textId="77777777" w:rsidR="00D0697D" w:rsidRDefault="00D0697D" w:rsidP="00947442">
      <w:pPr>
        <w:spacing w:after="0" w:line="240" w:lineRule="auto"/>
        <w:jc w:val="both"/>
        <w:rPr>
          <w:rFonts w:ascii="Times New Roman" w:hAnsi="Times New Roman" w:cs="Times New Roman"/>
          <w:sz w:val="24"/>
          <w:szCs w:val="24"/>
        </w:rPr>
      </w:pPr>
    </w:p>
    <w:p w14:paraId="272767F6" w14:textId="3660DDA1" w:rsidR="00DA2BF5" w:rsidRDefault="00D0697D"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Tabel 2. Avaliku sektori </w:t>
      </w:r>
      <w:r w:rsidR="004C0E72">
        <w:rPr>
          <w:rFonts w:ascii="Times New Roman" w:hAnsi="Times New Roman" w:cs="Times New Roman"/>
          <w:sz w:val="24"/>
          <w:szCs w:val="24"/>
        </w:rPr>
        <w:t>asutuste energiatarbimise baastase, kokkuhoiu määr ning rakendumise aeg</w:t>
      </w:r>
    </w:p>
    <w:tbl>
      <w:tblPr>
        <w:tblStyle w:val="Kontuurtabe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56"/>
        <w:gridCol w:w="1984"/>
        <w:gridCol w:w="1843"/>
        <w:gridCol w:w="1979"/>
      </w:tblGrid>
      <w:tr w:rsidR="00B03F0F" w14:paraId="6688DCF3" w14:textId="77777777" w:rsidTr="002038D2">
        <w:tc>
          <w:tcPr>
            <w:tcW w:w="3256" w:type="dxa"/>
          </w:tcPr>
          <w:p w14:paraId="7D07085D" w14:textId="03E08C28" w:rsidR="00B03F0F" w:rsidRDefault="00892B26" w:rsidP="00AB5E54">
            <w:pPr>
              <w:jc w:val="both"/>
              <w:rPr>
                <w:rFonts w:ascii="Times New Roman" w:hAnsi="Times New Roman" w:cs="Times New Roman"/>
                <w:sz w:val="24"/>
                <w:szCs w:val="24"/>
              </w:rPr>
            </w:pPr>
            <w:bookmarkStart w:id="16" w:name="_Hlk194410987"/>
            <w:r>
              <w:rPr>
                <w:rFonts w:ascii="Times New Roman" w:hAnsi="Times New Roman" w:cs="Times New Roman"/>
                <w:sz w:val="24"/>
                <w:szCs w:val="24"/>
              </w:rPr>
              <w:t>Osa</w:t>
            </w:r>
            <w:r w:rsidR="00391A26">
              <w:rPr>
                <w:rFonts w:ascii="Times New Roman" w:hAnsi="Times New Roman" w:cs="Times New Roman"/>
                <w:sz w:val="24"/>
                <w:szCs w:val="24"/>
              </w:rPr>
              <w:t>line</w:t>
            </w:r>
            <w:r>
              <w:rPr>
                <w:rFonts w:ascii="Times New Roman" w:hAnsi="Times New Roman" w:cs="Times New Roman"/>
                <w:sz w:val="24"/>
                <w:szCs w:val="24"/>
              </w:rPr>
              <w:t xml:space="preserve"> </w:t>
            </w:r>
          </w:p>
        </w:tc>
        <w:tc>
          <w:tcPr>
            <w:tcW w:w="1984" w:type="dxa"/>
          </w:tcPr>
          <w:p w14:paraId="11D8E0AF" w14:textId="7DDDC5F7" w:rsidR="00B03F0F" w:rsidRDefault="00B03F0F" w:rsidP="00B252F4">
            <w:pPr>
              <w:jc w:val="center"/>
              <w:rPr>
                <w:rFonts w:ascii="Times New Roman" w:hAnsi="Times New Roman" w:cs="Times New Roman"/>
                <w:sz w:val="24"/>
                <w:szCs w:val="24"/>
              </w:rPr>
            </w:pPr>
            <w:r>
              <w:rPr>
                <w:rFonts w:ascii="Times New Roman" w:hAnsi="Times New Roman" w:cs="Times New Roman"/>
                <w:sz w:val="24"/>
                <w:szCs w:val="24"/>
              </w:rPr>
              <w:t>Baastase (2021</w:t>
            </w:r>
            <w:r w:rsidR="00391A26">
              <w:rPr>
                <w:rFonts w:ascii="Times New Roman" w:hAnsi="Times New Roman" w:cs="Times New Roman"/>
                <w:sz w:val="24"/>
                <w:szCs w:val="24"/>
              </w:rPr>
              <w:t xml:space="preserve">. </w:t>
            </w:r>
            <w:r>
              <w:rPr>
                <w:rFonts w:ascii="Times New Roman" w:hAnsi="Times New Roman" w:cs="Times New Roman"/>
                <w:sz w:val="24"/>
                <w:szCs w:val="24"/>
              </w:rPr>
              <w:t>a tarbimine)</w:t>
            </w:r>
          </w:p>
        </w:tc>
        <w:tc>
          <w:tcPr>
            <w:tcW w:w="1843" w:type="dxa"/>
          </w:tcPr>
          <w:p w14:paraId="483047A8" w14:textId="58C8E0A6" w:rsidR="00B03F0F" w:rsidRDefault="00B03F0F" w:rsidP="00B252F4">
            <w:pPr>
              <w:jc w:val="center"/>
              <w:rPr>
                <w:rFonts w:ascii="Times New Roman" w:hAnsi="Times New Roman" w:cs="Times New Roman"/>
                <w:sz w:val="24"/>
                <w:szCs w:val="24"/>
              </w:rPr>
            </w:pPr>
            <w:r>
              <w:rPr>
                <w:rFonts w:ascii="Times New Roman" w:hAnsi="Times New Roman" w:cs="Times New Roman"/>
                <w:sz w:val="24"/>
                <w:szCs w:val="24"/>
              </w:rPr>
              <w:t xml:space="preserve">1,9% </w:t>
            </w:r>
            <w:r w:rsidR="00B62056">
              <w:rPr>
                <w:rFonts w:ascii="Times New Roman" w:hAnsi="Times New Roman" w:cs="Times New Roman"/>
                <w:sz w:val="24"/>
                <w:szCs w:val="24"/>
              </w:rPr>
              <w:t>kokkuhoiu määr</w:t>
            </w:r>
          </w:p>
        </w:tc>
        <w:tc>
          <w:tcPr>
            <w:tcW w:w="1979" w:type="dxa"/>
          </w:tcPr>
          <w:p w14:paraId="7F39C6B4" w14:textId="400098AE" w:rsidR="00B03F0F" w:rsidRDefault="00B62056" w:rsidP="00B252F4">
            <w:pPr>
              <w:jc w:val="center"/>
              <w:rPr>
                <w:rFonts w:ascii="Times New Roman" w:hAnsi="Times New Roman" w:cs="Times New Roman"/>
                <w:sz w:val="24"/>
                <w:szCs w:val="24"/>
              </w:rPr>
            </w:pPr>
            <w:r>
              <w:rPr>
                <w:rFonts w:ascii="Times New Roman" w:hAnsi="Times New Roman" w:cs="Times New Roman"/>
                <w:sz w:val="24"/>
                <w:szCs w:val="24"/>
              </w:rPr>
              <w:t>Rakendumise aeg</w:t>
            </w:r>
          </w:p>
        </w:tc>
      </w:tr>
      <w:tr w:rsidR="00B03F0F" w14:paraId="3365C2D8" w14:textId="77777777" w:rsidTr="002038D2">
        <w:tc>
          <w:tcPr>
            <w:tcW w:w="3256" w:type="dxa"/>
          </w:tcPr>
          <w:p w14:paraId="2B915655" w14:textId="7DE6C3E2" w:rsidR="00B03F0F" w:rsidRDefault="00B62056" w:rsidP="0002370B">
            <w:pPr>
              <w:spacing w:line="276" w:lineRule="auto"/>
              <w:jc w:val="both"/>
              <w:rPr>
                <w:rFonts w:ascii="Times New Roman" w:hAnsi="Times New Roman" w:cs="Times New Roman"/>
                <w:sz w:val="24"/>
                <w:szCs w:val="24"/>
              </w:rPr>
            </w:pPr>
            <w:r>
              <w:rPr>
                <w:rFonts w:ascii="Times New Roman" w:hAnsi="Times New Roman" w:cs="Times New Roman"/>
                <w:sz w:val="24"/>
                <w:szCs w:val="24"/>
              </w:rPr>
              <w:t xml:space="preserve">Keskvalitsus, ülikoolid, haiglad ning </w:t>
            </w:r>
            <w:r w:rsidR="006A2D94">
              <w:rPr>
                <w:rFonts w:ascii="Times New Roman" w:hAnsi="Times New Roman" w:cs="Times New Roman"/>
                <w:sz w:val="24"/>
                <w:szCs w:val="24"/>
              </w:rPr>
              <w:t>KOVid</w:t>
            </w:r>
            <w:r w:rsidR="00391A26">
              <w:rPr>
                <w:rFonts w:ascii="Times New Roman" w:hAnsi="Times New Roman" w:cs="Times New Roman"/>
                <w:sz w:val="24"/>
                <w:szCs w:val="24"/>
              </w:rPr>
              <w:t>,</w:t>
            </w:r>
            <w:r w:rsidR="006A2D94">
              <w:rPr>
                <w:rFonts w:ascii="Times New Roman" w:hAnsi="Times New Roman" w:cs="Times New Roman"/>
                <w:sz w:val="24"/>
                <w:szCs w:val="24"/>
              </w:rPr>
              <w:t xml:space="preserve"> kus </w:t>
            </w:r>
            <w:r w:rsidR="00ED2E8F">
              <w:rPr>
                <w:rFonts w:ascii="Times New Roman" w:hAnsi="Times New Roman" w:cs="Times New Roman"/>
                <w:sz w:val="24"/>
                <w:szCs w:val="24"/>
              </w:rPr>
              <w:t>on</w:t>
            </w:r>
            <w:r w:rsidR="006A2D94">
              <w:rPr>
                <w:rFonts w:ascii="Times New Roman" w:hAnsi="Times New Roman" w:cs="Times New Roman"/>
                <w:sz w:val="24"/>
                <w:szCs w:val="24"/>
              </w:rPr>
              <w:t xml:space="preserve"> rohkem kui 50</w:t>
            </w:r>
            <w:r w:rsidR="00ED2E8F">
              <w:rPr>
                <w:rFonts w:ascii="Times New Roman" w:hAnsi="Times New Roman" w:cs="Times New Roman"/>
                <w:sz w:val="24"/>
                <w:szCs w:val="24"/>
              </w:rPr>
              <w:t> </w:t>
            </w:r>
            <w:r w:rsidR="006A2D94">
              <w:rPr>
                <w:rFonts w:ascii="Times New Roman" w:hAnsi="Times New Roman" w:cs="Times New Roman"/>
                <w:sz w:val="24"/>
                <w:szCs w:val="24"/>
              </w:rPr>
              <w:t>000</w:t>
            </w:r>
            <w:r w:rsidR="00ED2E8F">
              <w:rPr>
                <w:rFonts w:ascii="Times New Roman" w:hAnsi="Times New Roman" w:cs="Times New Roman"/>
                <w:sz w:val="24"/>
                <w:szCs w:val="24"/>
              </w:rPr>
              <w:t xml:space="preserve"> elanikku</w:t>
            </w:r>
            <w:r w:rsidR="006A2D94">
              <w:rPr>
                <w:rFonts w:ascii="Times New Roman" w:hAnsi="Times New Roman" w:cs="Times New Roman"/>
                <w:sz w:val="24"/>
                <w:szCs w:val="24"/>
              </w:rPr>
              <w:t xml:space="preserve"> (Tallinn, Tartu, Pärnu, Narva) </w:t>
            </w:r>
            <w:r w:rsidR="002018DA">
              <w:rPr>
                <w:rStyle w:val="Allmrkuseviide"/>
                <w:rFonts w:ascii="Times New Roman" w:hAnsi="Times New Roman" w:cs="Times New Roman"/>
                <w:sz w:val="24"/>
                <w:szCs w:val="24"/>
              </w:rPr>
              <w:footnoteReference w:id="10"/>
            </w:r>
          </w:p>
        </w:tc>
        <w:tc>
          <w:tcPr>
            <w:tcW w:w="1984" w:type="dxa"/>
          </w:tcPr>
          <w:p w14:paraId="01A9BE9E" w14:textId="6E433044" w:rsidR="00B03F0F" w:rsidRDefault="00F83992" w:rsidP="00AB5E54">
            <w:pPr>
              <w:jc w:val="center"/>
              <w:rPr>
                <w:rFonts w:ascii="Times New Roman" w:hAnsi="Times New Roman" w:cs="Times New Roman"/>
                <w:sz w:val="24"/>
                <w:szCs w:val="24"/>
              </w:rPr>
            </w:pPr>
            <w:r>
              <w:rPr>
                <w:rFonts w:ascii="Times New Roman" w:hAnsi="Times New Roman" w:cs="Times New Roman"/>
                <w:sz w:val="24"/>
                <w:szCs w:val="24"/>
              </w:rPr>
              <w:t>~</w:t>
            </w:r>
            <w:r w:rsidR="00391A26">
              <w:rPr>
                <w:rFonts w:ascii="Times New Roman" w:hAnsi="Times New Roman" w:cs="Times New Roman"/>
                <w:sz w:val="24"/>
                <w:szCs w:val="24"/>
              </w:rPr>
              <w:t xml:space="preserve"> </w:t>
            </w:r>
            <w:r>
              <w:rPr>
                <w:rFonts w:ascii="Times New Roman" w:hAnsi="Times New Roman" w:cs="Times New Roman"/>
                <w:sz w:val="24"/>
                <w:szCs w:val="24"/>
              </w:rPr>
              <w:t>1</w:t>
            </w:r>
            <w:r w:rsidR="0091002D">
              <w:rPr>
                <w:rFonts w:ascii="Times New Roman" w:hAnsi="Times New Roman" w:cs="Times New Roman"/>
                <w:sz w:val="24"/>
                <w:szCs w:val="24"/>
              </w:rPr>
              <w:t xml:space="preserve">437 </w:t>
            </w:r>
            <w:r w:rsidR="003C6B83">
              <w:rPr>
                <w:rFonts w:ascii="Times New Roman" w:hAnsi="Times New Roman" w:cs="Times New Roman"/>
                <w:sz w:val="24"/>
                <w:szCs w:val="24"/>
              </w:rPr>
              <w:t>GWh</w:t>
            </w:r>
          </w:p>
        </w:tc>
        <w:tc>
          <w:tcPr>
            <w:tcW w:w="1843" w:type="dxa"/>
          </w:tcPr>
          <w:p w14:paraId="68026EAA" w14:textId="7B4F5CDE" w:rsidR="00B03F0F" w:rsidRDefault="005F4C83" w:rsidP="00AB5E54">
            <w:pPr>
              <w:jc w:val="center"/>
              <w:rPr>
                <w:rFonts w:ascii="Times New Roman" w:hAnsi="Times New Roman" w:cs="Times New Roman"/>
                <w:sz w:val="24"/>
                <w:szCs w:val="24"/>
              </w:rPr>
            </w:pPr>
            <w:r>
              <w:rPr>
                <w:rFonts w:ascii="Times New Roman" w:hAnsi="Times New Roman" w:cs="Times New Roman"/>
                <w:sz w:val="24"/>
                <w:szCs w:val="24"/>
              </w:rPr>
              <w:t>~</w:t>
            </w:r>
            <w:r w:rsidR="00391A26">
              <w:rPr>
                <w:rFonts w:ascii="Times New Roman" w:hAnsi="Times New Roman" w:cs="Times New Roman"/>
                <w:sz w:val="24"/>
                <w:szCs w:val="24"/>
              </w:rPr>
              <w:t xml:space="preserve"> </w:t>
            </w:r>
            <w:r>
              <w:rPr>
                <w:rFonts w:ascii="Times New Roman" w:hAnsi="Times New Roman" w:cs="Times New Roman"/>
                <w:sz w:val="24"/>
                <w:szCs w:val="24"/>
              </w:rPr>
              <w:t>27 GWh/a</w:t>
            </w:r>
          </w:p>
        </w:tc>
        <w:tc>
          <w:tcPr>
            <w:tcW w:w="1979" w:type="dxa"/>
          </w:tcPr>
          <w:p w14:paraId="405C6399" w14:textId="707FC953" w:rsidR="00B03F0F" w:rsidRDefault="006F0B38" w:rsidP="00AB5E54">
            <w:pPr>
              <w:jc w:val="center"/>
              <w:rPr>
                <w:rFonts w:ascii="Times New Roman" w:hAnsi="Times New Roman" w:cs="Times New Roman"/>
                <w:sz w:val="24"/>
                <w:szCs w:val="24"/>
              </w:rPr>
            </w:pPr>
            <w:r>
              <w:rPr>
                <w:rFonts w:ascii="Times New Roman" w:hAnsi="Times New Roman" w:cs="Times New Roman"/>
                <w:sz w:val="24"/>
                <w:szCs w:val="24"/>
              </w:rPr>
              <w:t>01.01.2026</w:t>
            </w:r>
          </w:p>
        </w:tc>
      </w:tr>
      <w:tr w:rsidR="00B03F0F" w14:paraId="335DFA78" w14:textId="77777777" w:rsidTr="002038D2">
        <w:tc>
          <w:tcPr>
            <w:tcW w:w="3256" w:type="dxa"/>
          </w:tcPr>
          <w:p w14:paraId="61F09F46" w14:textId="7ED7FAA2" w:rsidR="00B03F0F" w:rsidRDefault="000A277C" w:rsidP="0002370B">
            <w:pPr>
              <w:spacing w:line="276" w:lineRule="auto"/>
              <w:jc w:val="both"/>
              <w:rPr>
                <w:rFonts w:ascii="Times New Roman" w:hAnsi="Times New Roman" w:cs="Times New Roman"/>
                <w:sz w:val="24"/>
                <w:szCs w:val="24"/>
              </w:rPr>
            </w:pPr>
            <w:r>
              <w:rPr>
                <w:rFonts w:ascii="Times New Roman" w:hAnsi="Times New Roman" w:cs="Times New Roman"/>
                <w:sz w:val="24"/>
                <w:szCs w:val="24"/>
              </w:rPr>
              <w:t>KOVid</w:t>
            </w:r>
            <w:r w:rsidR="00391A26">
              <w:rPr>
                <w:rFonts w:ascii="Times New Roman" w:hAnsi="Times New Roman" w:cs="Times New Roman"/>
                <w:sz w:val="24"/>
                <w:szCs w:val="24"/>
              </w:rPr>
              <w:t>,</w:t>
            </w:r>
            <w:r>
              <w:rPr>
                <w:rFonts w:ascii="Times New Roman" w:hAnsi="Times New Roman" w:cs="Times New Roman"/>
                <w:sz w:val="24"/>
                <w:szCs w:val="24"/>
              </w:rPr>
              <w:t xml:space="preserve"> kus </w:t>
            </w:r>
            <w:r w:rsidR="00ED2E8F">
              <w:rPr>
                <w:rFonts w:ascii="Times New Roman" w:hAnsi="Times New Roman" w:cs="Times New Roman"/>
                <w:sz w:val="24"/>
                <w:szCs w:val="24"/>
              </w:rPr>
              <w:t>on</w:t>
            </w:r>
            <w:r>
              <w:rPr>
                <w:rFonts w:ascii="Times New Roman" w:hAnsi="Times New Roman" w:cs="Times New Roman"/>
                <w:sz w:val="24"/>
                <w:szCs w:val="24"/>
              </w:rPr>
              <w:t xml:space="preserve"> </w:t>
            </w:r>
            <w:r w:rsidR="00127DA7">
              <w:rPr>
                <w:rFonts w:ascii="Times New Roman" w:hAnsi="Times New Roman" w:cs="Times New Roman"/>
                <w:sz w:val="24"/>
                <w:szCs w:val="24"/>
              </w:rPr>
              <w:t>roh</w:t>
            </w:r>
            <w:r w:rsidR="00624554">
              <w:rPr>
                <w:rFonts w:ascii="Times New Roman" w:hAnsi="Times New Roman" w:cs="Times New Roman"/>
                <w:sz w:val="24"/>
                <w:szCs w:val="24"/>
              </w:rPr>
              <w:t>ke</w:t>
            </w:r>
            <w:r w:rsidR="00127DA7">
              <w:rPr>
                <w:rFonts w:ascii="Times New Roman" w:hAnsi="Times New Roman" w:cs="Times New Roman"/>
                <w:sz w:val="24"/>
                <w:szCs w:val="24"/>
              </w:rPr>
              <w:t xml:space="preserve">m kui 5000 </w:t>
            </w:r>
            <w:r w:rsidR="00ED2E8F">
              <w:rPr>
                <w:rFonts w:ascii="Times New Roman" w:hAnsi="Times New Roman" w:cs="Times New Roman"/>
                <w:sz w:val="24"/>
                <w:szCs w:val="24"/>
              </w:rPr>
              <w:t xml:space="preserve">elanikku, kuid vähem kui 50 000 elanikku </w:t>
            </w:r>
            <w:r w:rsidR="00A92657">
              <w:rPr>
                <w:rFonts w:ascii="Times New Roman" w:hAnsi="Times New Roman" w:cs="Times New Roman"/>
                <w:sz w:val="24"/>
                <w:szCs w:val="24"/>
              </w:rPr>
              <w:t>(60 KOV</w:t>
            </w:r>
            <w:r w:rsidR="00ED2E8F">
              <w:rPr>
                <w:rFonts w:ascii="Times New Roman" w:hAnsi="Times New Roman" w:cs="Times New Roman"/>
                <w:sz w:val="24"/>
                <w:szCs w:val="24"/>
              </w:rPr>
              <w:t>-i</w:t>
            </w:r>
            <w:r w:rsidR="00A92657">
              <w:rPr>
                <w:rFonts w:ascii="Times New Roman" w:hAnsi="Times New Roman" w:cs="Times New Roman"/>
                <w:sz w:val="24"/>
                <w:szCs w:val="24"/>
              </w:rPr>
              <w:t>)</w:t>
            </w:r>
          </w:p>
        </w:tc>
        <w:tc>
          <w:tcPr>
            <w:tcW w:w="1984" w:type="dxa"/>
          </w:tcPr>
          <w:p w14:paraId="671B3338" w14:textId="7E957195" w:rsidR="00B03F0F" w:rsidRDefault="003C6B83" w:rsidP="00AB5E54">
            <w:pPr>
              <w:jc w:val="center"/>
              <w:rPr>
                <w:rFonts w:ascii="Times New Roman" w:hAnsi="Times New Roman" w:cs="Times New Roman"/>
                <w:sz w:val="24"/>
                <w:szCs w:val="24"/>
              </w:rPr>
            </w:pPr>
            <w:r>
              <w:rPr>
                <w:rFonts w:ascii="Times New Roman" w:hAnsi="Times New Roman" w:cs="Times New Roman"/>
                <w:sz w:val="24"/>
                <w:szCs w:val="24"/>
              </w:rPr>
              <w:t>~ 630 GWh</w:t>
            </w:r>
          </w:p>
        </w:tc>
        <w:tc>
          <w:tcPr>
            <w:tcW w:w="1843" w:type="dxa"/>
          </w:tcPr>
          <w:p w14:paraId="1988CFAD" w14:textId="0DF5D061" w:rsidR="00B03F0F" w:rsidRDefault="005F4C83" w:rsidP="00AB5E54">
            <w:pPr>
              <w:jc w:val="center"/>
              <w:rPr>
                <w:rFonts w:ascii="Times New Roman" w:hAnsi="Times New Roman" w:cs="Times New Roman"/>
                <w:sz w:val="24"/>
                <w:szCs w:val="24"/>
              </w:rPr>
            </w:pPr>
            <w:r>
              <w:rPr>
                <w:rFonts w:ascii="Times New Roman" w:hAnsi="Times New Roman" w:cs="Times New Roman"/>
                <w:sz w:val="24"/>
                <w:szCs w:val="24"/>
              </w:rPr>
              <w:t>~</w:t>
            </w:r>
            <w:r w:rsidR="00391A26">
              <w:rPr>
                <w:rFonts w:ascii="Times New Roman" w:hAnsi="Times New Roman" w:cs="Times New Roman"/>
                <w:sz w:val="24"/>
                <w:szCs w:val="24"/>
              </w:rPr>
              <w:t xml:space="preserve"> </w:t>
            </w:r>
            <w:r>
              <w:rPr>
                <w:rFonts w:ascii="Times New Roman" w:hAnsi="Times New Roman" w:cs="Times New Roman"/>
                <w:sz w:val="24"/>
                <w:szCs w:val="24"/>
              </w:rPr>
              <w:t>11 GWh/a</w:t>
            </w:r>
          </w:p>
        </w:tc>
        <w:tc>
          <w:tcPr>
            <w:tcW w:w="1979" w:type="dxa"/>
          </w:tcPr>
          <w:p w14:paraId="3093DBA4" w14:textId="7D9CC9C9" w:rsidR="00B03F0F" w:rsidRDefault="00951681" w:rsidP="00AB5E54">
            <w:pPr>
              <w:jc w:val="center"/>
              <w:rPr>
                <w:rFonts w:ascii="Times New Roman" w:hAnsi="Times New Roman" w:cs="Times New Roman"/>
                <w:sz w:val="24"/>
                <w:szCs w:val="24"/>
              </w:rPr>
            </w:pPr>
            <w:r>
              <w:rPr>
                <w:rFonts w:ascii="Times New Roman" w:hAnsi="Times New Roman" w:cs="Times New Roman"/>
                <w:sz w:val="24"/>
                <w:szCs w:val="24"/>
              </w:rPr>
              <w:t>0</w:t>
            </w:r>
            <w:r w:rsidR="000A277C">
              <w:rPr>
                <w:rFonts w:ascii="Times New Roman" w:hAnsi="Times New Roman" w:cs="Times New Roman"/>
                <w:sz w:val="24"/>
                <w:szCs w:val="24"/>
              </w:rPr>
              <w:t>1.01.2027</w:t>
            </w:r>
          </w:p>
        </w:tc>
      </w:tr>
      <w:tr w:rsidR="00B03F0F" w14:paraId="52146C92" w14:textId="77777777" w:rsidTr="002038D2">
        <w:tc>
          <w:tcPr>
            <w:tcW w:w="3256" w:type="dxa"/>
          </w:tcPr>
          <w:p w14:paraId="375EA9E8" w14:textId="673F945B" w:rsidR="00B03F0F" w:rsidRDefault="00127DA7" w:rsidP="00AB5E54">
            <w:pPr>
              <w:jc w:val="both"/>
              <w:rPr>
                <w:rFonts w:ascii="Times New Roman" w:hAnsi="Times New Roman" w:cs="Times New Roman"/>
                <w:sz w:val="24"/>
                <w:szCs w:val="24"/>
              </w:rPr>
            </w:pPr>
            <w:r>
              <w:rPr>
                <w:rFonts w:ascii="Times New Roman" w:hAnsi="Times New Roman" w:cs="Times New Roman"/>
                <w:sz w:val="24"/>
                <w:szCs w:val="24"/>
              </w:rPr>
              <w:t xml:space="preserve">KOVid kus elanikke on </w:t>
            </w:r>
            <w:r w:rsidR="006F0B38">
              <w:rPr>
                <w:rFonts w:ascii="Times New Roman" w:hAnsi="Times New Roman" w:cs="Times New Roman"/>
                <w:sz w:val="24"/>
                <w:szCs w:val="24"/>
              </w:rPr>
              <w:t>alla 5000 (15 KOV</w:t>
            </w:r>
            <w:r w:rsidR="00A92657">
              <w:rPr>
                <w:rFonts w:ascii="Times New Roman" w:hAnsi="Times New Roman" w:cs="Times New Roman"/>
                <w:sz w:val="24"/>
                <w:szCs w:val="24"/>
              </w:rPr>
              <w:t xml:space="preserve">i) </w:t>
            </w:r>
          </w:p>
        </w:tc>
        <w:tc>
          <w:tcPr>
            <w:tcW w:w="1984" w:type="dxa"/>
          </w:tcPr>
          <w:p w14:paraId="45A8FABA" w14:textId="46335891" w:rsidR="00B03F0F" w:rsidRDefault="003C6B83" w:rsidP="00AB5E54">
            <w:pPr>
              <w:jc w:val="center"/>
              <w:rPr>
                <w:rFonts w:ascii="Times New Roman" w:hAnsi="Times New Roman" w:cs="Times New Roman"/>
                <w:sz w:val="24"/>
                <w:szCs w:val="24"/>
              </w:rPr>
            </w:pPr>
            <w:r>
              <w:rPr>
                <w:rFonts w:ascii="Times New Roman" w:hAnsi="Times New Roman" w:cs="Times New Roman"/>
                <w:sz w:val="24"/>
                <w:szCs w:val="24"/>
              </w:rPr>
              <w:t xml:space="preserve">~ </w:t>
            </w:r>
            <w:r w:rsidR="00B40776">
              <w:rPr>
                <w:rFonts w:ascii="Times New Roman" w:hAnsi="Times New Roman" w:cs="Times New Roman"/>
                <w:sz w:val="24"/>
                <w:szCs w:val="24"/>
              </w:rPr>
              <w:t>57 GWh</w:t>
            </w:r>
          </w:p>
        </w:tc>
        <w:tc>
          <w:tcPr>
            <w:tcW w:w="1843" w:type="dxa"/>
          </w:tcPr>
          <w:p w14:paraId="7EA79C6A" w14:textId="5125CFCE" w:rsidR="00B03F0F" w:rsidRDefault="005F4C83" w:rsidP="00AB5E54">
            <w:pPr>
              <w:jc w:val="center"/>
              <w:rPr>
                <w:rFonts w:ascii="Times New Roman" w:hAnsi="Times New Roman" w:cs="Times New Roman"/>
                <w:sz w:val="24"/>
                <w:szCs w:val="24"/>
              </w:rPr>
            </w:pPr>
            <w:r>
              <w:rPr>
                <w:rFonts w:ascii="Times New Roman" w:hAnsi="Times New Roman" w:cs="Times New Roman"/>
                <w:sz w:val="24"/>
                <w:szCs w:val="24"/>
              </w:rPr>
              <w:t>~</w:t>
            </w:r>
            <w:r w:rsidR="00391A26">
              <w:rPr>
                <w:rFonts w:ascii="Times New Roman" w:hAnsi="Times New Roman" w:cs="Times New Roman"/>
                <w:sz w:val="24"/>
                <w:szCs w:val="24"/>
              </w:rPr>
              <w:t xml:space="preserve"> </w:t>
            </w:r>
            <w:r>
              <w:rPr>
                <w:rFonts w:ascii="Times New Roman" w:hAnsi="Times New Roman" w:cs="Times New Roman"/>
                <w:sz w:val="24"/>
                <w:szCs w:val="24"/>
              </w:rPr>
              <w:t>1 GWh/a</w:t>
            </w:r>
          </w:p>
        </w:tc>
        <w:tc>
          <w:tcPr>
            <w:tcW w:w="1979" w:type="dxa"/>
          </w:tcPr>
          <w:p w14:paraId="7F288F75" w14:textId="15035B41" w:rsidR="00B03F0F" w:rsidRDefault="00951681" w:rsidP="00AB5E54">
            <w:pPr>
              <w:jc w:val="center"/>
              <w:rPr>
                <w:rFonts w:ascii="Times New Roman" w:hAnsi="Times New Roman" w:cs="Times New Roman"/>
                <w:sz w:val="24"/>
                <w:szCs w:val="24"/>
              </w:rPr>
            </w:pPr>
            <w:r>
              <w:rPr>
                <w:rFonts w:ascii="Times New Roman" w:hAnsi="Times New Roman" w:cs="Times New Roman"/>
                <w:sz w:val="24"/>
                <w:szCs w:val="24"/>
              </w:rPr>
              <w:t>0</w:t>
            </w:r>
            <w:r w:rsidR="000A277C">
              <w:rPr>
                <w:rFonts w:ascii="Times New Roman" w:hAnsi="Times New Roman" w:cs="Times New Roman"/>
                <w:sz w:val="24"/>
                <w:szCs w:val="24"/>
              </w:rPr>
              <w:t>1.01.2030</w:t>
            </w:r>
          </w:p>
        </w:tc>
      </w:tr>
    </w:tbl>
    <w:p w14:paraId="064FB639" w14:textId="77777777" w:rsidR="00DA2BF5" w:rsidRDefault="00DA2BF5" w:rsidP="00947442">
      <w:pPr>
        <w:spacing w:after="0" w:line="240" w:lineRule="auto"/>
        <w:jc w:val="both"/>
        <w:rPr>
          <w:rFonts w:ascii="Times New Roman" w:hAnsi="Times New Roman" w:cs="Times New Roman"/>
          <w:sz w:val="24"/>
          <w:szCs w:val="24"/>
        </w:rPr>
      </w:pPr>
    </w:p>
    <w:bookmarkEnd w:id="16"/>
    <w:p w14:paraId="48737434" w14:textId="174CB948" w:rsidR="00624554" w:rsidRDefault="00BC677A"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Avaliku sektori asutuste peamine kulu on kinnisvara, </w:t>
      </w:r>
      <w:r w:rsidR="00C01B02">
        <w:rPr>
          <w:rFonts w:ascii="Times New Roman" w:hAnsi="Times New Roman" w:cs="Times New Roman"/>
          <w:sz w:val="24"/>
          <w:szCs w:val="24"/>
        </w:rPr>
        <w:t xml:space="preserve">peamine säästukoht on </w:t>
      </w:r>
      <w:r>
        <w:rPr>
          <w:rFonts w:ascii="Times New Roman" w:hAnsi="Times New Roman" w:cs="Times New Roman"/>
          <w:sz w:val="24"/>
          <w:szCs w:val="24"/>
        </w:rPr>
        <w:t>hoonete energiatõhusus</w:t>
      </w:r>
      <w:r w:rsidR="00C01B02">
        <w:rPr>
          <w:rFonts w:ascii="Times New Roman" w:hAnsi="Times New Roman" w:cs="Times New Roman"/>
          <w:sz w:val="24"/>
          <w:szCs w:val="24"/>
        </w:rPr>
        <w:t xml:space="preserve">e </w:t>
      </w:r>
      <w:r w:rsidR="00391A26">
        <w:rPr>
          <w:rFonts w:ascii="Times New Roman" w:hAnsi="Times New Roman" w:cs="Times New Roman"/>
          <w:sz w:val="24"/>
          <w:szCs w:val="24"/>
        </w:rPr>
        <w:t>suurendamine</w:t>
      </w:r>
      <w:r>
        <w:rPr>
          <w:rFonts w:ascii="Times New Roman" w:hAnsi="Times New Roman" w:cs="Times New Roman"/>
          <w:sz w:val="24"/>
          <w:szCs w:val="24"/>
        </w:rPr>
        <w:t xml:space="preserve">, </w:t>
      </w:r>
      <w:r w:rsidR="00F533CB" w:rsidRPr="00F533CB">
        <w:rPr>
          <w:rFonts w:ascii="Times New Roman" w:hAnsi="Times New Roman" w:cs="Times New Roman"/>
          <w:sz w:val="24"/>
          <w:szCs w:val="24"/>
        </w:rPr>
        <w:t>s</w:t>
      </w:r>
      <w:r w:rsidR="001C4079">
        <w:rPr>
          <w:rFonts w:ascii="Times New Roman" w:hAnsi="Times New Roman" w:cs="Times New Roman"/>
          <w:sz w:val="24"/>
          <w:szCs w:val="24"/>
        </w:rPr>
        <w:t>t</w:t>
      </w:r>
      <w:r w:rsidR="00F533CB" w:rsidRPr="00F533CB">
        <w:rPr>
          <w:rFonts w:ascii="Times New Roman" w:hAnsi="Times New Roman" w:cs="Times New Roman"/>
          <w:sz w:val="24"/>
          <w:szCs w:val="24"/>
        </w:rPr>
        <w:t xml:space="preserve"> vanade või ebatõhusate kütteseadmete väljavahetami</w:t>
      </w:r>
      <w:r w:rsidR="008C4A50">
        <w:rPr>
          <w:rFonts w:ascii="Times New Roman" w:hAnsi="Times New Roman" w:cs="Times New Roman"/>
          <w:sz w:val="24"/>
          <w:szCs w:val="24"/>
        </w:rPr>
        <w:t xml:space="preserve">ne, aga ka näiteks täpsem energiakasutuse </w:t>
      </w:r>
      <w:r w:rsidR="000E07BB">
        <w:rPr>
          <w:rFonts w:ascii="Times New Roman" w:hAnsi="Times New Roman" w:cs="Times New Roman"/>
          <w:sz w:val="24"/>
          <w:szCs w:val="24"/>
        </w:rPr>
        <w:t>(seadmete käita</w:t>
      </w:r>
      <w:r w:rsidR="00623F28">
        <w:rPr>
          <w:rFonts w:ascii="Times New Roman" w:hAnsi="Times New Roman" w:cs="Times New Roman"/>
          <w:sz w:val="24"/>
          <w:szCs w:val="24"/>
        </w:rPr>
        <w:t>mise</w:t>
      </w:r>
      <w:r w:rsidR="000E07BB">
        <w:rPr>
          <w:rFonts w:ascii="Times New Roman" w:hAnsi="Times New Roman" w:cs="Times New Roman"/>
          <w:sz w:val="24"/>
          <w:szCs w:val="24"/>
        </w:rPr>
        <w:t>) jälgimine</w:t>
      </w:r>
      <w:r w:rsidR="5BB511DB" w:rsidRPr="4EC80D3A">
        <w:rPr>
          <w:rFonts w:ascii="Times New Roman" w:hAnsi="Times New Roman" w:cs="Times New Roman"/>
          <w:sz w:val="24"/>
          <w:szCs w:val="24"/>
        </w:rPr>
        <w:t xml:space="preserve"> ja juhtimine</w:t>
      </w:r>
      <w:r w:rsidR="13A69CC8" w:rsidRPr="4EC80D3A">
        <w:rPr>
          <w:rFonts w:ascii="Times New Roman" w:hAnsi="Times New Roman" w:cs="Times New Roman"/>
          <w:sz w:val="24"/>
          <w:szCs w:val="24"/>
        </w:rPr>
        <w:t>.</w:t>
      </w:r>
      <w:r>
        <w:rPr>
          <w:rFonts w:ascii="Times New Roman" w:hAnsi="Times New Roman" w:cs="Times New Roman"/>
          <w:sz w:val="24"/>
          <w:szCs w:val="24"/>
        </w:rPr>
        <w:t xml:space="preserve"> Samas kuulub üldise energiakulu alla ka avaliku sektori asutuse omandis olev transport</w:t>
      </w:r>
      <w:r w:rsidR="004A0C71">
        <w:rPr>
          <w:rFonts w:ascii="Times New Roman" w:hAnsi="Times New Roman" w:cs="Times New Roman"/>
          <w:sz w:val="24"/>
          <w:szCs w:val="24"/>
        </w:rPr>
        <w:t xml:space="preserve"> (ametiautod jms)</w:t>
      </w:r>
      <w:r w:rsidR="2361EF45" w:rsidRPr="4B5AD14A">
        <w:rPr>
          <w:rFonts w:ascii="Times New Roman" w:hAnsi="Times New Roman" w:cs="Times New Roman"/>
          <w:sz w:val="24"/>
          <w:szCs w:val="24"/>
        </w:rPr>
        <w:t>,</w:t>
      </w:r>
      <w:r>
        <w:rPr>
          <w:rFonts w:ascii="Times New Roman" w:hAnsi="Times New Roman" w:cs="Times New Roman"/>
          <w:sz w:val="24"/>
          <w:szCs w:val="24"/>
        </w:rPr>
        <w:t xml:space="preserve"> säästukoh</w:t>
      </w:r>
      <w:r w:rsidR="001917E8">
        <w:rPr>
          <w:rFonts w:ascii="Times New Roman" w:hAnsi="Times New Roman" w:cs="Times New Roman"/>
          <w:sz w:val="24"/>
          <w:szCs w:val="24"/>
        </w:rPr>
        <w:t>ti</w:t>
      </w:r>
      <w:r>
        <w:rPr>
          <w:rFonts w:ascii="Times New Roman" w:hAnsi="Times New Roman" w:cs="Times New Roman"/>
          <w:sz w:val="24"/>
          <w:szCs w:val="24"/>
        </w:rPr>
        <w:t xml:space="preserve"> (nt elektrifitseerimine) on võimalik leida ka sealt</w:t>
      </w:r>
      <w:r w:rsidR="001917E8">
        <w:rPr>
          <w:rFonts w:ascii="Times New Roman" w:hAnsi="Times New Roman" w:cs="Times New Roman"/>
          <w:sz w:val="24"/>
          <w:szCs w:val="24"/>
        </w:rPr>
        <w:t>.</w:t>
      </w:r>
      <w:r>
        <w:rPr>
          <w:rFonts w:ascii="Times New Roman" w:hAnsi="Times New Roman" w:cs="Times New Roman"/>
          <w:sz w:val="24"/>
          <w:szCs w:val="24"/>
        </w:rPr>
        <w:t xml:space="preserve"> </w:t>
      </w:r>
    </w:p>
    <w:p w14:paraId="2D0A6958" w14:textId="56B580B6" w:rsidR="00476718" w:rsidRDefault="00DF7EFA"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Avaliku sektori asutuste</w:t>
      </w:r>
      <w:r w:rsidR="00F2731F">
        <w:rPr>
          <w:rFonts w:ascii="Times New Roman" w:hAnsi="Times New Roman" w:cs="Times New Roman"/>
          <w:sz w:val="24"/>
          <w:szCs w:val="24"/>
        </w:rPr>
        <w:t xml:space="preserve"> omandis olevatest hoonetest</w:t>
      </w:r>
      <w:r w:rsidR="00262F3E">
        <w:rPr>
          <w:rFonts w:ascii="Times New Roman" w:hAnsi="Times New Roman" w:cs="Times New Roman"/>
          <w:sz w:val="24"/>
          <w:szCs w:val="24"/>
        </w:rPr>
        <w:t xml:space="preserve">, mille </w:t>
      </w:r>
      <w:r w:rsidR="00ED60E3">
        <w:rPr>
          <w:rFonts w:ascii="Times New Roman" w:hAnsi="Times New Roman" w:cs="Times New Roman"/>
          <w:sz w:val="24"/>
          <w:szCs w:val="24"/>
        </w:rPr>
        <w:t xml:space="preserve">kasulik üldpõrandapind </w:t>
      </w:r>
      <w:r w:rsidR="0066474F">
        <w:rPr>
          <w:rFonts w:ascii="Times New Roman" w:hAnsi="Times New Roman" w:cs="Times New Roman"/>
          <w:sz w:val="24"/>
          <w:szCs w:val="24"/>
        </w:rPr>
        <w:t>o</w:t>
      </w:r>
      <w:r w:rsidR="00262F3E">
        <w:rPr>
          <w:rFonts w:ascii="Times New Roman" w:hAnsi="Times New Roman" w:cs="Times New Roman"/>
          <w:sz w:val="24"/>
          <w:szCs w:val="24"/>
        </w:rPr>
        <w:t>n suurem kui 250</w:t>
      </w:r>
      <w:r w:rsidR="009445A6">
        <w:rPr>
          <w:rFonts w:ascii="Times New Roman" w:hAnsi="Times New Roman" w:cs="Times New Roman"/>
          <w:sz w:val="24"/>
          <w:szCs w:val="24"/>
        </w:rPr>
        <w:t xml:space="preserve"> </w:t>
      </w:r>
      <w:r w:rsidR="00262F3E">
        <w:rPr>
          <w:rFonts w:ascii="Times New Roman" w:hAnsi="Times New Roman" w:cs="Times New Roman"/>
          <w:sz w:val="24"/>
          <w:szCs w:val="24"/>
        </w:rPr>
        <w:t>m</w:t>
      </w:r>
      <w:r w:rsidR="009445A6">
        <w:rPr>
          <w:rFonts w:ascii="Times New Roman" w:hAnsi="Times New Roman" w:cs="Times New Roman"/>
          <w:sz w:val="24"/>
          <w:szCs w:val="24"/>
          <w:vertAlign w:val="superscript"/>
        </w:rPr>
        <w:t>2</w:t>
      </w:r>
      <w:r w:rsidR="00636343">
        <w:rPr>
          <w:rFonts w:ascii="Times New Roman" w:hAnsi="Times New Roman" w:cs="Times New Roman"/>
          <w:sz w:val="24"/>
          <w:szCs w:val="24"/>
        </w:rPr>
        <w:t>, kus on tagatud sisekliima</w:t>
      </w:r>
      <w:r w:rsidR="005D3CF7">
        <w:rPr>
          <w:rFonts w:ascii="Times New Roman" w:hAnsi="Times New Roman" w:cs="Times New Roman"/>
          <w:sz w:val="24"/>
          <w:szCs w:val="24"/>
        </w:rPr>
        <w:t xml:space="preserve"> </w:t>
      </w:r>
      <w:r w:rsidR="005D3CF7" w:rsidRPr="7A526C33">
        <w:rPr>
          <w:rFonts w:ascii="Times New Roman" w:hAnsi="Times New Roman" w:cs="Times New Roman"/>
          <w:sz w:val="24"/>
          <w:szCs w:val="24"/>
        </w:rPr>
        <w:t>ning</w:t>
      </w:r>
      <w:r w:rsidR="005D3CF7">
        <w:rPr>
          <w:rFonts w:ascii="Times New Roman" w:hAnsi="Times New Roman" w:cs="Times New Roman"/>
          <w:sz w:val="24"/>
          <w:szCs w:val="24"/>
        </w:rPr>
        <w:t xml:space="preserve"> mis ei olnud </w:t>
      </w:r>
      <w:r w:rsidR="001917E8">
        <w:rPr>
          <w:rFonts w:ascii="Times New Roman" w:hAnsi="Times New Roman" w:cs="Times New Roman"/>
          <w:sz w:val="24"/>
          <w:szCs w:val="24"/>
        </w:rPr>
        <w:t xml:space="preserve">2024. aasta 1. jaanuari seisuga </w:t>
      </w:r>
      <w:r w:rsidR="005D3CF7">
        <w:rPr>
          <w:rFonts w:ascii="Times New Roman" w:hAnsi="Times New Roman" w:cs="Times New Roman"/>
          <w:sz w:val="24"/>
          <w:szCs w:val="24"/>
        </w:rPr>
        <w:t xml:space="preserve">rekonstrueeritud </w:t>
      </w:r>
      <w:r w:rsidR="008349A4">
        <w:rPr>
          <w:rFonts w:ascii="Times New Roman" w:hAnsi="Times New Roman" w:cs="Times New Roman"/>
          <w:sz w:val="24"/>
          <w:szCs w:val="24"/>
        </w:rPr>
        <w:t>energiatõhususe miinimumnõuete</w:t>
      </w:r>
      <w:r w:rsidR="00AB5E54">
        <w:rPr>
          <w:rFonts w:ascii="Times New Roman" w:hAnsi="Times New Roman" w:cs="Times New Roman"/>
          <w:sz w:val="24"/>
          <w:szCs w:val="24"/>
        </w:rPr>
        <w:t>le</w:t>
      </w:r>
      <w:r w:rsidR="008349A4">
        <w:rPr>
          <w:rFonts w:ascii="Times New Roman" w:hAnsi="Times New Roman" w:cs="Times New Roman"/>
          <w:sz w:val="24"/>
          <w:szCs w:val="24"/>
        </w:rPr>
        <w:t xml:space="preserve"> </w:t>
      </w:r>
      <w:r w:rsidR="00391A26">
        <w:rPr>
          <w:rFonts w:ascii="Times New Roman" w:hAnsi="Times New Roman" w:cs="Times New Roman"/>
          <w:sz w:val="24"/>
          <w:szCs w:val="24"/>
        </w:rPr>
        <w:t xml:space="preserve">vastavaks </w:t>
      </w:r>
      <w:r w:rsidR="008349A4">
        <w:rPr>
          <w:rFonts w:ascii="Times New Roman" w:hAnsi="Times New Roman" w:cs="Times New Roman"/>
          <w:sz w:val="24"/>
          <w:szCs w:val="24"/>
        </w:rPr>
        <w:t>(C</w:t>
      </w:r>
      <w:r w:rsidR="00CC4807">
        <w:rPr>
          <w:rFonts w:ascii="Times New Roman" w:hAnsi="Times New Roman" w:cs="Times New Roman"/>
          <w:sz w:val="24"/>
          <w:szCs w:val="24"/>
        </w:rPr>
        <w:t>-</w:t>
      </w:r>
      <w:r w:rsidR="008349A4">
        <w:rPr>
          <w:rFonts w:ascii="Times New Roman" w:hAnsi="Times New Roman" w:cs="Times New Roman"/>
          <w:sz w:val="24"/>
          <w:szCs w:val="24"/>
        </w:rPr>
        <w:t xml:space="preserve">klass), </w:t>
      </w:r>
      <w:r w:rsidR="001917E8">
        <w:rPr>
          <w:rFonts w:ascii="Times New Roman" w:hAnsi="Times New Roman" w:cs="Times New Roman"/>
          <w:sz w:val="24"/>
          <w:szCs w:val="24"/>
        </w:rPr>
        <w:t xml:space="preserve">tuleb igal aastal </w:t>
      </w:r>
      <w:r w:rsidR="006551FE">
        <w:rPr>
          <w:rFonts w:ascii="Times New Roman" w:hAnsi="Times New Roman" w:cs="Times New Roman"/>
          <w:sz w:val="24"/>
          <w:szCs w:val="24"/>
        </w:rPr>
        <w:t>3% (</w:t>
      </w:r>
      <w:r w:rsidR="00623F28">
        <w:rPr>
          <w:rFonts w:ascii="Times New Roman" w:hAnsi="Times New Roman" w:cs="Times New Roman"/>
          <w:sz w:val="24"/>
          <w:szCs w:val="24"/>
        </w:rPr>
        <w:t>üld</w:t>
      </w:r>
      <w:r w:rsidR="006551FE">
        <w:rPr>
          <w:rFonts w:ascii="Times New Roman" w:hAnsi="Times New Roman" w:cs="Times New Roman"/>
          <w:sz w:val="24"/>
          <w:szCs w:val="24"/>
        </w:rPr>
        <w:t>põrandapinnast kokku) rekonstrueerida energiatõhususe miinimumnõuete</w:t>
      </w:r>
      <w:r w:rsidR="00AB5E54">
        <w:rPr>
          <w:rFonts w:ascii="Times New Roman" w:hAnsi="Times New Roman" w:cs="Times New Roman"/>
          <w:sz w:val="24"/>
          <w:szCs w:val="24"/>
        </w:rPr>
        <w:t>le</w:t>
      </w:r>
      <w:r w:rsidR="00391A26">
        <w:rPr>
          <w:rFonts w:ascii="Times New Roman" w:hAnsi="Times New Roman" w:cs="Times New Roman"/>
          <w:sz w:val="24"/>
          <w:szCs w:val="24"/>
        </w:rPr>
        <w:t xml:space="preserve"> vastavaks</w:t>
      </w:r>
      <w:r w:rsidR="006551FE">
        <w:rPr>
          <w:rFonts w:ascii="Times New Roman" w:hAnsi="Times New Roman" w:cs="Times New Roman"/>
          <w:sz w:val="24"/>
          <w:szCs w:val="24"/>
        </w:rPr>
        <w:t xml:space="preserve"> (C</w:t>
      </w:r>
      <w:r w:rsidR="00CC4807">
        <w:rPr>
          <w:rFonts w:ascii="Times New Roman" w:hAnsi="Times New Roman" w:cs="Times New Roman"/>
          <w:sz w:val="24"/>
          <w:szCs w:val="24"/>
        </w:rPr>
        <w:t>-</w:t>
      </w:r>
      <w:r w:rsidR="006551FE">
        <w:rPr>
          <w:rFonts w:ascii="Times New Roman" w:hAnsi="Times New Roman" w:cs="Times New Roman"/>
          <w:sz w:val="24"/>
          <w:szCs w:val="24"/>
        </w:rPr>
        <w:t>klass)</w:t>
      </w:r>
      <w:r w:rsidR="00391A26">
        <w:rPr>
          <w:rFonts w:ascii="Times New Roman" w:hAnsi="Times New Roman" w:cs="Times New Roman"/>
          <w:sz w:val="24"/>
          <w:szCs w:val="24"/>
        </w:rPr>
        <w:t>.</w:t>
      </w:r>
    </w:p>
    <w:p w14:paraId="12AA8643" w14:textId="2512F288" w:rsidR="006E0AC6" w:rsidRDefault="006E0AC6" w:rsidP="00947442">
      <w:pPr>
        <w:spacing w:after="0" w:line="240" w:lineRule="auto"/>
        <w:jc w:val="both"/>
        <w:rPr>
          <w:rFonts w:ascii="Times New Roman" w:hAnsi="Times New Roman" w:cs="Times New Roman"/>
          <w:sz w:val="24"/>
          <w:szCs w:val="24"/>
        </w:rPr>
      </w:pPr>
      <w:r w:rsidRPr="349814EA">
        <w:rPr>
          <w:rFonts w:ascii="Times New Roman" w:hAnsi="Times New Roman" w:cs="Times New Roman"/>
          <w:sz w:val="24"/>
          <w:szCs w:val="24"/>
        </w:rPr>
        <w:t xml:space="preserve">Tähelepanu tuleb pöörata sellele, et avaliku sektori hoonete rekonstrueerimise nõue </w:t>
      </w:r>
      <w:r w:rsidR="00CA0206">
        <w:rPr>
          <w:rFonts w:ascii="Times New Roman" w:hAnsi="Times New Roman" w:cs="Times New Roman"/>
          <w:sz w:val="24"/>
          <w:szCs w:val="24"/>
        </w:rPr>
        <w:t xml:space="preserve">on </w:t>
      </w:r>
      <w:r w:rsidRPr="349814EA">
        <w:rPr>
          <w:rFonts w:ascii="Times New Roman" w:hAnsi="Times New Roman" w:cs="Times New Roman"/>
          <w:sz w:val="24"/>
          <w:szCs w:val="24"/>
        </w:rPr>
        <w:t>kohustus</w:t>
      </w:r>
      <w:r w:rsidR="00CA0206">
        <w:rPr>
          <w:rFonts w:ascii="Times New Roman" w:hAnsi="Times New Roman" w:cs="Times New Roman"/>
          <w:sz w:val="24"/>
          <w:szCs w:val="24"/>
        </w:rPr>
        <w:t>lik</w:t>
      </w:r>
      <w:r w:rsidR="498E0900" w:rsidRPr="349814EA">
        <w:rPr>
          <w:rFonts w:ascii="Times New Roman" w:hAnsi="Times New Roman" w:cs="Times New Roman"/>
          <w:sz w:val="24"/>
          <w:szCs w:val="24"/>
        </w:rPr>
        <w:t xml:space="preserve"> kõigile</w:t>
      </w:r>
      <w:r w:rsidRPr="349814EA">
        <w:rPr>
          <w:rFonts w:ascii="Times New Roman" w:hAnsi="Times New Roman" w:cs="Times New Roman"/>
          <w:sz w:val="24"/>
          <w:szCs w:val="24"/>
        </w:rPr>
        <w:t xml:space="preserve"> ja kohalikule </w:t>
      </w:r>
      <w:r w:rsidRPr="71EFD1AD">
        <w:rPr>
          <w:rFonts w:ascii="Times New Roman" w:hAnsi="Times New Roman" w:cs="Times New Roman"/>
          <w:sz w:val="24"/>
          <w:szCs w:val="24"/>
        </w:rPr>
        <w:t>omavalit</w:t>
      </w:r>
      <w:r w:rsidR="476DF23F" w:rsidRPr="71EFD1AD">
        <w:rPr>
          <w:rFonts w:ascii="Times New Roman" w:hAnsi="Times New Roman" w:cs="Times New Roman"/>
          <w:sz w:val="24"/>
          <w:szCs w:val="24"/>
        </w:rPr>
        <w:t>s</w:t>
      </w:r>
      <w:r w:rsidRPr="71EFD1AD">
        <w:rPr>
          <w:rFonts w:ascii="Times New Roman" w:hAnsi="Times New Roman" w:cs="Times New Roman"/>
          <w:sz w:val="24"/>
          <w:szCs w:val="24"/>
        </w:rPr>
        <w:t>usele</w:t>
      </w:r>
      <w:r w:rsidRPr="349814EA">
        <w:rPr>
          <w:rFonts w:ascii="Times New Roman" w:hAnsi="Times New Roman" w:cs="Times New Roman"/>
          <w:sz w:val="24"/>
          <w:szCs w:val="24"/>
        </w:rPr>
        <w:t xml:space="preserve"> </w:t>
      </w:r>
      <w:r w:rsidR="00391A26" w:rsidRPr="349814EA">
        <w:rPr>
          <w:rFonts w:ascii="Times New Roman" w:hAnsi="Times New Roman" w:cs="Times New Roman"/>
          <w:sz w:val="24"/>
          <w:szCs w:val="24"/>
        </w:rPr>
        <w:t>ei tehta erandeid</w:t>
      </w:r>
      <w:r w:rsidRPr="349814EA">
        <w:rPr>
          <w:rFonts w:ascii="Times New Roman" w:hAnsi="Times New Roman" w:cs="Times New Roman"/>
          <w:sz w:val="24"/>
          <w:szCs w:val="24"/>
        </w:rPr>
        <w:t xml:space="preserve"> elanike arvu</w:t>
      </w:r>
      <w:r w:rsidR="00391A26" w:rsidRPr="349814EA">
        <w:rPr>
          <w:rFonts w:ascii="Times New Roman" w:hAnsi="Times New Roman" w:cs="Times New Roman"/>
          <w:sz w:val="24"/>
          <w:szCs w:val="24"/>
        </w:rPr>
        <w:t xml:space="preserve"> järgi</w:t>
      </w:r>
      <w:r w:rsidRPr="349814EA">
        <w:rPr>
          <w:rFonts w:ascii="Times New Roman" w:hAnsi="Times New Roman" w:cs="Times New Roman"/>
          <w:sz w:val="24"/>
          <w:szCs w:val="24"/>
        </w:rPr>
        <w:t>.</w:t>
      </w:r>
    </w:p>
    <w:p w14:paraId="7798863D" w14:textId="6C322DEE" w:rsidR="00FC15C9" w:rsidRDefault="00B714DE"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2024</w:t>
      </w:r>
      <w:r w:rsidR="00CA0206">
        <w:rPr>
          <w:rFonts w:ascii="Times New Roman" w:hAnsi="Times New Roman" w:cs="Times New Roman"/>
          <w:sz w:val="24"/>
          <w:szCs w:val="24"/>
        </w:rPr>
        <w:t>. aasta 1. jaanuari seisuga</w:t>
      </w:r>
      <w:r>
        <w:rPr>
          <w:rFonts w:ascii="Times New Roman" w:hAnsi="Times New Roman" w:cs="Times New Roman"/>
          <w:sz w:val="24"/>
          <w:szCs w:val="24"/>
        </w:rPr>
        <w:t xml:space="preserve"> oli Eesti avaliku sektori kasutuse</w:t>
      </w:r>
      <w:r w:rsidR="00C83AA2">
        <w:rPr>
          <w:rFonts w:ascii="Times New Roman" w:hAnsi="Times New Roman" w:cs="Times New Roman"/>
          <w:sz w:val="24"/>
          <w:szCs w:val="24"/>
        </w:rPr>
        <w:t>s</w:t>
      </w:r>
      <w:r>
        <w:rPr>
          <w:rFonts w:ascii="Times New Roman" w:hAnsi="Times New Roman" w:cs="Times New Roman"/>
          <w:sz w:val="24"/>
          <w:szCs w:val="24"/>
        </w:rPr>
        <w:t xml:space="preserve"> </w:t>
      </w:r>
      <w:r w:rsidR="000D5E5F">
        <w:rPr>
          <w:rFonts w:ascii="Times New Roman" w:hAnsi="Times New Roman" w:cs="Times New Roman"/>
          <w:sz w:val="24"/>
          <w:szCs w:val="24"/>
        </w:rPr>
        <w:t xml:space="preserve">olevate hoonete </w:t>
      </w:r>
      <w:r w:rsidR="002C3960">
        <w:rPr>
          <w:rFonts w:ascii="Times New Roman" w:hAnsi="Times New Roman" w:cs="Times New Roman"/>
          <w:sz w:val="24"/>
          <w:szCs w:val="24"/>
        </w:rPr>
        <w:t>suletud netopind</w:t>
      </w:r>
      <w:r w:rsidR="5D8E4EF6" w:rsidRPr="73AF31A1">
        <w:rPr>
          <w:rFonts w:ascii="Times New Roman" w:hAnsi="Times New Roman" w:cs="Times New Roman"/>
          <w:sz w:val="24"/>
          <w:szCs w:val="24"/>
        </w:rPr>
        <w:t>,</w:t>
      </w:r>
      <w:r w:rsidR="002C3960">
        <w:rPr>
          <w:rFonts w:ascii="Times New Roman" w:hAnsi="Times New Roman" w:cs="Times New Roman"/>
          <w:sz w:val="24"/>
          <w:szCs w:val="24"/>
        </w:rPr>
        <w:t xml:space="preserve"> </w:t>
      </w:r>
      <w:r w:rsidR="00163A8B">
        <w:rPr>
          <w:rFonts w:ascii="Times New Roman" w:hAnsi="Times New Roman" w:cs="Times New Roman"/>
          <w:sz w:val="24"/>
          <w:szCs w:val="24"/>
        </w:rPr>
        <w:t xml:space="preserve">mis ei </w:t>
      </w:r>
      <w:r w:rsidR="00C83AA2">
        <w:rPr>
          <w:rFonts w:ascii="Times New Roman" w:hAnsi="Times New Roman" w:cs="Times New Roman"/>
          <w:sz w:val="24"/>
          <w:szCs w:val="24"/>
        </w:rPr>
        <w:t>vasta</w:t>
      </w:r>
      <w:r w:rsidR="00CA0206">
        <w:rPr>
          <w:rFonts w:ascii="Times New Roman" w:hAnsi="Times New Roman" w:cs="Times New Roman"/>
          <w:sz w:val="24"/>
          <w:szCs w:val="24"/>
        </w:rPr>
        <w:t>nud sama kuupäeva</w:t>
      </w:r>
      <w:r w:rsidR="00163A8B">
        <w:rPr>
          <w:rFonts w:ascii="Times New Roman" w:hAnsi="Times New Roman" w:cs="Times New Roman"/>
          <w:sz w:val="24"/>
          <w:szCs w:val="24"/>
        </w:rPr>
        <w:t xml:space="preserve"> seisuga </w:t>
      </w:r>
      <w:r w:rsidR="00CD6930">
        <w:rPr>
          <w:rFonts w:ascii="Times New Roman" w:hAnsi="Times New Roman" w:cs="Times New Roman"/>
          <w:sz w:val="24"/>
          <w:szCs w:val="24"/>
        </w:rPr>
        <w:t xml:space="preserve">energiatõhususe miinimumnõuetele </w:t>
      </w:r>
      <w:r w:rsidR="55715D53" w:rsidRPr="73AF31A1">
        <w:rPr>
          <w:rFonts w:ascii="Times New Roman" w:hAnsi="Times New Roman" w:cs="Times New Roman"/>
          <w:sz w:val="24"/>
          <w:szCs w:val="24"/>
        </w:rPr>
        <w:t>(C</w:t>
      </w:r>
      <w:r w:rsidR="00CC4807">
        <w:rPr>
          <w:rFonts w:ascii="Times New Roman" w:hAnsi="Times New Roman" w:cs="Times New Roman"/>
          <w:sz w:val="24"/>
          <w:szCs w:val="24"/>
        </w:rPr>
        <w:t>-</w:t>
      </w:r>
      <w:r w:rsidR="55715D53" w:rsidRPr="73AF31A1">
        <w:rPr>
          <w:rFonts w:ascii="Times New Roman" w:hAnsi="Times New Roman" w:cs="Times New Roman"/>
          <w:sz w:val="24"/>
          <w:szCs w:val="24"/>
        </w:rPr>
        <w:t>klass)</w:t>
      </w:r>
      <w:r w:rsidR="00C83AA2">
        <w:rPr>
          <w:rFonts w:ascii="Times New Roman" w:hAnsi="Times New Roman" w:cs="Times New Roman"/>
          <w:sz w:val="24"/>
          <w:szCs w:val="24"/>
        </w:rPr>
        <w:t>,</w:t>
      </w:r>
      <w:r w:rsidR="00CD6930" w:rsidRPr="00CD6930">
        <w:rPr>
          <w:rFonts w:ascii="Times New Roman" w:hAnsi="Times New Roman" w:cs="Times New Roman"/>
          <w:sz w:val="24"/>
          <w:szCs w:val="24"/>
        </w:rPr>
        <w:t xml:space="preserve"> </w:t>
      </w:r>
      <w:r w:rsidR="49BFD0F1" w:rsidRPr="4D90121D">
        <w:rPr>
          <w:rFonts w:ascii="Times New Roman" w:hAnsi="Times New Roman" w:cs="Times New Roman"/>
          <w:sz w:val="24"/>
          <w:szCs w:val="24"/>
        </w:rPr>
        <w:t>ligikaudu</w:t>
      </w:r>
      <w:r w:rsidR="002C3960" w:rsidRPr="00CD6930">
        <w:rPr>
          <w:rFonts w:ascii="Times New Roman" w:hAnsi="Times New Roman" w:cs="Times New Roman"/>
          <w:sz w:val="24"/>
          <w:szCs w:val="24"/>
        </w:rPr>
        <w:t xml:space="preserve"> 6 660 000 m</w:t>
      </w:r>
      <w:r w:rsidR="002C3960" w:rsidRPr="00CD6930">
        <w:rPr>
          <w:rFonts w:ascii="Times New Roman" w:hAnsi="Times New Roman" w:cs="Times New Roman"/>
          <w:sz w:val="24"/>
          <w:szCs w:val="24"/>
          <w:vertAlign w:val="superscript"/>
        </w:rPr>
        <w:t>2</w:t>
      </w:r>
      <w:r w:rsidR="008D157E" w:rsidRPr="00CD6930">
        <w:rPr>
          <w:rFonts w:ascii="Times New Roman" w:hAnsi="Times New Roman" w:cs="Times New Roman"/>
          <w:sz w:val="24"/>
          <w:szCs w:val="24"/>
        </w:rPr>
        <w:t>,</w:t>
      </w:r>
      <w:r w:rsidR="008D157E">
        <w:rPr>
          <w:rFonts w:ascii="Times New Roman" w:hAnsi="Times New Roman" w:cs="Times New Roman"/>
          <w:sz w:val="24"/>
          <w:szCs w:val="24"/>
        </w:rPr>
        <w:t xml:space="preserve"> </w:t>
      </w:r>
      <w:r w:rsidR="004C6101">
        <w:rPr>
          <w:rFonts w:ascii="Times New Roman" w:hAnsi="Times New Roman" w:cs="Times New Roman"/>
          <w:sz w:val="24"/>
          <w:szCs w:val="24"/>
        </w:rPr>
        <w:t xml:space="preserve">millest </w:t>
      </w:r>
      <w:r w:rsidR="00CD6930">
        <w:rPr>
          <w:rFonts w:ascii="Times New Roman" w:hAnsi="Times New Roman" w:cs="Times New Roman"/>
          <w:sz w:val="24"/>
          <w:szCs w:val="24"/>
        </w:rPr>
        <w:t xml:space="preserve">3% </w:t>
      </w:r>
      <w:r w:rsidR="00CD6930" w:rsidRPr="4D90121D">
        <w:rPr>
          <w:rFonts w:ascii="Times New Roman" w:hAnsi="Times New Roman" w:cs="Times New Roman"/>
          <w:sz w:val="24"/>
          <w:szCs w:val="24"/>
        </w:rPr>
        <w:t>o</w:t>
      </w:r>
      <w:r w:rsidR="241A1B24" w:rsidRPr="4D90121D">
        <w:rPr>
          <w:rFonts w:ascii="Times New Roman" w:hAnsi="Times New Roman" w:cs="Times New Roman"/>
          <w:sz w:val="24"/>
          <w:szCs w:val="24"/>
        </w:rPr>
        <w:t>n</w:t>
      </w:r>
      <w:r w:rsidR="00CD6930">
        <w:rPr>
          <w:rFonts w:ascii="Times New Roman" w:hAnsi="Times New Roman" w:cs="Times New Roman"/>
          <w:sz w:val="24"/>
          <w:szCs w:val="24"/>
        </w:rPr>
        <w:t xml:space="preserve"> </w:t>
      </w:r>
      <w:r w:rsidR="00C83AA2" w:rsidRPr="71EFD1AD">
        <w:rPr>
          <w:rFonts w:ascii="Times New Roman" w:hAnsi="Times New Roman" w:cs="Times New Roman"/>
          <w:sz w:val="24"/>
          <w:szCs w:val="24"/>
        </w:rPr>
        <w:t>u</w:t>
      </w:r>
      <w:r w:rsidR="1C968B93" w:rsidRPr="71EFD1AD">
        <w:rPr>
          <w:rFonts w:ascii="Times New Roman" w:hAnsi="Times New Roman" w:cs="Times New Roman"/>
          <w:sz w:val="24"/>
          <w:szCs w:val="24"/>
        </w:rPr>
        <w:t xml:space="preserve"> </w:t>
      </w:r>
      <w:r w:rsidR="001A5511" w:rsidRPr="71EFD1AD">
        <w:rPr>
          <w:rFonts w:ascii="Times New Roman" w:hAnsi="Times New Roman" w:cs="Times New Roman"/>
          <w:sz w:val="24"/>
          <w:szCs w:val="24"/>
        </w:rPr>
        <w:t>19</w:t>
      </w:r>
      <w:r w:rsidR="000F0C01">
        <w:rPr>
          <w:rFonts w:ascii="Times New Roman" w:hAnsi="Times New Roman" w:cs="Times New Roman"/>
          <w:sz w:val="24"/>
          <w:szCs w:val="24"/>
        </w:rPr>
        <w:t>6</w:t>
      </w:r>
      <w:r w:rsidR="001A5511">
        <w:rPr>
          <w:rFonts w:ascii="Times New Roman" w:hAnsi="Times New Roman" w:cs="Times New Roman"/>
          <w:sz w:val="24"/>
          <w:szCs w:val="24"/>
        </w:rPr>
        <w:t> 000 m</w:t>
      </w:r>
      <w:r w:rsidR="001A5511" w:rsidRPr="00AB5E54">
        <w:rPr>
          <w:rFonts w:ascii="Times New Roman" w:hAnsi="Times New Roman" w:cs="Times New Roman"/>
          <w:sz w:val="24"/>
          <w:szCs w:val="24"/>
          <w:vertAlign w:val="superscript"/>
        </w:rPr>
        <w:t>2</w:t>
      </w:r>
      <w:r w:rsidR="001A5511">
        <w:rPr>
          <w:rFonts w:ascii="Times New Roman" w:hAnsi="Times New Roman" w:cs="Times New Roman"/>
          <w:sz w:val="24"/>
          <w:szCs w:val="24"/>
        </w:rPr>
        <w:t>.</w:t>
      </w:r>
    </w:p>
    <w:p w14:paraId="29F96113" w14:textId="73508E7F" w:rsidR="00DD5AF3" w:rsidRDefault="00DD5AF3" w:rsidP="00947442">
      <w:pPr>
        <w:spacing w:after="0" w:line="240" w:lineRule="auto"/>
        <w:jc w:val="both"/>
        <w:rPr>
          <w:rFonts w:ascii="Times New Roman" w:hAnsi="Times New Roman" w:cs="Times New Roman"/>
          <w:sz w:val="24"/>
          <w:szCs w:val="24"/>
        </w:rPr>
      </w:pPr>
      <w:r>
        <w:rPr>
          <w:rFonts w:ascii="Times New Roman" w:hAnsi="Times New Roman" w:cs="Times New Roman"/>
          <w:sz w:val="24"/>
          <w:szCs w:val="24"/>
        </w:rPr>
        <w:t xml:space="preserve">Keskvalitsus on </w:t>
      </w:r>
      <w:r w:rsidR="257D6998" w:rsidRPr="6BB17D74">
        <w:rPr>
          <w:rFonts w:ascii="Times New Roman" w:hAnsi="Times New Roman" w:cs="Times New Roman"/>
          <w:sz w:val="24"/>
          <w:szCs w:val="24"/>
        </w:rPr>
        <w:t xml:space="preserve">viimastel </w:t>
      </w:r>
      <w:r w:rsidRPr="65D3B8DE">
        <w:rPr>
          <w:rFonts w:ascii="Times New Roman" w:hAnsi="Times New Roman" w:cs="Times New Roman"/>
          <w:sz w:val="24"/>
          <w:szCs w:val="24"/>
        </w:rPr>
        <w:t>aas</w:t>
      </w:r>
      <w:r w:rsidR="4EB765FF" w:rsidRPr="65D3B8DE">
        <w:rPr>
          <w:rFonts w:ascii="Times New Roman" w:hAnsi="Times New Roman" w:cs="Times New Roman"/>
          <w:sz w:val="24"/>
          <w:szCs w:val="24"/>
        </w:rPr>
        <w:t xml:space="preserve">tatel </w:t>
      </w:r>
      <w:r>
        <w:rPr>
          <w:rFonts w:ascii="Times New Roman" w:hAnsi="Times New Roman" w:cs="Times New Roman"/>
          <w:sz w:val="24"/>
          <w:szCs w:val="24"/>
        </w:rPr>
        <w:t xml:space="preserve"> renoveerinud </w:t>
      </w:r>
      <w:r w:rsidR="27036293" w:rsidRPr="148407F4">
        <w:rPr>
          <w:rFonts w:ascii="Times New Roman" w:hAnsi="Times New Roman" w:cs="Times New Roman"/>
          <w:sz w:val="24"/>
          <w:szCs w:val="24"/>
        </w:rPr>
        <w:t>ligikaudu</w:t>
      </w:r>
      <w:r>
        <w:rPr>
          <w:rFonts w:ascii="Times New Roman" w:hAnsi="Times New Roman" w:cs="Times New Roman"/>
          <w:sz w:val="24"/>
          <w:szCs w:val="24"/>
        </w:rPr>
        <w:t xml:space="preserve"> 25 000 m</w:t>
      </w:r>
      <w:r>
        <w:rPr>
          <w:rFonts w:ascii="Times New Roman" w:hAnsi="Times New Roman" w:cs="Times New Roman"/>
          <w:sz w:val="24"/>
          <w:szCs w:val="24"/>
          <w:vertAlign w:val="superscript"/>
        </w:rPr>
        <w:t>2</w:t>
      </w:r>
      <w:r w:rsidR="00AB5E54">
        <w:rPr>
          <w:rFonts w:ascii="Times New Roman" w:hAnsi="Times New Roman" w:cs="Times New Roman"/>
          <w:sz w:val="24"/>
          <w:szCs w:val="24"/>
          <w:vertAlign w:val="superscript"/>
        </w:rPr>
        <w:t xml:space="preserve"> </w:t>
      </w:r>
      <w:r w:rsidR="41BC2F58" w:rsidRPr="08300897">
        <w:rPr>
          <w:rFonts w:ascii="Times New Roman" w:hAnsi="Times New Roman" w:cs="Times New Roman"/>
          <w:sz w:val="24"/>
          <w:szCs w:val="24"/>
        </w:rPr>
        <w:t>aastas.</w:t>
      </w:r>
    </w:p>
    <w:p w14:paraId="6371FAE8" w14:textId="330DD7AE" w:rsidR="00AB45E6" w:rsidRDefault="41BC2F58" w:rsidP="00947442">
      <w:pPr>
        <w:spacing w:after="0" w:line="240" w:lineRule="auto"/>
        <w:jc w:val="both"/>
        <w:rPr>
          <w:rFonts w:ascii="Times New Roman" w:hAnsi="Times New Roman" w:cs="Times New Roman"/>
          <w:sz w:val="24"/>
          <w:szCs w:val="24"/>
        </w:rPr>
      </w:pPr>
      <w:r w:rsidRPr="08300897">
        <w:rPr>
          <w:rFonts w:ascii="Times New Roman" w:hAnsi="Times New Roman" w:cs="Times New Roman"/>
          <w:sz w:val="24"/>
          <w:szCs w:val="24"/>
        </w:rPr>
        <w:t xml:space="preserve">Tabelis </w:t>
      </w:r>
      <w:r w:rsidR="00B01867">
        <w:rPr>
          <w:rFonts w:ascii="Times New Roman" w:hAnsi="Times New Roman" w:cs="Times New Roman"/>
          <w:sz w:val="24"/>
          <w:szCs w:val="24"/>
        </w:rPr>
        <w:t>3</w:t>
      </w:r>
      <w:r w:rsidRPr="16C8C512">
        <w:rPr>
          <w:rFonts w:ascii="Times New Roman" w:hAnsi="Times New Roman" w:cs="Times New Roman"/>
          <w:sz w:val="24"/>
          <w:szCs w:val="24"/>
        </w:rPr>
        <w:t xml:space="preserve"> on </w:t>
      </w:r>
      <w:r w:rsidR="00C83AA2">
        <w:rPr>
          <w:rFonts w:ascii="Times New Roman" w:hAnsi="Times New Roman" w:cs="Times New Roman"/>
          <w:sz w:val="24"/>
          <w:szCs w:val="24"/>
        </w:rPr>
        <w:t>esitatud</w:t>
      </w:r>
      <w:r w:rsidRPr="16C8C512">
        <w:rPr>
          <w:rFonts w:ascii="Times New Roman" w:hAnsi="Times New Roman" w:cs="Times New Roman"/>
          <w:sz w:val="24"/>
          <w:szCs w:val="24"/>
        </w:rPr>
        <w:t xml:space="preserve"> </w:t>
      </w:r>
      <w:r w:rsidR="3554BE1D" w:rsidRPr="7199E038">
        <w:rPr>
          <w:rFonts w:ascii="Times New Roman" w:hAnsi="Times New Roman" w:cs="Times New Roman"/>
          <w:sz w:val="24"/>
          <w:szCs w:val="24"/>
        </w:rPr>
        <w:t>r</w:t>
      </w:r>
      <w:r w:rsidR="00AB45E6" w:rsidRPr="7199E038">
        <w:rPr>
          <w:rFonts w:ascii="Times New Roman" w:hAnsi="Times New Roman" w:cs="Times New Roman"/>
          <w:sz w:val="24"/>
          <w:szCs w:val="24"/>
        </w:rPr>
        <w:t>ekonstrueeri</w:t>
      </w:r>
      <w:r w:rsidR="00575F3C" w:rsidRPr="7199E038">
        <w:rPr>
          <w:rFonts w:ascii="Times New Roman" w:hAnsi="Times New Roman" w:cs="Times New Roman"/>
          <w:sz w:val="24"/>
          <w:szCs w:val="24"/>
        </w:rPr>
        <w:t>tava</w:t>
      </w:r>
      <w:r w:rsidR="00575F3C">
        <w:rPr>
          <w:rFonts w:ascii="Times New Roman" w:hAnsi="Times New Roman" w:cs="Times New Roman"/>
          <w:sz w:val="24"/>
          <w:szCs w:val="24"/>
        </w:rPr>
        <w:t xml:space="preserve"> pinna jaotus kesk</w:t>
      </w:r>
      <w:r w:rsidR="006F2E22">
        <w:rPr>
          <w:rFonts w:ascii="Times New Roman" w:hAnsi="Times New Roman" w:cs="Times New Roman"/>
          <w:sz w:val="24"/>
          <w:szCs w:val="24"/>
        </w:rPr>
        <w:t>valitsuse</w:t>
      </w:r>
      <w:r w:rsidR="008E2B82">
        <w:rPr>
          <w:rFonts w:ascii="Times New Roman" w:hAnsi="Times New Roman" w:cs="Times New Roman"/>
          <w:sz w:val="24"/>
          <w:szCs w:val="24"/>
        </w:rPr>
        <w:t xml:space="preserve">, kohalike </w:t>
      </w:r>
      <w:r w:rsidR="008E2B82" w:rsidRPr="71EFD1AD">
        <w:rPr>
          <w:rFonts w:ascii="Times New Roman" w:hAnsi="Times New Roman" w:cs="Times New Roman"/>
          <w:sz w:val="24"/>
          <w:szCs w:val="24"/>
        </w:rPr>
        <w:t>omavalit</w:t>
      </w:r>
      <w:r w:rsidR="7C979BEC" w:rsidRPr="71EFD1AD">
        <w:rPr>
          <w:rFonts w:ascii="Times New Roman" w:hAnsi="Times New Roman" w:cs="Times New Roman"/>
          <w:sz w:val="24"/>
          <w:szCs w:val="24"/>
        </w:rPr>
        <w:t>s</w:t>
      </w:r>
      <w:r w:rsidR="008E2B82" w:rsidRPr="71EFD1AD">
        <w:rPr>
          <w:rFonts w:ascii="Times New Roman" w:hAnsi="Times New Roman" w:cs="Times New Roman"/>
          <w:sz w:val="24"/>
          <w:szCs w:val="24"/>
        </w:rPr>
        <w:t>uste</w:t>
      </w:r>
      <w:r w:rsidR="008E2B82">
        <w:rPr>
          <w:rFonts w:ascii="Times New Roman" w:hAnsi="Times New Roman" w:cs="Times New Roman"/>
          <w:sz w:val="24"/>
          <w:szCs w:val="24"/>
        </w:rPr>
        <w:t>, ülikoolide ja haiglate vahel</w:t>
      </w:r>
      <w:r w:rsidR="687A479A" w:rsidRPr="3EA6BE11">
        <w:rPr>
          <w:rFonts w:ascii="Times New Roman" w:hAnsi="Times New Roman" w:cs="Times New Roman"/>
          <w:sz w:val="24"/>
          <w:szCs w:val="24"/>
        </w:rPr>
        <w:t>.</w:t>
      </w:r>
      <w:r w:rsidR="008E2B82">
        <w:rPr>
          <w:rFonts w:ascii="Times New Roman" w:hAnsi="Times New Roman" w:cs="Times New Roman"/>
          <w:sz w:val="24"/>
          <w:szCs w:val="24"/>
        </w:rPr>
        <w:t xml:space="preserve"> </w:t>
      </w:r>
      <w:r w:rsidR="687A479A" w:rsidRPr="4E4A6665">
        <w:rPr>
          <w:rFonts w:ascii="Times New Roman" w:hAnsi="Times New Roman" w:cs="Times New Roman"/>
          <w:sz w:val="24"/>
          <w:szCs w:val="24"/>
        </w:rPr>
        <w:t>Tabelis</w:t>
      </w:r>
      <w:r w:rsidR="687A479A" w:rsidRPr="18B36982">
        <w:rPr>
          <w:rFonts w:ascii="Times New Roman" w:hAnsi="Times New Roman" w:cs="Times New Roman"/>
          <w:sz w:val="24"/>
          <w:szCs w:val="24"/>
        </w:rPr>
        <w:t xml:space="preserve"> on</w:t>
      </w:r>
      <w:r w:rsidR="008E2B82" w:rsidRPr="4E4A6665">
        <w:rPr>
          <w:rFonts w:ascii="Times New Roman" w:hAnsi="Times New Roman" w:cs="Times New Roman"/>
          <w:sz w:val="24"/>
          <w:szCs w:val="24"/>
        </w:rPr>
        <w:t xml:space="preserve"> </w:t>
      </w:r>
      <w:r w:rsidR="008E2B82">
        <w:rPr>
          <w:rFonts w:ascii="Times New Roman" w:hAnsi="Times New Roman" w:cs="Times New Roman"/>
          <w:sz w:val="24"/>
          <w:szCs w:val="24"/>
        </w:rPr>
        <w:t xml:space="preserve">nii hoonete arv kui ka </w:t>
      </w:r>
      <w:r w:rsidR="008E2B82" w:rsidRPr="2C8B4950">
        <w:rPr>
          <w:rFonts w:ascii="Times New Roman" w:hAnsi="Times New Roman" w:cs="Times New Roman"/>
          <w:sz w:val="24"/>
          <w:szCs w:val="24"/>
        </w:rPr>
        <w:t>ruutmeetri</w:t>
      </w:r>
      <w:r w:rsidR="6A719FB2" w:rsidRPr="2C8B4950">
        <w:rPr>
          <w:rFonts w:ascii="Times New Roman" w:hAnsi="Times New Roman" w:cs="Times New Roman"/>
          <w:sz w:val="24"/>
          <w:szCs w:val="24"/>
        </w:rPr>
        <w:t>d</w:t>
      </w:r>
      <w:r w:rsidR="008E2B82">
        <w:rPr>
          <w:rFonts w:ascii="Times New Roman" w:hAnsi="Times New Roman" w:cs="Times New Roman"/>
          <w:sz w:val="24"/>
          <w:szCs w:val="24"/>
        </w:rPr>
        <w:t xml:space="preserve"> </w:t>
      </w:r>
      <w:r w:rsidR="001A712B" w:rsidRPr="794B5224">
        <w:rPr>
          <w:rFonts w:ascii="Times New Roman" w:hAnsi="Times New Roman" w:cs="Times New Roman"/>
          <w:sz w:val="24"/>
          <w:szCs w:val="24"/>
        </w:rPr>
        <w:t>summa</w:t>
      </w:r>
      <w:r w:rsidR="4CA5F74A" w:rsidRPr="794B5224">
        <w:rPr>
          <w:rFonts w:ascii="Times New Roman" w:hAnsi="Times New Roman" w:cs="Times New Roman"/>
          <w:sz w:val="24"/>
          <w:szCs w:val="24"/>
        </w:rPr>
        <w:t xml:space="preserve"> ja</w:t>
      </w:r>
      <w:r w:rsidR="001A712B">
        <w:rPr>
          <w:rFonts w:ascii="Times New Roman" w:hAnsi="Times New Roman" w:cs="Times New Roman"/>
          <w:sz w:val="24"/>
          <w:szCs w:val="24"/>
        </w:rPr>
        <w:t xml:space="preserve"> </w:t>
      </w:r>
      <w:r w:rsidR="006F2E22" w:rsidRPr="794B5224">
        <w:rPr>
          <w:rFonts w:ascii="Times New Roman" w:hAnsi="Times New Roman" w:cs="Times New Roman"/>
          <w:sz w:val="24"/>
          <w:szCs w:val="24"/>
        </w:rPr>
        <w:t>osakaalu</w:t>
      </w:r>
      <w:r w:rsidR="37C6B590" w:rsidRPr="794B5224">
        <w:rPr>
          <w:rFonts w:ascii="Times New Roman" w:hAnsi="Times New Roman" w:cs="Times New Roman"/>
          <w:sz w:val="24"/>
          <w:szCs w:val="24"/>
        </w:rPr>
        <w:t>na</w:t>
      </w:r>
      <w:r w:rsidR="006F2E22">
        <w:rPr>
          <w:rFonts w:ascii="Times New Roman" w:hAnsi="Times New Roman" w:cs="Times New Roman"/>
          <w:sz w:val="24"/>
          <w:szCs w:val="24"/>
        </w:rPr>
        <w:t>.</w:t>
      </w:r>
    </w:p>
    <w:p w14:paraId="2C93D50E" w14:textId="77777777" w:rsidR="008E2B82" w:rsidRPr="00922054" w:rsidRDefault="008E2B82" w:rsidP="00947442">
      <w:pPr>
        <w:spacing w:after="0" w:line="240" w:lineRule="auto"/>
        <w:jc w:val="both"/>
        <w:rPr>
          <w:rFonts w:cstheme="minorHAnsi"/>
          <w:sz w:val="24"/>
          <w:szCs w:val="24"/>
        </w:rPr>
      </w:pPr>
    </w:p>
    <w:p w14:paraId="7E9CBA6C" w14:textId="5837529A" w:rsidR="003D20C1" w:rsidRPr="00922054" w:rsidRDefault="003D20C1" w:rsidP="00947442">
      <w:pPr>
        <w:spacing w:after="0" w:line="240" w:lineRule="auto"/>
        <w:jc w:val="both"/>
        <w:rPr>
          <w:rFonts w:cstheme="minorHAnsi"/>
          <w:sz w:val="24"/>
          <w:szCs w:val="24"/>
        </w:rPr>
      </w:pPr>
      <w:r w:rsidRPr="00922054">
        <w:rPr>
          <w:rFonts w:cstheme="minorHAnsi"/>
          <w:sz w:val="24"/>
          <w:szCs w:val="24"/>
        </w:rPr>
        <w:t xml:space="preserve">Tabel </w:t>
      </w:r>
      <w:r w:rsidR="004C0E72" w:rsidRPr="00922054">
        <w:rPr>
          <w:rFonts w:cstheme="minorHAnsi"/>
          <w:sz w:val="24"/>
          <w:szCs w:val="24"/>
        </w:rPr>
        <w:t>3.</w:t>
      </w:r>
      <w:r w:rsidR="007865C8" w:rsidRPr="00922054">
        <w:rPr>
          <w:rFonts w:cstheme="minorHAnsi"/>
          <w:sz w:val="24"/>
          <w:szCs w:val="24"/>
        </w:rPr>
        <w:t xml:space="preserve"> </w:t>
      </w:r>
      <w:r w:rsidR="00624324" w:rsidRPr="00922054">
        <w:rPr>
          <w:rFonts w:cstheme="minorHAnsi"/>
          <w:sz w:val="24"/>
          <w:szCs w:val="24"/>
        </w:rPr>
        <w:t>Avaliku sektori</w:t>
      </w:r>
      <w:r w:rsidR="00B01867" w:rsidRPr="00922054">
        <w:rPr>
          <w:rFonts w:cstheme="minorHAnsi"/>
          <w:sz w:val="24"/>
          <w:szCs w:val="24"/>
        </w:rPr>
        <w:t xml:space="preserve"> rekonstrueeritava pinna jaotus</w:t>
      </w:r>
    </w:p>
    <w:tbl>
      <w:tblPr>
        <w:tblW w:w="8359" w:type="dxa"/>
        <w:tblCellMar>
          <w:left w:w="70" w:type="dxa"/>
          <w:right w:w="70" w:type="dxa"/>
        </w:tblCellMar>
        <w:tblLook w:val="04A0" w:firstRow="1" w:lastRow="0" w:firstColumn="1" w:lastColumn="0" w:noHBand="0" w:noVBand="1"/>
      </w:tblPr>
      <w:tblGrid>
        <w:gridCol w:w="2547"/>
        <w:gridCol w:w="1559"/>
        <w:gridCol w:w="1134"/>
        <w:gridCol w:w="1559"/>
        <w:gridCol w:w="1560"/>
      </w:tblGrid>
      <w:tr w:rsidR="001A0E5A" w:rsidRPr="00922054" w14:paraId="3D43789E" w14:textId="77777777" w:rsidTr="00575F3C">
        <w:trPr>
          <w:trHeight w:val="290"/>
        </w:trPr>
        <w:tc>
          <w:tcPr>
            <w:tcW w:w="2547" w:type="dxa"/>
            <w:tcBorders>
              <w:top w:val="single" w:sz="4" w:space="0" w:color="auto"/>
              <w:left w:val="single" w:sz="4" w:space="0" w:color="auto"/>
              <w:bottom w:val="single" w:sz="4" w:space="0" w:color="auto"/>
              <w:right w:val="single" w:sz="4" w:space="0" w:color="auto"/>
            </w:tcBorders>
            <w:noWrap/>
            <w:vAlign w:val="bottom"/>
            <w:hideMark/>
          </w:tcPr>
          <w:p w14:paraId="23287FF0" w14:textId="77777777" w:rsidR="001A0E5A" w:rsidRPr="00922054" w:rsidRDefault="001A0E5A" w:rsidP="00947442">
            <w:pPr>
              <w:spacing w:after="0" w:line="240" w:lineRule="auto"/>
              <w:rPr>
                <w:rFonts w:eastAsia="Times New Roman" w:cstheme="minorHAnsi"/>
                <w:color w:val="000000"/>
                <w:lang w:eastAsia="et-EE"/>
              </w:rPr>
            </w:pPr>
            <w:r w:rsidRPr="00922054">
              <w:rPr>
                <w:rFonts w:eastAsia="Times New Roman" w:cstheme="minorHAnsi"/>
                <w:color w:val="000000"/>
                <w:lang w:eastAsia="et-EE"/>
              </w:rPr>
              <w:t> </w:t>
            </w:r>
          </w:p>
        </w:tc>
        <w:tc>
          <w:tcPr>
            <w:tcW w:w="1559" w:type="dxa"/>
            <w:tcBorders>
              <w:top w:val="single" w:sz="4" w:space="0" w:color="auto"/>
              <w:left w:val="nil"/>
              <w:bottom w:val="single" w:sz="4" w:space="0" w:color="auto"/>
              <w:right w:val="single" w:sz="4" w:space="0" w:color="auto"/>
            </w:tcBorders>
            <w:noWrap/>
            <w:vAlign w:val="bottom"/>
            <w:hideMark/>
          </w:tcPr>
          <w:p w14:paraId="63C0D3CE" w14:textId="2814EAA5"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Keskvalit</w:t>
            </w:r>
            <w:r w:rsidR="00575F3C" w:rsidRPr="00922054">
              <w:rPr>
                <w:rFonts w:eastAsia="Times New Roman" w:cstheme="minorHAnsi"/>
                <w:color w:val="000000"/>
                <w:lang w:eastAsia="et-EE"/>
              </w:rPr>
              <w:t>s</w:t>
            </w:r>
            <w:r w:rsidRPr="00922054">
              <w:rPr>
                <w:rFonts w:eastAsia="Times New Roman" w:cstheme="minorHAnsi"/>
                <w:color w:val="000000"/>
                <w:lang w:eastAsia="et-EE"/>
              </w:rPr>
              <w:t>us</w:t>
            </w:r>
          </w:p>
        </w:tc>
        <w:tc>
          <w:tcPr>
            <w:tcW w:w="1134" w:type="dxa"/>
            <w:tcBorders>
              <w:top w:val="single" w:sz="4" w:space="0" w:color="auto"/>
              <w:left w:val="nil"/>
              <w:bottom w:val="single" w:sz="4" w:space="0" w:color="auto"/>
              <w:right w:val="single" w:sz="4" w:space="0" w:color="auto"/>
            </w:tcBorders>
            <w:noWrap/>
            <w:vAlign w:val="bottom"/>
            <w:hideMark/>
          </w:tcPr>
          <w:p w14:paraId="778A79D2"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KOV</w:t>
            </w:r>
          </w:p>
        </w:tc>
        <w:tc>
          <w:tcPr>
            <w:tcW w:w="1559" w:type="dxa"/>
            <w:tcBorders>
              <w:top w:val="single" w:sz="4" w:space="0" w:color="auto"/>
              <w:left w:val="nil"/>
              <w:bottom w:val="single" w:sz="4" w:space="0" w:color="auto"/>
              <w:right w:val="single" w:sz="4" w:space="0" w:color="auto"/>
            </w:tcBorders>
            <w:noWrap/>
            <w:vAlign w:val="bottom"/>
            <w:hideMark/>
          </w:tcPr>
          <w:p w14:paraId="16707463"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Ülikoolid</w:t>
            </w:r>
          </w:p>
        </w:tc>
        <w:tc>
          <w:tcPr>
            <w:tcW w:w="1560" w:type="dxa"/>
            <w:tcBorders>
              <w:top w:val="single" w:sz="4" w:space="0" w:color="auto"/>
              <w:left w:val="nil"/>
              <w:bottom w:val="single" w:sz="4" w:space="0" w:color="auto"/>
              <w:right w:val="single" w:sz="4" w:space="0" w:color="auto"/>
            </w:tcBorders>
            <w:noWrap/>
            <w:vAlign w:val="bottom"/>
            <w:hideMark/>
          </w:tcPr>
          <w:p w14:paraId="732DC09F"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 xml:space="preserve">Haiglad </w:t>
            </w:r>
          </w:p>
        </w:tc>
      </w:tr>
      <w:tr w:rsidR="001A0E5A" w:rsidRPr="00922054" w14:paraId="572EB8CD" w14:textId="77777777" w:rsidTr="00575F3C">
        <w:trPr>
          <w:trHeight w:val="290"/>
        </w:trPr>
        <w:tc>
          <w:tcPr>
            <w:tcW w:w="2547" w:type="dxa"/>
            <w:tcBorders>
              <w:top w:val="nil"/>
              <w:left w:val="single" w:sz="4" w:space="0" w:color="auto"/>
              <w:bottom w:val="single" w:sz="4" w:space="0" w:color="auto"/>
              <w:right w:val="single" w:sz="4" w:space="0" w:color="auto"/>
            </w:tcBorders>
            <w:noWrap/>
            <w:vAlign w:val="bottom"/>
            <w:hideMark/>
          </w:tcPr>
          <w:p w14:paraId="60770BC1" w14:textId="77777777" w:rsidR="001A0E5A" w:rsidRPr="00922054" w:rsidRDefault="001A0E5A" w:rsidP="00947442">
            <w:pPr>
              <w:spacing w:after="0" w:line="240" w:lineRule="auto"/>
              <w:rPr>
                <w:rFonts w:eastAsia="Times New Roman" w:cstheme="minorHAnsi"/>
                <w:color w:val="000000"/>
                <w:lang w:eastAsia="et-EE"/>
              </w:rPr>
            </w:pPr>
            <w:r w:rsidRPr="00922054">
              <w:rPr>
                <w:rFonts w:eastAsia="Times New Roman" w:cstheme="minorHAnsi"/>
                <w:color w:val="000000"/>
                <w:lang w:eastAsia="et-EE"/>
              </w:rPr>
              <w:t xml:space="preserve">Kokku hooneid (tk) </w:t>
            </w:r>
          </w:p>
        </w:tc>
        <w:tc>
          <w:tcPr>
            <w:tcW w:w="1559" w:type="dxa"/>
            <w:tcBorders>
              <w:top w:val="nil"/>
              <w:left w:val="nil"/>
              <w:bottom w:val="single" w:sz="4" w:space="0" w:color="auto"/>
              <w:right w:val="single" w:sz="4" w:space="0" w:color="auto"/>
            </w:tcBorders>
            <w:noWrap/>
            <w:vAlign w:val="bottom"/>
            <w:hideMark/>
          </w:tcPr>
          <w:p w14:paraId="520ADA75"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790</w:t>
            </w:r>
          </w:p>
        </w:tc>
        <w:tc>
          <w:tcPr>
            <w:tcW w:w="1134" w:type="dxa"/>
            <w:tcBorders>
              <w:top w:val="nil"/>
              <w:left w:val="nil"/>
              <w:bottom w:val="single" w:sz="4" w:space="0" w:color="auto"/>
              <w:right w:val="single" w:sz="4" w:space="0" w:color="auto"/>
            </w:tcBorders>
            <w:noWrap/>
            <w:vAlign w:val="bottom"/>
            <w:hideMark/>
          </w:tcPr>
          <w:p w14:paraId="056B9133"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3 722</w:t>
            </w:r>
          </w:p>
        </w:tc>
        <w:tc>
          <w:tcPr>
            <w:tcW w:w="1559" w:type="dxa"/>
            <w:tcBorders>
              <w:top w:val="nil"/>
              <w:left w:val="nil"/>
              <w:bottom w:val="single" w:sz="4" w:space="0" w:color="auto"/>
              <w:right w:val="single" w:sz="4" w:space="0" w:color="auto"/>
            </w:tcBorders>
            <w:noWrap/>
            <w:vAlign w:val="bottom"/>
            <w:hideMark/>
          </w:tcPr>
          <w:p w14:paraId="0AAE0B13"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139</w:t>
            </w:r>
          </w:p>
        </w:tc>
        <w:tc>
          <w:tcPr>
            <w:tcW w:w="1560" w:type="dxa"/>
            <w:tcBorders>
              <w:top w:val="nil"/>
              <w:left w:val="nil"/>
              <w:bottom w:val="single" w:sz="4" w:space="0" w:color="auto"/>
              <w:right w:val="single" w:sz="4" w:space="0" w:color="auto"/>
            </w:tcBorders>
            <w:noWrap/>
            <w:vAlign w:val="bottom"/>
            <w:hideMark/>
          </w:tcPr>
          <w:p w14:paraId="51EB9E8F"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95</w:t>
            </w:r>
          </w:p>
        </w:tc>
      </w:tr>
      <w:tr w:rsidR="001A0E5A" w:rsidRPr="00922054" w14:paraId="0B7277C1" w14:textId="77777777" w:rsidTr="00575F3C">
        <w:trPr>
          <w:trHeight w:val="290"/>
        </w:trPr>
        <w:tc>
          <w:tcPr>
            <w:tcW w:w="2547" w:type="dxa"/>
            <w:tcBorders>
              <w:top w:val="nil"/>
              <w:left w:val="single" w:sz="4" w:space="0" w:color="auto"/>
              <w:bottom w:val="single" w:sz="4" w:space="0" w:color="auto"/>
              <w:right w:val="single" w:sz="4" w:space="0" w:color="auto"/>
            </w:tcBorders>
            <w:noWrap/>
            <w:vAlign w:val="bottom"/>
            <w:hideMark/>
          </w:tcPr>
          <w:p w14:paraId="36747D0B" w14:textId="5CD7C2F9" w:rsidR="001A0E5A" w:rsidRPr="00922054" w:rsidRDefault="001A0E5A" w:rsidP="00947442">
            <w:pPr>
              <w:spacing w:after="0" w:line="240" w:lineRule="auto"/>
              <w:rPr>
                <w:rFonts w:eastAsia="Times New Roman" w:cstheme="minorHAnsi"/>
                <w:color w:val="000000"/>
                <w:lang w:eastAsia="et-EE"/>
              </w:rPr>
            </w:pPr>
            <w:r w:rsidRPr="00922054">
              <w:rPr>
                <w:rFonts w:eastAsia="Times New Roman" w:cstheme="minorHAnsi"/>
                <w:color w:val="000000"/>
                <w:lang w:eastAsia="et-EE"/>
              </w:rPr>
              <w:t>Kokku hooneid (%)</w:t>
            </w:r>
          </w:p>
        </w:tc>
        <w:tc>
          <w:tcPr>
            <w:tcW w:w="1559" w:type="dxa"/>
            <w:tcBorders>
              <w:top w:val="nil"/>
              <w:left w:val="nil"/>
              <w:bottom w:val="single" w:sz="4" w:space="0" w:color="auto"/>
              <w:right w:val="single" w:sz="4" w:space="0" w:color="auto"/>
            </w:tcBorders>
            <w:noWrap/>
            <w:vAlign w:val="bottom"/>
            <w:hideMark/>
          </w:tcPr>
          <w:p w14:paraId="2DEDF068"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17%</w:t>
            </w:r>
          </w:p>
        </w:tc>
        <w:tc>
          <w:tcPr>
            <w:tcW w:w="1134" w:type="dxa"/>
            <w:tcBorders>
              <w:top w:val="nil"/>
              <w:left w:val="nil"/>
              <w:bottom w:val="single" w:sz="4" w:space="0" w:color="auto"/>
              <w:right w:val="single" w:sz="4" w:space="0" w:color="auto"/>
            </w:tcBorders>
            <w:noWrap/>
            <w:vAlign w:val="bottom"/>
            <w:hideMark/>
          </w:tcPr>
          <w:p w14:paraId="1C2C7E5B"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79%</w:t>
            </w:r>
          </w:p>
        </w:tc>
        <w:tc>
          <w:tcPr>
            <w:tcW w:w="1559" w:type="dxa"/>
            <w:tcBorders>
              <w:top w:val="nil"/>
              <w:left w:val="nil"/>
              <w:bottom w:val="single" w:sz="4" w:space="0" w:color="auto"/>
              <w:right w:val="single" w:sz="4" w:space="0" w:color="auto"/>
            </w:tcBorders>
            <w:noWrap/>
            <w:vAlign w:val="bottom"/>
            <w:hideMark/>
          </w:tcPr>
          <w:p w14:paraId="71F821DA"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3%</w:t>
            </w:r>
          </w:p>
        </w:tc>
        <w:tc>
          <w:tcPr>
            <w:tcW w:w="1560" w:type="dxa"/>
            <w:tcBorders>
              <w:top w:val="nil"/>
              <w:left w:val="nil"/>
              <w:bottom w:val="single" w:sz="4" w:space="0" w:color="auto"/>
              <w:right w:val="single" w:sz="4" w:space="0" w:color="auto"/>
            </w:tcBorders>
            <w:noWrap/>
            <w:vAlign w:val="bottom"/>
            <w:hideMark/>
          </w:tcPr>
          <w:p w14:paraId="57379C42"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2%</w:t>
            </w:r>
          </w:p>
        </w:tc>
      </w:tr>
      <w:tr w:rsidR="001A0E5A" w:rsidRPr="00922054" w14:paraId="0F2E9E2B" w14:textId="77777777" w:rsidTr="00575F3C">
        <w:trPr>
          <w:trHeight w:val="290"/>
        </w:trPr>
        <w:tc>
          <w:tcPr>
            <w:tcW w:w="2547" w:type="dxa"/>
            <w:tcBorders>
              <w:top w:val="nil"/>
              <w:left w:val="single" w:sz="4" w:space="0" w:color="auto"/>
              <w:bottom w:val="single" w:sz="4" w:space="0" w:color="auto"/>
              <w:right w:val="single" w:sz="4" w:space="0" w:color="auto"/>
            </w:tcBorders>
            <w:noWrap/>
            <w:vAlign w:val="bottom"/>
            <w:hideMark/>
          </w:tcPr>
          <w:p w14:paraId="4168F08B" w14:textId="77777777" w:rsidR="001A0E5A" w:rsidRPr="00922054" w:rsidRDefault="001A0E5A" w:rsidP="00947442">
            <w:pPr>
              <w:spacing w:after="0" w:line="240" w:lineRule="auto"/>
              <w:rPr>
                <w:rFonts w:eastAsia="Times New Roman" w:cstheme="minorHAnsi"/>
                <w:color w:val="000000"/>
                <w:lang w:eastAsia="et-EE"/>
              </w:rPr>
            </w:pPr>
            <w:r w:rsidRPr="00922054">
              <w:rPr>
                <w:rFonts w:eastAsia="Times New Roman" w:cstheme="minorHAnsi"/>
                <w:color w:val="000000"/>
                <w:lang w:eastAsia="et-EE"/>
              </w:rPr>
              <w:t>Kokku ruutmeetreid (m</w:t>
            </w:r>
            <w:r w:rsidRPr="00AB5E54">
              <w:rPr>
                <w:rFonts w:eastAsia="Times New Roman" w:cstheme="minorHAnsi"/>
                <w:color w:val="000000"/>
                <w:vertAlign w:val="superscript"/>
                <w:lang w:eastAsia="et-EE"/>
              </w:rPr>
              <w:t>2</w:t>
            </w:r>
            <w:r w:rsidRPr="00922054">
              <w:rPr>
                <w:rFonts w:eastAsia="Times New Roman" w:cstheme="minorHAnsi"/>
                <w:color w:val="000000"/>
                <w:lang w:eastAsia="et-EE"/>
              </w:rPr>
              <w:t xml:space="preserve">) </w:t>
            </w:r>
          </w:p>
        </w:tc>
        <w:tc>
          <w:tcPr>
            <w:tcW w:w="1559" w:type="dxa"/>
            <w:tcBorders>
              <w:top w:val="nil"/>
              <w:left w:val="nil"/>
              <w:bottom w:val="single" w:sz="4" w:space="0" w:color="auto"/>
              <w:right w:val="single" w:sz="4" w:space="0" w:color="auto"/>
            </w:tcBorders>
            <w:noWrap/>
            <w:vAlign w:val="bottom"/>
            <w:hideMark/>
          </w:tcPr>
          <w:p w14:paraId="71E0DEA2"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2 062 505</w:t>
            </w:r>
          </w:p>
        </w:tc>
        <w:tc>
          <w:tcPr>
            <w:tcW w:w="1134" w:type="dxa"/>
            <w:tcBorders>
              <w:top w:val="nil"/>
              <w:left w:val="nil"/>
              <w:bottom w:val="single" w:sz="4" w:space="0" w:color="auto"/>
              <w:right w:val="single" w:sz="4" w:space="0" w:color="auto"/>
            </w:tcBorders>
            <w:noWrap/>
            <w:vAlign w:val="bottom"/>
            <w:hideMark/>
          </w:tcPr>
          <w:p w14:paraId="5AC9DA65"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5 773 769</w:t>
            </w:r>
          </w:p>
        </w:tc>
        <w:tc>
          <w:tcPr>
            <w:tcW w:w="1559" w:type="dxa"/>
            <w:tcBorders>
              <w:top w:val="nil"/>
              <w:left w:val="nil"/>
              <w:bottom w:val="single" w:sz="4" w:space="0" w:color="auto"/>
              <w:right w:val="single" w:sz="4" w:space="0" w:color="auto"/>
            </w:tcBorders>
            <w:noWrap/>
            <w:vAlign w:val="bottom"/>
            <w:hideMark/>
          </w:tcPr>
          <w:p w14:paraId="0CCC441D" w14:textId="66D72A5D" w:rsidR="001A0E5A" w:rsidRPr="00922054" w:rsidRDefault="00BA6920"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709 284</w:t>
            </w:r>
          </w:p>
        </w:tc>
        <w:tc>
          <w:tcPr>
            <w:tcW w:w="1560" w:type="dxa"/>
            <w:tcBorders>
              <w:top w:val="nil"/>
              <w:left w:val="nil"/>
              <w:bottom w:val="single" w:sz="4" w:space="0" w:color="auto"/>
              <w:right w:val="single" w:sz="4" w:space="0" w:color="auto"/>
            </w:tcBorders>
            <w:noWrap/>
            <w:vAlign w:val="bottom"/>
            <w:hideMark/>
          </w:tcPr>
          <w:p w14:paraId="135DC3D6"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491 932</w:t>
            </w:r>
          </w:p>
        </w:tc>
      </w:tr>
      <w:tr w:rsidR="001A0E5A" w:rsidRPr="00922054" w14:paraId="4F814DBB" w14:textId="77777777" w:rsidTr="00575F3C">
        <w:trPr>
          <w:trHeight w:val="290"/>
        </w:trPr>
        <w:tc>
          <w:tcPr>
            <w:tcW w:w="2547" w:type="dxa"/>
            <w:tcBorders>
              <w:top w:val="nil"/>
              <w:left w:val="single" w:sz="4" w:space="0" w:color="auto"/>
              <w:bottom w:val="single" w:sz="4" w:space="0" w:color="auto"/>
              <w:right w:val="single" w:sz="4" w:space="0" w:color="auto"/>
            </w:tcBorders>
            <w:noWrap/>
            <w:vAlign w:val="bottom"/>
            <w:hideMark/>
          </w:tcPr>
          <w:p w14:paraId="0A769EA8" w14:textId="77777777" w:rsidR="001A0E5A" w:rsidRPr="00922054" w:rsidRDefault="001A0E5A" w:rsidP="00947442">
            <w:pPr>
              <w:spacing w:after="0" w:line="240" w:lineRule="auto"/>
              <w:rPr>
                <w:rFonts w:eastAsia="Times New Roman" w:cstheme="minorHAnsi"/>
                <w:color w:val="000000"/>
                <w:lang w:eastAsia="et-EE"/>
              </w:rPr>
            </w:pPr>
            <w:r w:rsidRPr="00922054">
              <w:rPr>
                <w:rFonts w:eastAsia="Times New Roman" w:cstheme="minorHAnsi"/>
                <w:color w:val="000000"/>
                <w:lang w:eastAsia="et-EE"/>
              </w:rPr>
              <w:t xml:space="preserve">Kokku ruutmeetreid (%) </w:t>
            </w:r>
          </w:p>
        </w:tc>
        <w:tc>
          <w:tcPr>
            <w:tcW w:w="1559" w:type="dxa"/>
            <w:tcBorders>
              <w:top w:val="nil"/>
              <w:left w:val="nil"/>
              <w:bottom w:val="single" w:sz="4" w:space="0" w:color="auto"/>
              <w:right w:val="single" w:sz="4" w:space="0" w:color="auto"/>
            </w:tcBorders>
            <w:noWrap/>
            <w:vAlign w:val="bottom"/>
            <w:hideMark/>
          </w:tcPr>
          <w:p w14:paraId="03B14E01"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20%</w:t>
            </w:r>
          </w:p>
        </w:tc>
        <w:tc>
          <w:tcPr>
            <w:tcW w:w="1134" w:type="dxa"/>
            <w:tcBorders>
              <w:top w:val="nil"/>
              <w:left w:val="nil"/>
              <w:bottom w:val="single" w:sz="4" w:space="0" w:color="auto"/>
              <w:right w:val="single" w:sz="4" w:space="0" w:color="auto"/>
            </w:tcBorders>
            <w:noWrap/>
            <w:vAlign w:val="bottom"/>
            <w:hideMark/>
          </w:tcPr>
          <w:p w14:paraId="440A2DF7"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64%</w:t>
            </w:r>
          </w:p>
        </w:tc>
        <w:tc>
          <w:tcPr>
            <w:tcW w:w="1559" w:type="dxa"/>
            <w:tcBorders>
              <w:top w:val="nil"/>
              <w:left w:val="nil"/>
              <w:bottom w:val="single" w:sz="4" w:space="0" w:color="auto"/>
              <w:right w:val="single" w:sz="4" w:space="0" w:color="auto"/>
            </w:tcBorders>
            <w:noWrap/>
            <w:vAlign w:val="bottom"/>
            <w:hideMark/>
          </w:tcPr>
          <w:p w14:paraId="55924002" w14:textId="77777777" w:rsidR="001A0E5A" w:rsidRPr="00922054" w:rsidRDefault="001A0E5A"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8%</w:t>
            </w:r>
          </w:p>
        </w:tc>
        <w:tc>
          <w:tcPr>
            <w:tcW w:w="1560" w:type="dxa"/>
            <w:tcBorders>
              <w:top w:val="nil"/>
              <w:left w:val="nil"/>
              <w:bottom w:val="single" w:sz="4" w:space="0" w:color="auto"/>
              <w:right w:val="single" w:sz="4" w:space="0" w:color="auto"/>
            </w:tcBorders>
            <w:noWrap/>
            <w:vAlign w:val="bottom"/>
            <w:hideMark/>
          </w:tcPr>
          <w:p w14:paraId="66AE806A" w14:textId="35D4F963" w:rsidR="001A0E5A" w:rsidRPr="00922054" w:rsidRDefault="00480117" w:rsidP="00947442">
            <w:pPr>
              <w:spacing w:after="0" w:line="240" w:lineRule="auto"/>
              <w:jc w:val="center"/>
              <w:rPr>
                <w:rFonts w:eastAsia="Times New Roman" w:cstheme="minorHAnsi"/>
                <w:color w:val="000000"/>
                <w:lang w:eastAsia="et-EE"/>
              </w:rPr>
            </w:pPr>
            <w:r w:rsidRPr="00922054">
              <w:rPr>
                <w:rFonts w:eastAsia="Times New Roman" w:cstheme="minorHAnsi"/>
                <w:color w:val="000000"/>
                <w:lang w:eastAsia="et-EE"/>
              </w:rPr>
              <w:t>5</w:t>
            </w:r>
            <w:r w:rsidR="001A0E5A" w:rsidRPr="00922054">
              <w:rPr>
                <w:rFonts w:eastAsia="Times New Roman" w:cstheme="minorHAnsi"/>
                <w:color w:val="000000"/>
                <w:lang w:eastAsia="et-EE"/>
              </w:rPr>
              <w:t>%</w:t>
            </w:r>
          </w:p>
        </w:tc>
      </w:tr>
    </w:tbl>
    <w:p w14:paraId="5A3D4CAE" w14:textId="77777777" w:rsidR="000F3638" w:rsidRDefault="000F3638" w:rsidP="00947442">
      <w:pPr>
        <w:spacing w:after="0" w:line="240" w:lineRule="auto"/>
        <w:jc w:val="both"/>
        <w:rPr>
          <w:rFonts w:ascii="Times New Roman" w:hAnsi="Times New Roman" w:cs="Times New Roman"/>
          <w:sz w:val="24"/>
          <w:szCs w:val="24"/>
        </w:rPr>
      </w:pPr>
    </w:p>
    <w:p w14:paraId="66376FAC" w14:textId="77777777" w:rsidR="00FF0EC1" w:rsidRPr="00DB4996" w:rsidRDefault="00FF0EC1" w:rsidP="00947442">
      <w:pPr>
        <w:spacing w:after="0" w:line="240" w:lineRule="auto"/>
        <w:jc w:val="both"/>
        <w:rPr>
          <w:rFonts w:eastAsia="Times New Roman" w:cstheme="minorHAnsi"/>
          <w:b/>
          <w:sz w:val="24"/>
          <w:szCs w:val="24"/>
        </w:rPr>
      </w:pPr>
      <w:r w:rsidRPr="00DB4996">
        <w:rPr>
          <w:rFonts w:eastAsia="Times New Roman" w:cstheme="minorHAnsi"/>
          <w:b/>
          <w:sz w:val="24"/>
          <w:szCs w:val="24"/>
        </w:rPr>
        <w:t>3. Eelnõu sisu ja võrdlev analüüs</w:t>
      </w:r>
    </w:p>
    <w:p w14:paraId="77C4194F" w14:textId="77777777" w:rsidR="00FF0EC1" w:rsidRDefault="00FF0EC1" w:rsidP="00947442">
      <w:pPr>
        <w:spacing w:after="0" w:line="240" w:lineRule="auto"/>
        <w:jc w:val="both"/>
        <w:rPr>
          <w:rFonts w:eastAsia="Times New Roman" w:cstheme="minorHAnsi"/>
          <w:sz w:val="24"/>
          <w:szCs w:val="24"/>
        </w:rPr>
      </w:pPr>
    </w:p>
    <w:p w14:paraId="390BE742" w14:textId="1CF04D40" w:rsidR="00FF0EC1" w:rsidRPr="00DB4996" w:rsidRDefault="00FF0EC1" w:rsidP="175FB8F6">
      <w:pPr>
        <w:spacing w:after="0" w:line="240" w:lineRule="auto"/>
        <w:jc w:val="both"/>
        <w:rPr>
          <w:rFonts w:eastAsia="Times New Roman"/>
          <w:sz w:val="24"/>
          <w:szCs w:val="24"/>
        </w:rPr>
      </w:pPr>
      <w:r w:rsidRPr="175FB8F6">
        <w:rPr>
          <w:rFonts w:eastAsia="Times New Roman"/>
          <w:sz w:val="24"/>
          <w:szCs w:val="24"/>
        </w:rPr>
        <w:t xml:space="preserve">Eelnõu koosneb </w:t>
      </w:r>
      <w:r w:rsidR="00CA0206">
        <w:rPr>
          <w:rFonts w:eastAsia="Times New Roman"/>
          <w:sz w:val="24"/>
          <w:szCs w:val="24"/>
        </w:rPr>
        <w:t>kolme</w:t>
      </w:r>
      <w:r w:rsidR="00B71FBD" w:rsidRPr="175FB8F6">
        <w:rPr>
          <w:rFonts w:eastAsia="Times New Roman"/>
          <w:sz w:val="24"/>
          <w:szCs w:val="24"/>
        </w:rPr>
        <w:t xml:space="preserve">st </w:t>
      </w:r>
      <w:r w:rsidRPr="175FB8F6">
        <w:rPr>
          <w:rFonts w:eastAsia="Times New Roman"/>
          <w:sz w:val="24"/>
          <w:szCs w:val="24"/>
        </w:rPr>
        <w:t xml:space="preserve">paragrahvist, § 1 käsitleb </w:t>
      </w:r>
      <w:r w:rsidR="00B71FBD" w:rsidRPr="175FB8F6">
        <w:rPr>
          <w:rFonts w:eastAsia="Times New Roman"/>
          <w:sz w:val="24"/>
          <w:szCs w:val="24"/>
        </w:rPr>
        <w:t>energiamajanduse korraldamise sead</w:t>
      </w:r>
      <w:r w:rsidR="00862AC7" w:rsidRPr="175FB8F6">
        <w:rPr>
          <w:rFonts w:eastAsia="Times New Roman"/>
          <w:sz w:val="24"/>
          <w:szCs w:val="24"/>
        </w:rPr>
        <w:t xml:space="preserve">use muutmist, § 2 elektrituruseaduse </w:t>
      </w:r>
      <w:r w:rsidRPr="175FB8F6">
        <w:rPr>
          <w:rFonts w:eastAsia="Times New Roman"/>
          <w:sz w:val="24"/>
          <w:szCs w:val="24"/>
        </w:rPr>
        <w:t>muutmist</w:t>
      </w:r>
      <w:r w:rsidR="0083560D">
        <w:rPr>
          <w:rFonts w:eastAsia="Times New Roman"/>
          <w:sz w:val="24"/>
          <w:szCs w:val="24"/>
        </w:rPr>
        <w:t xml:space="preserve"> ning</w:t>
      </w:r>
      <w:r w:rsidR="00862AC7" w:rsidRPr="175FB8F6">
        <w:rPr>
          <w:rFonts w:eastAsia="Times New Roman"/>
          <w:sz w:val="24"/>
          <w:szCs w:val="24"/>
        </w:rPr>
        <w:t xml:space="preserve"> § 3 maagaasiseaduse muutmist</w:t>
      </w:r>
      <w:r w:rsidR="0083560D">
        <w:rPr>
          <w:rFonts w:eastAsia="Times New Roman"/>
          <w:sz w:val="24"/>
          <w:szCs w:val="24"/>
        </w:rPr>
        <w:t>.</w:t>
      </w:r>
      <w:r w:rsidR="00862AC7" w:rsidRPr="175FB8F6">
        <w:rPr>
          <w:rFonts w:eastAsia="Times New Roman"/>
          <w:sz w:val="24"/>
          <w:szCs w:val="24"/>
        </w:rPr>
        <w:t xml:space="preserve"> </w:t>
      </w:r>
    </w:p>
    <w:p w14:paraId="18B396B0" w14:textId="77777777" w:rsidR="00FF0EC1" w:rsidRDefault="00FF0EC1" w:rsidP="00947442">
      <w:pPr>
        <w:spacing w:after="0" w:line="240" w:lineRule="auto"/>
        <w:jc w:val="both"/>
        <w:rPr>
          <w:rFonts w:eastAsia="Times New Roman" w:cstheme="minorHAnsi"/>
          <w:b/>
          <w:bCs/>
          <w:sz w:val="24"/>
          <w:szCs w:val="24"/>
          <w:lang w:eastAsia="et-EE"/>
        </w:rPr>
      </w:pPr>
    </w:p>
    <w:p w14:paraId="157ABC59" w14:textId="211F8BAC" w:rsidR="00AF5C1E" w:rsidRDefault="00535D27" w:rsidP="00947442">
      <w:pPr>
        <w:spacing w:after="0" w:line="240" w:lineRule="auto"/>
        <w:jc w:val="both"/>
        <w:rPr>
          <w:rFonts w:eastAsia="Times New Roman"/>
          <w:b/>
          <w:sz w:val="24"/>
          <w:szCs w:val="24"/>
          <w:lang w:eastAsia="et-EE"/>
        </w:rPr>
      </w:pPr>
      <w:r w:rsidRPr="71EFD1AD">
        <w:rPr>
          <w:rFonts w:eastAsia="Times New Roman"/>
          <w:b/>
          <w:sz w:val="24"/>
          <w:szCs w:val="24"/>
          <w:lang w:eastAsia="et-EE"/>
        </w:rPr>
        <w:t xml:space="preserve">Paragrahv 1 </w:t>
      </w:r>
      <w:r w:rsidR="00AF5C1E" w:rsidRPr="71EFD1AD">
        <w:rPr>
          <w:rFonts w:eastAsia="Times New Roman"/>
          <w:b/>
          <w:sz w:val="24"/>
          <w:szCs w:val="24"/>
          <w:lang w:eastAsia="et-EE"/>
        </w:rPr>
        <w:t xml:space="preserve">– </w:t>
      </w:r>
      <w:r w:rsidR="00C83AA2" w:rsidRPr="71EFD1AD">
        <w:rPr>
          <w:rFonts w:eastAsia="Times New Roman"/>
          <w:b/>
          <w:sz w:val="24"/>
          <w:szCs w:val="24"/>
          <w:lang w:eastAsia="et-EE"/>
        </w:rPr>
        <w:t>e</w:t>
      </w:r>
      <w:r w:rsidR="00AF5C1E" w:rsidRPr="71EFD1AD">
        <w:rPr>
          <w:rFonts w:eastAsia="Times New Roman"/>
          <w:b/>
          <w:sz w:val="24"/>
          <w:szCs w:val="24"/>
          <w:lang w:eastAsia="et-EE"/>
        </w:rPr>
        <w:t>n</w:t>
      </w:r>
      <w:r w:rsidRPr="71EFD1AD">
        <w:rPr>
          <w:rFonts w:eastAsia="Times New Roman"/>
          <w:b/>
          <w:sz w:val="24"/>
          <w:szCs w:val="24"/>
          <w:lang w:eastAsia="et-EE"/>
        </w:rPr>
        <w:t>ergiamajanduse korralduse seadus</w:t>
      </w:r>
      <w:r w:rsidR="00CA0206">
        <w:rPr>
          <w:rFonts w:eastAsia="Times New Roman"/>
          <w:b/>
          <w:sz w:val="24"/>
          <w:szCs w:val="24"/>
          <w:lang w:eastAsia="et-EE"/>
        </w:rPr>
        <w:t>e</w:t>
      </w:r>
      <w:r w:rsidRPr="71EFD1AD">
        <w:rPr>
          <w:rFonts w:eastAsia="Times New Roman"/>
          <w:b/>
          <w:sz w:val="24"/>
          <w:szCs w:val="24"/>
          <w:lang w:eastAsia="et-EE"/>
        </w:rPr>
        <w:t xml:space="preserve"> (EnKS)</w:t>
      </w:r>
      <w:r w:rsidR="00CA0206">
        <w:rPr>
          <w:rFonts w:eastAsia="Times New Roman"/>
          <w:b/>
          <w:sz w:val="24"/>
          <w:szCs w:val="24"/>
          <w:lang w:eastAsia="et-EE"/>
        </w:rPr>
        <w:t xml:space="preserve"> muutmine</w:t>
      </w:r>
      <w:r w:rsidR="00AF5C1E" w:rsidRPr="71EFD1AD">
        <w:rPr>
          <w:rFonts w:eastAsia="Times New Roman"/>
          <w:b/>
          <w:sz w:val="24"/>
          <w:szCs w:val="24"/>
          <w:lang w:eastAsia="et-EE"/>
        </w:rPr>
        <w:t xml:space="preserve"> </w:t>
      </w:r>
    </w:p>
    <w:p w14:paraId="37CA25E0" w14:textId="77777777" w:rsidR="00472152" w:rsidRDefault="00472152" w:rsidP="00947442">
      <w:pPr>
        <w:spacing w:after="0" w:line="240" w:lineRule="auto"/>
        <w:jc w:val="both"/>
        <w:rPr>
          <w:rFonts w:eastAsia="Times New Roman" w:cstheme="minorHAnsi"/>
          <w:b/>
          <w:bCs/>
          <w:sz w:val="24"/>
          <w:szCs w:val="24"/>
          <w:lang w:eastAsia="et-EE"/>
        </w:rPr>
      </w:pPr>
    </w:p>
    <w:p w14:paraId="17F6EEF6" w14:textId="065FD185" w:rsidR="0045163E" w:rsidRDefault="08FD75EA" w:rsidP="53C9060F">
      <w:pPr>
        <w:spacing w:after="0" w:line="240" w:lineRule="auto"/>
        <w:jc w:val="both"/>
        <w:rPr>
          <w:rStyle w:val="Kommentaariviide"/>
          <w:rFonts w:ascii="Times New Roman" w:hAnsi="Times New Roman"/>
          <w:sz w:val="24"/>
          <w:szCs w:val="24"/>
        </w:rPr>
      </w:pPr>
      <w:commentRangeStart w:id="17"/>
      <w:r w:rsidRPr="7722650D">
        <w:rPr>
          <w:rFonts w:eastAsia="Times New Roman"/>
          <w:b/>
          <w:bCs/>
          <w:sz w:val="24"/>
          <w:szCs w:val="24"/>
          <w:lang w:eastAsia="et-EE"/>
        </w:rPr>
        <w:t>Punktiga 1</w:t>
      </w:r>
      <w:commentRangeEnd w:id="17"/>
      <w:r w:rsidR="00504D3B" w:rsidRPr="7722650D">
        <w:rPr>
          <w:rStyle w:val="Kommentaariviide"/>
          <w:rFonts w:eastAsia="Times New Roman"/>
          <w:b/>
          <w:bCs/>
          <w:sz w:val="24"/>
          <w:szCs w:val="24"/>
          <w:lang w:eastAsia="et-EE"/>
        </w:rPr>
        <w:commentReference w:id="17"/>
      </w:r>
      <w:r w:rsidRPr="7722650D">
        <w:rPr>
          <w:rFonts w:eastAsia="Times New Roman"/>
          <w:b/>
          <w:bCs/>
          <w:sz w:val="24"/>
          <w:szCs w:val="24"/>
          <w:lang w:eastAsia="et-EE"/>
        </w:rPr>
        <w:t xml:space="preserve"> </w:t>
      </w:r>
      <w:r w:rsidR="1E544C26">
        <w:rPr>
          <w:rFonts w:ascii="Times New Roman" w:hAnsi="Times New Roman"/>
          <w:sz w:val="24"/>
          <w:szCs w:val="24"/>
        </w:rPr>
        <w:t>muudetakse EnKS</w:t>
      </w:r>
      <w:r w:rsidR="77BD2737">
        <w:rPr>
          <w:rFonts w:ascii="Times New Roman" w:hAnsi="Times New Roman"/>
          <w:sz w:val="24"/>
          <w:szCs w:val="24"/>
        </w:rPr>
        <w:t>i</w:t>
      </w:r>
      <w:r w:rsidR="1E544C26">
        <w:rPr>
          <w:rFonts w:ascii="Times New Roman" w:hAnsi="Times New Roman"/>
          <w:sz w:val="24"/>
          <w:szCs w:val="24"/>
        </w:rPr>
        <w:t xml:space="preserve"> § 2 punkti</w:t>
      </w:r>
      <w:r w:rsidR="67F874B9" w:rsidRPr="288135CC">
        <w:rPr>
          <w:rFonts w:ascii="Times New Roman" w:hAnsi="Times New Roman"/>
          <w:sz w:val="24"/>
          <w:szCs w:val="24"/>
        </w:rPr>
        <w:t>s</w:t>
      </w:r>
      <w:r w:rsidR="1E544C26">
        <w:rPr>
          <w:rFonts w:ascii="Times New Roman" w:hAnsi="Times New Roman"/>
          <w:sz w:val="24"/>
          <w:szCs w:val="24"/>
        </w:rPr>
        <w:t xml:space="preserve"> 1</w:t>
      </w:r>
      <w:r w:rsidR="2E87F2A8" w:rsidRPr="288135CC">
        <w:rPr>
          <w:rFonts w:ascii="Times New Roman" w:hAnsi="Times New Roman"/>
          <w:sz w:val="24"/>
          <w:szCs w:val="24"/>
        </w:rPr>
        <w:t xml:space="preserve"> sätestatud termini</w:t>
      </w:r>
      <w:r w:rsidR="1E544C26">
        <w:rPr>
          <w:rFonts w:ascii="Times New Roman" w:hAnsi="Times New Roman"/>
          <w:sz w:val="24"/>
          <w:szCs w:val="24"/>
        </w:rPr>
        <w:t xml:space="preserve"> „avaliku sektori asutus“</w:t>
      </w:r>
      <w:r w:rsidR="743B0583" w:rsidRPr="288135CC">
        <w:rPr>
          <w:rFonts w:ascii="Times New Roman" w:hAnsi="Times New Roman"/>
          <w:sz w:val="24"/>
          <w:szCs w:val="24"/>
        </w:rPr>
        <w:t xml:space="preserve"> tähendust. Muudatusega</w:t>
      </w:r>
      <w:r w:rsidR="6C5FF7CC" w:rsidRPr="7722650D">
        <w:rPr>
          <w:rFonts w:eastAsia="Times New Roman"/>
          <w:sz w:val="24"/>
          <w:szCs w:val="24"/>
          <w:lang w:eastAsia="et-EE"/>
        </w:rPr>
        <w:t xml:space="preserve"> võetakse üle direktiivi </w:t>
      </w:r>
      <w:r w:rsidR="6C5FF7CC" w:rsidRPr="00FF125A">
        <w:rPr>
          <w:rFonts w:eastAsia="Times New Roman"/>
          <w:sz w:val="24"/>
          <w:szCs w:val="24"/>
          <w:lang w:eastAsia="et-EE"/>
        </w:rPr>
        <w:t>artikli 2 punk</w:t>
      </w:r>
      <w:r w:rsidR="4EBD72EE" w:rsidRPr="00FF125A">
        <w:rPr>
          <w:rFonts w:eastAsia="Times New Roman"/>
          <w:sz w:val="24"/>
          <w:szCs w:val="24"/>
          <w:lang w:eastAsia="et-EE"/>
        </w:rPr>
        <w:t>t</w:t>
      </w:r>
      <w:r w:rsidR="3787144C" w:rsidRPr="00FF125A">
        <w:rPr>
          <w:rFonts w:eastAsia="Times New Roman"/>
          <w:sz w:val="24"/>
          <w:szCs w:val="24"/>
          <w:lang w:eastAsia="et-EE"/>
        </w:rPr>
        <w:t xml:space="preserve"> </w:t>
      </w:r>
      <w:r w:rsidR="3A32924E" w:rsidRPr="00FF125A">
        <w:rPr>
          <w:rFonts w:eastAsia="Times New Roman"/>
          <w:sz w:val="24"/>
          <w:szCs w:val="24"/>
          <w:lang w:eastAsia="et-EE"/>
        </w:rPr>
        <w:t>12</w:t>
      </w:r>
      <w:r w:rsidR="3BDAF36B" w:rsidRPr="00FF125A">
        <w:rPr>
          <w:rFonts w:eastAsia="Times New Roman"/>
          <w:sz w:val="24"/>
          <w:szCs w:val="24"/>
          <w:lang w:eastAsia="et-EE"/>
        </w:rPr>
        <w:t>.</w:t>
      </w:r>
      <w:r w:rsidR="1E544C26" w:rsidRPr="00FF125A">
        <w:rPr>
          <w:rFonts w:ascii="Times New Roman" w:hAnsi="Times New Roman"/>
          <w:sz w:val="24"/>
          <w:szCs w:val="24"/>
        </w:rPr>
        <w:t xml:space="preserve"> Uus energiatõhususe</w:t>
      </w:r>
      <w:r w:rsidR="1E544C26">
        <w:rPr>
          <w:rFonts w:ascii="Times New Roman" w:hAnsi="Times New Roman"/>
          <w:sz w:val="24"/>
          <w:szCs w:val="24"/>
        </w:rPr>
        <w:t xml:space="preserve"> direktiiv sätestab</w:t>
      </w:r>
      <w:r w:rsidR="08192533">
        <w:rPr>
          <w:rFonts w:ascii="Times New Roman" w:hAnsi="Times New Roman"/>
          <w:sz w:val="24"/>
          <w:szCs w:val="24"/>
        </w:rPr>
        <w:t>,</w:t>
      </w:r>
      <w:r w:rsidR="1E544C26">
        <w:rPr>
          <w:rFonts w:ascii="Times New Roman" w:hAnsi="Times New Roman"/>
          <w:sz w:val="24"/>
          <w:szCs w:val="24"/>
        </w:rPr>
        <w:t xml:space="preserve"> et avaliku sektori asutus</w:t>
      </w:r>
      <w:r w:rsidR="77BD2737">
        <w:rPr>
          <w:rFonts w:ascii="Times New Roman" w:hAnsi="Times New Roman"/>
          <w:sz w:val="24"/>
          <w:szCs w:val="24"/>
        </w:rPr>
        <w:t>ed</w:t>
      </w:r>
      <w:r w:rsidR="1E544C26">
        <w:rPr>
          <w:rFonts w:ascii="Times New Roman" w:hAnsi="Times New Roman"/>
          <w:sz w:val="24"/>
          <w:szCs w:val="24"/>
        </w:rPr>
        <w:t xml:space="preserve"> on </w:t>
      </w:r>
      <w:r w:rsidR="1E544C26" w:rsidRPr="00210DB4">
        <w:rPr>
          <w:rFonts w:ascii="Times New Roman" w:hAnsi="Times New Roman"/>
          <w:sz w:val="24"/>
          <w:szCs w:val="24"/>
        </w:rPr>
        <w:t>riikliku</w:t>
      </w:r>
      <w:r w:rsidR="03A157A8" w:rsidRPr="00210DB4">
        <w:rPr>
          <w:rFonts w:ascii="Times New Roman" w:hAnsi="Times New Roman"/>
          <w:sz w:val="24"/>
          <w:szCs w:val="24"/>
        </w:rPr>
        <w:t>d</w:t>
      </w:r>
      <w:r w:rsidR="1E544C26" w:rsidRPr="00210DB4">
        <w:rPr>
          <w:rFonts w:ascii="Times New Roman" w:hAnsi="Times New Roman"/>
          <w:sz w:val="24"/>
          <w:szCs w:val="24"/>
        </w:rPr>
        <w:t>, piirkondliku</w:t>
      </w:r>
      <w:r w:rsidR="66DF7626" w:rsidRPr="34CD642B">
        <w:rPr>
          <w:rFonts w:ascii="Times New Roman" w:hAnsi="Times New Roman"/>
          <w:sz w:val="24"/>
          <w:szCs w:val="24"/>
        </w:rPr>
        <w:t>d</w:t>
      </w:r>
      <w:r w:rsidR="1E544C26" w:rsidRPr="00210DB4">
        <w:rPr>
          <w:rFonts w:ascii="Times New Roman" w:hAnsi="Times New Roman"/>
          <w:sz w:val="24"/>
          <w:szCs w:val="24"/>
        </w:rPr>
        <w:t xml:space="preserve"> või kohalikud asutused ning selliste asutuste rahastatavad ja hallatavad üksused, mis ei tegele tööstuse ega äritegevusega</w:t>
      </w:r>
      <w:r w:rsidR="1E544C26">
        <w:rPr>
          <w:rFonts w:ascii="Times New Roman" w:hAnsi="Times New Roman"/>
          <w:sz w:val="24"/>
          <w:szCs w:val="24"/>
        </w:rPr>
        <w:t xml:space="preserve">. </w:t>
      </w:r>
    </w:p>
    <w:p w14:paraId="52A16F1F" w14:textId="77777777" w:rsidR="0045163E" w:rsidRDefault="0045163E" w:rsidP="53C9060F">
      <w:pPr>
        <w:spacing w:after="0" w:line="240" w:lineRule="auto"/>
        <w:jc w:val="both"/>
        <w:rPr>
          <w:rStyle w:val="Kommentaariviide"/>
          <w:rFonts w:ascii="Times New Roman" w:hAnsi="Times New Roman"/>
          <w:sz w:val="24"/>
          <w:szCs w:val="24"/>
        </w:rPr>
      </w:pPr>
    </w:p>
    <w:p w14:paraId="48663F6E" w14:textId="42CE6398" w:rsidR="0027175A" w:rsidRPr="00E902F0" w:rsidRDefault="00F32627" w:rsidP="0096687B">
      <w:pPr>
        <w:spacing w:after="0" w:line="240" w:lineRule="auto"/>
        <w:jc w:val="both"/>
        <w:rPr>
          <w:rFonts w:ascii="Times New Roman" w:hAnsi="Times New Roman"/>
          <w:sz w:val="24"/>
          <w:szCs w:val="24"/>
        </w:rPr>
      </w:pPr>
      <w:r w:rsidRPr="000F0C01">
        <w:rPr>
          <w:sz w:val="24"/>
          <w:szCs w:val="24"/>
        </w:rPr>
        <w:t xml:space="preserve">Euroopa Komisjoni </w:t>
      </w:r>
      <w:r w:rsidRPr="009A3004">
        <w:rPr>
          <w:rFonts w:ascii="Times New Roman" w:hAnsi="Times New Roman"/>
          <w:sz w:val="24"/>
          <w:szCs w:val="24"/>
        </w:rPr>
        <w:t>soovituse</w:t>
      </w:r>
      <w:r w:rsidRPr="000F0C01">
        <w:rPr>
          <w:rFonts w:ascii="Times New Roman" w:hAnsi="Times New Roman"/>
          <w:sz w:val="24"/>
          <w:szCs w:val="24"/>
          <w:vertAlign w:val="superscript"/>
        </w:rPr>
        <w:footnoteReference w:id="11"/>
      </w:r>
      <w:r w:rsidRPr="00E902F0">
        <w:rPr>
          <w:rFonts w:ascii="Times New Roman" w:hAnsi="Times New Roman"/>
          <w:sz w:val="24"/>
          <w:szCs w:val="24"/>
        </w:rPr>
        <w:t xml:space="preserve"> (EL) 2024/2143 kohaselt </w:t>
      </w:r>
      <w:r w:rsidR="0027175A" w:rsidRPr="00E902F0">
        <w:rPr>
          <w:rFonts w:ascii="Times New Roman" w:hAnsi="Times New Roman"/>
          <w:sz w:val="24"/>
          <w:szCs w:val="24"/>
        </w:rPr>
        <w:t>tuleb avaliku sektori üksusi käsitada funktsionaalselt, lähtudes nende rollist otsustusprotsessides. See hõlmab riiklik</w:t>
      </w:r>
      <w:r w:rsidR="009A3004">
        <w:rPr>
          <w:rFonts w:ascii="Times New Roman" w:hAnsi="Times New Roman"/>
          <w:sz w:val="24"/>
          <w:szCs w:val="24"/>
        </w:rPr>
        <w:t>u</w:t>
      </w:r>
      <w:r w:rsidR="0027175A" w:rsidRPr="00E902F0">
        <w:rPr>
          <w:rFonts w:ascii="Times New Roman" w:hAnsi="Times New Roman"/>
          <w:sz w:val="24"/>
          <w:szCs w:val="24"/>
        </w:rPr>
        <w:t>, piirkondlik</w:t>
      </w:r>
      <w:r w:rsidR="009A3004">
        <w:rPr>
          <w:rFonts w:ascii="Times New Roman" w:hAnsi="Times New Roman"/>
          <w:sz w:val="24"/>
          <w:szCs w:val="24"/>
        </w:rPr>
        <w:t>u</w:t>
      </w:r>
      <w:r w:rsidR="0027175A" w:rsidRPr="00E902F0">
        <w:rPr>
          <w:rFonts w:ascii="Times New Roman" w:hAnsi="Times New Roman"/>
          <w:sz w:val="24"/>
          <w:szCs w:val="24"/>
        </w:rPr>
        <w:t xml:space="preserve"> ja kohalik</w:t>
      </w:r>
      <w:r w:rsidR="009A3004">
        <w:rPr>
          <w:rFonts w:ascii="Times New Roman" w:hAnsi="Times New Roman"/>
          <w:sz w:val="24"/>
          <w:szCs w:val="24"/>
        </w:rPr>
        <w:t>u</w:t>
      </w:r>
      <w:r w:rsidR="0027175A" w:rsidRPr="00E902F0">
        <w:rPr>
          <w:rFonts w:ascii="Times New Roman" w:hAnsi="Times New Roman"/>
          <w:sz w:val="24"/>
          <w:szCs w:val="24"/>
        </w:rPr>
        <w:t xml:space="preserve"> tasandi üksusi ning nende kontrolli all olevaid organisatsioone, kes teevad poliitika-, kavandamis- või investeerimisotsuseid, millel on mõju energiatarbimisele või -varustusele. Nimetatud tõlgendus</w:t>
      </w:r>
      <w:r w:rsidR="009A3004">
        <w:rPr>
          <w:rFonts w:ascii="Times New Roman" w:hAnsi="Times New Roman"/>
          <w:sz w:val="24"/>
          <w:szCs w:val="24"/>
        </w:rPr>
        <w:t>ega</w:t>
      </w:r>
      <w:r w:rsidR="0027175A" w:rsidRPr="00E902F0">
        <w:rPr>
          <w:rFonts w:ascii="Times New Roman" w:hAnsi="Times New Roman"/>
          <w:sz w:val="24"/>
          <w:szCs w:val="24"/>
        </w:rPr>
        <w:t xml:space="preserve"> ei </w:t>
      </w:r>
      <w:r w:rsidR="009A3004">
        <w:rPr>
          <w:rFonts w:ascii="Times New Roman" w:hAnsi="Times New Roman"/>
          <w:sz w:val="24"/>
          <w:szCs w:val="24"/>
        </w:rPr>
        <w:t>hõlmat</w:t>
      </w:r>
      <w:r w:rsidR="0027175A" w:rsidRPr="00E902F0">
        <w:rPr>
          <w:rFonts w:ascii="Times New Roman" w:hAnsi="Times New Roman"/>
          <w:sz w:val="24"/>
          <w:szCs w:val="24"/>
        </w:rPr>
        <w:t>a avaliku sektori asutuse mõiste</w:t>
      </w:r>
      <w:r w:rsidR="009A3004">
        <w:rPr>
          <w:rFonts w:ascii="Times New Roman" w:hAnsi="Times New Roman"/>
          <w:sz w:val="24"/>
          <w:szCs w:val="24"/>
        </w:rPr>
        <w:t>ga</w:t>
      </w:r>
      <w:r w:rsidR="0027175A" w:rsidRPr="00E902F0">
        <w:rPr>
          <w:rFonts w:ascii="Times New Roman" w:hAnsi="Times New Roman"/>
          <w:sz w:val="24"/>
          <w:szCs w:val="24"/>
        </w:rPr>
        <w:t xml:space="preserve"> erasektori</w:t>
      </w:r>
      <w:r w:rsidR="009A3004">
        <w:rPr>
          <w:rFonts w:ascii="Times New Roman" w:hAnsi="Times New Roman"/>
          <w:sz w:val="24"/>
          <w:szCs w:val="24"/>
        </w:rPr>
        <w:t>t</w:t>
      </w:r>
      <w:r w:rsidR="0027175A" w:rsidRPr="00E902F0">
        <w:rPr>
          <w:rFonts w:ascii="Times New Roman" w:hAnsi="Times New Roman"/>
          <w:sz w:val="24"/>
          <w:szCs w:val="24"/>
        </w:rPr>
        <w:t>, vaid täpsusta</w:t>
      </w:r>
      <w:r w:rsidR="009A3004">
        <w:rPr>
          <w:rFonts w:ascii="Times New Roman" w:hAnsi="Times New Roman"/>
          <w:sz w:val="24"/>
          <w:szCs w:val="24"/>
        </w:rPr>
        <w:t>takse</w:t>
      </w:r>
      <w:r w:rsidR="0027175A" w:rsidRPr="00E902F0">
        <w:rPr>
          <w:rFonts w:ascii="Times New Roman" w:hAnsi="Times New Roman"/>
          <w:sz w:val="24"/>
          <w:szCs w:val="24"/>
        </w:rPr>
        <w:t xml:space="preserve">, et määrav </w:t>
      </w:r>
      <w:r w:rsidR="009A3004">
        <w:rPr>
          <w:rFonts w:ascii="Times New Roman" w:hAnsi="Times New Roman"/>
          <w:sz w:val="24"/>
          <w:szCs w:val="24"/>
        </w:rPr>
        <w:t>ei ole mitte</w:t>
      </w:r>
      <w:r w:rsidR="0027175A" w:rsidRPr="00E902F0">
        <w:rPr>
          <w:rFonts w:ascii="Times New Roman" w:hAnsi="Times New Roman"/>
          <w:sz w:val="24"/>
          <w:szCs w:val="24"/>
        </w:rPr>
        <w:t xml:space="preserve"> üksuse </w:t>
      </w:r>
      <w:r w:rsidR="009A3004">
        <w:rPr>
          <w:rFonts w:ascii="Times New Roman" w:hAnsi="Times New Roman"/>
          <w:sz w:val="24"/>
          <w:szCs w:val="24"/>
        </w:rPr>
        <w:t xml:space="preserve">tegevusvaldkond, vaid selle </w:t>
      </w:r>
      <w:r w:rsidR="0027175A" w:rsidRPr="00E902F0">
        <w:rPr>
          <w:rFonts w:ascii="Times New Roman" w:hAnsi="Times New Roman"/>
          <w:sz w:val="24"/>
          <w:szCs w:val="24"/>
        </w:rPr>
        <w:t>kuulumine avaliku võimu kontrolli alla.</w:t>
      </w:r>
    </w:p>
    <w:p w14:paraId="159C43E4" w14:textId="6288AF06" w:rsidR="0027175A" w:rsidRPr="00E902F0" w:rsidRDefault="0027175A" w:rsidP="0096687B">
      <w:pPr>
        <w:spacing w:after="0" w:line="240" w:lineRule="auto"/>
        <w:jc w:val="both"/>
        <w:rPr>
          <w:rFonts w:ascii="Times New Roman" w:hAnsi="Times New Roman"/>
          <w:sz w:val="24"/>
          <w:szCs w:val="24"/>
        </w:rPr>
      </w:pPr>
      <w:r w:rsidRPr="00E902F0">
        <w:rPr>
          <w:rFonts w:ascii="Times New Roman" w:hAnsi="Times New Roman"/>
          <w:sz w:val="24"/>
          <w:szCs w:val="24"/>
        </w:rPr>
        <w:t xml:space="preserve">Sellest tulenevalt </w:t>
      </w:r>
      <w:r w:rsidR="009A3004">
        <w:rPr>
          <w:rFonts w:ascii="Times New Roman" w:hAnsi="Times New Roman"/>
          <w:sz w:val="24"/>
          <w:szCs w:val="24"/>
        </w:rPr>
        <w:t>on</w:t>
      </w:r>
      <w:r w:rsidR="009A3004" w:rsidRPr="00E902F0">
        <w:rPr>
          <w:rFonts w:ascii="Times New Roman" w:hAnsi="Times New Roman"/>
          <w:sz w:val="24"/>
          <w:szCs w:val="24"/>
        </w:rPr>
        <w:t xml:space="preserve"> </w:t>
      </w:r>
      <w:r w:rsidRPr="00E902F0">
        <w:rPr>
          <w:rFonts w:ascii="Times New Roman" w:hAnsi="Times New Roman"/>
          <w:sz w:val="24"/>
          <w:szCs w:val="24"/>
        </w:rPr>
        <w:t>„avaliku sektori asutus“ eelkõige:</w:t>
      </w:r>
    </w:p>
    <w:p w14:paraId="26E54F02" w14:textId="5C8A12FF" w:rsidR="0027175A" w:rsidRPr="00E902F0" w:rsidRDefault="0027175A" w:rsidP="00A669F2">
      <w:pPr>
        <w:pStyle w:val="Loendilik"/>
        <w:numPr>
          <w:ilvl w:val="0"/>
          <w:numId w:val="27"/>
        </w:numPr>
        <w:spacing w:after="0" w:line="240" w:lineRule="auto"/>
        <w:jc w:val="both"/>
        <w:rPr>
          <w:rFonts w:ascii="Times New Roman" w:hAnsi="Times New Roman"/>
          <w:sz w:val="24"/>
          <w:szCs w:val="24"/>
        </w:rPr>
      </w:pPr>
      <w:r w:rsidRPr="00E902F0">
        <w:rPr>
          <w:rFonts w:ascii="Times New Roman" w:hAnsi="Times New Roman"/>
          <w:sz w:val="24"/>
          <w:szCs w:val="24"/>
        </w:rPr>
        <w:t xml:space="preserve">riigi- ja valitsusasutus (nt ministeeriumid ja ametid); </w:t>
      </w:r>
    </w:p>
    <w:p w14:paraId="4614B6A6" w14:textId="0D1A4730" w:rsidR="0027175A" w:rsidRPr="00E902F0" w:rsidRDefault="0027175A" w:rsidP="00A669F2">
      <w:pPr>
        <w:pStyle w:val="Loendilik"/>
        <w:numPr>
          <w:ilvl w:val="0"/>
          <w:numId w:val="27"/>
        </w:numPr>
        <w:spacing w:after="0" w:line="240" w:lineRule="auto"/>
        <w:jc w:val="both"/>
        <w:rPr>
          <w:rFonts w:ascii="Times New Roman" w:hAnsi="Times New Roman"/>
          <w:sz w:val="24"/>
          <w:szCs w:val="24"/>
        </w:rPr>
      </w:pPr>
      <w:r w:rsidRPr="00E902F0">
        <w:rPr>
          <w:rFonts w:ascii="Times New Roman" w:hAnsi="Times New Roman"/>
          <w:sz w:val="24"/>
          <w:szCs w:val="24"/>
        </w:rPr>
        <w:t xml:space="preserve">kohaliku omavalitsuse üksus; </w:t>
      </w:r>
    </w:p>
    <w:p w14:paraId="23AFDD9E" w14:textId="6FBF346C" w:rsidR="0027175A" w:rsidRPr="00E902F0" w:rsidRDefault="0027175A" w:rsidP="00A669F2">
      <w:pPr>
        <w:pStyle w:val="Loendilik"/>
        <w:numPr>
          <w:ilvl w:val="0"/>
          <w:numId w:val="27"/>
        </w:numPr>
        <w:spacing w:after="0" w:line="240" w:lineRule="auto"/>
        <w:jc w:val="both"/>
        <w:rPr>
          <w:rFonts w:ascii="Times New Roman" w:hAnsi="Times New Roman"/>
          <w:sz w:val="24"/>
          <w:szCs w:val="24"/>
        </w:rPr>
      </w:pPr>
      <w:r w:rsidRPr="00E902F0">
        <w:rPr>
          <w:rFonts w:ascii="Times New Roman" w:hAnsi="Times New Roman"/>
          <w:sz w:val="24"/>
          <w:szCs w:val="24"/>
        </w:rPr>
        <w:t>avalik-õiguslik juriidili</w:t>
      </w:r>
      <w:r w:rsidR="009A3004">
        <w:rPr>
          <w:rFonts w:ascii="Times New Roman" w:hAnsi="Times New Roman"/>
          <w:sz w:val="24"/>
          <w:szCs w:val="24"/>
        </w:rPr>
        <w:t>ne</w:t>
      </w:r>
      <w:r w:rsidRPr="00E902F0">
        <w:rPr>
          <w:rFonts w:ascii="Times New Roman" w:hAnsi="Times New Roman"/>
          <w:sz w:val="24"/>
          <w:szCs w:val="24"/>
        </w:rPr>
        <w:t xml:space="preserve"> isik; </w:t>
      </w:r>
    </w:p>
    <w:p w14:paraId="2CD5ABAD" w14:textId="3B69C239" w:rsidR="0027175A" w:rsidRPr="00E902F0" w:rsidRDefault="0027175A" w:rsidP="00A669F2">
      <w:pPr>
        <w:pStyle w:val="Loendilik"/>
        <w:numPr>
          <w:ilvl w:val="0"/>
          <w:numId w:val="27"/>
        </w:numPr>
        <w:spacing w:after="0" w:line="240" w:lineRule="auto"/>
        <w:jc w:val="both"/>
        <w:rPr>
          <w:rFonts w:ascii="Times New Roman" w:hAnsi="Times New Roman"/>
          <w:sz w:val="24"/>
          <w:szCs w:val="24"/>
        </w:rPr>
      </w:pPr>
      <w:r w:rsidRPr="00E902F0">
        <w:rPr>
          <w:rFonts w:ascii="Times New Roman" w:hAnsi="Times New Roman"/>
          <w:sz w:val="24"/>
          <w:szCs w:val="24"/>
        </w:rPr>
        <w:t>mu</w:t>
      </w:r>
      <w:r w:rsidR="009A3004">
        <w:rPr>
          <w:rFonts w:ascii="Times New Roman" w:hAnsi="Times New Roman"/>
          <w:sz w:val="24"/>
          <w:szCs w:val="24"/>
        </w:rPr>
        <w:t>u</w:t>
      </w:r>
      <w:r w:rsidRPr="00E902F0">
        <w:rPr>
          <w:rFonts w:ascii="Times New Roman" w:hAnsi="Times New Roman"/>
          <w:sz w:val="24"/>
          <w:szCs w:val="24"/>
        </w:rPr>
        <w:t xml:space="preserve"> valitsussektorisse kuuluv ja avaliku võimu kontrolli all olev üksus (nt riigi või kohaliku omavalitsuse </w:t>
      </w:r>
      <w:r w:rsidR="009A3004">
        <w:rPr>
          <w:rFonts w:ascii="Times New Roman" w:hAnsi="Times New Roman"/>
          <w:sz w:val="24"/>
          <w:szCs w:val="24"/>
        </w:rPr>
        <w:t xml:space="preserve">hallatav </w:t>
      </w:r>
      <w:r w:rsidRPr="00E902F0">
        <w:rPr>
          <w:rFonts w:ascii="Times New Roman" w:hAnsi="Times New Roman"/>
          <w:sz w:val="24"/>
          <w:szCs w:val="24"/>
        </w:rPr>
        <w:t xml:space="preserve">haigla, kool, ülikool ning valitsussektorisse klassifitseeritud taristu- ja teenuseosutaja). </w:t>
      </w:r>
    </w:p>
    <w:p w14:paraId="1C27C4F2" w14:textId="73EE5C91" w:rsidR="0027175A" w:rsidRPr="00E902F0" w:rsidRDefault="0027175A" w:rsidP="0096687B">
      <w:pPr>
        <w:spacing w:after="0" w:line="240" w:lineRule="auto"/>
        <w:jc w:val="both"/>
        <w:rPr>
          <w:rFonts w:ascii="Times New Roman" w:hAnsi="Times New Roman"/>
          <w:sz w:val="24"/>
          <w:szCs w:val="24"/>
        </w:rPr>
      </w:pPr>
      <w:r w:rsidRPr="00E902F0">
        <w:rPr>
          <w:rFonts w:ascii="Times New Roman" w:hAnsi="Times New Roman"/>
          <w:sz w:val="24"/>
          <w:szCs w:val="24"/>
        </w:rPr>
        <w:t>Avaliku sektori asutusena ei käsitata üksusi, mis ei kuulu valitsussektorisse ega ole avaliku võimu kontrolli all, sealhulgas:</w:t>
      </w:r>
    </w:p>
    <w:p w14:paraId="3CBB3B20" w14:textId="61A4AA59" w:rsidR="0027175A" w:rsidRPr="00E902F0" w:rsidRDefault="0027175A" w:rsidP="00A669F2">
      <w:pPr>
        <w:pStyle w:val="Loendilik"/>
        <w:numPr>
          <w:ilvl w:val="0"/>
          <w:numId w:val="28"/>
        </w:numPr>
        <w:spacing w:after="0" w:line="240" w:lineRule="auto"/>
        <w:jc w:val="both"/>
        <w:rPr>
          <w:rFonts w:ascii="Times New Roman" w:hAnsi="Times New Roman"/>
          <w:sz w:val="24"/>
          <w:szCs w:val="24"/>
        </w:rPr>
      </w:pPr>
      <w:r w:rsidRPr="00E902F0">
        <w:rPr>
          <w:rFonts w:ascii="Times New Roman" w:hAnsi="Times New Roman"/>
          <w:sz w:val="24"/>
          <w:szCs w:val="24"/>
        </w:rPr>
        <w:t>eraõiguslikke äriühinguid, sh riigi või kohaliku omavalitsuse osalusega turutingimustel tegutsevad ettevõt</w:t>
      </w:r>
      <w:r w:rsidR="009A3004">
        <w:rPr>
          <w:rFonts w:ascii="Times New Roman" w:hAnsi="Times New Roman"/>
          <w:sz w:val="24"/>
          <w:szCs w:val="24"/>
        </w:rPr>
        <w:t>ja</w:t>
      </w:r>
      <w:r w:rsidRPr="00E902F0">
        <w:rPr>
          <w:rFonts w:ascii="Times New Roman" w:hAnsi="Times New Roman"/>
          <w:sz w:val="24"/>
          <w:szCs w:val="24"/>
        </w:rPr>
        <w:t>d (nt energia- ja sadamaettevõt</w:t>
      </w:r>
      <w:r w:rsidR="009A3004">
        <w:rPr>
          <w:rFonts w:ascii="Times New Roman" w:hAnsi="Times New Roman"/>
          <w:sz w:val="24"/>
          <w:szCs w:val="24"/>
        </w:rPr>
        <w:t>ja</w:t>
      </w:r>
      <w:r w:rsidRPr="00E902F0">
        <w:rPr>
          <w:rFonts w:ascii="Times New Roman" w:hAnsi="Times New Roman"/>
          <w:sz w:val="24"/>
          <w:szCs w:val="24"/>
        </w:rPr>
        <w:t xml:space="preserve">d); </w:t>
      </w:r>
    </w:p>
    <w:p w14:paraId="75D811D7" w14:textId="77777777" w:rsidR="0027175A" w:rsidRPr="00E902F0" w:rsidRDefault="0027175A" w:rsidP="00A669F2">
      <w:pPr>
        <w:pStyle w:val="Loendilik"/>
        <w:numPr>
          <w:ilvl w:val="0"/>
          <w:numId w:val="28"/>
        </w:numPr>
        <w:spacing w:after="0" w:line="240" w:lineRule="auto"/>
        <w:jc w:val="both"/>
        <w:rPr>
          <w:rFonts w:ascii="Times New Roman" w:hAnsi="Times New Roman"/>
          <w:sz w:val="24"/>
          <w:szCs w:val="24"/>
        </w:rPr>
      </w:pPr>
      <w:r w:rsidRPr="00E902F0">
        <w:rPr>
          <w:rFonts w:ascii="Times New Roman" w:hAnsi="Times New Roman"/>
          <w:sz w:val="24"/>
          <w:szCs w:val="24"/>
        </w:rPr>
        <w:t xml:space="preserve">erasektori teenuseosutajaid (nt eraõiguslikud haiglad või haridusasutused); </w:t>
      </w:r>
    </w:p>
    <w:p w14:paraId="7D314F6D" w14:textId="77777777" w:rsidR="0027175A" w:rsidRPr="00E902F0" w:rsidRDefault="0027175A" w:rsidP="00A669F2">
      <w:pPr>
        <w:pStyle w:val="Loendilik"/>
        <w:numPr>
          <w:ilvl w:val="0"/>
          <w:numId w:val="28"/>
        </w:numPr>
        <w:spacing w:after="0" w:line="240" w:lineRule="auto"/>
        <w:jc w:val="both"/>
        <w:rPr>
          <w:rFonts w:ascii="Times New Roman" w:hAnsi="Times New Roman"/>
          <w:sz w:val="24"/>
          <w:szCs w:val="24"/>
        </w:rPr>
      </w:pPr>
      <w:r w:rsidRPr="00E902F0">
        <w:rPr>
          <w:rFonts w:ascii="Times New Roman" w:hAnsi="Times New Roman"/>
          <w:sz w:val="24"/>
          <w:szCs w:val="24"/>
        </w:rPr>
        <w:t xml:space="preserve">eraõiguslikke mittetulundusühinguid ja sihtasutusi, mille üle avalik sektor ei oma valitsevat mõju; </w:t>
      </w:r>
    </w:p>
    <w:p w14:paraId="67C0FF35" w14:textId="77777777" w:rsidR="0027175A" w:rsidRPr="00E902F0" w:rsidRDefault="0027175A" w:rsidP="00A669F2">
      <w:pPr>
        <w:pStyle w:val="Loendilik"/>
        <w:numPr>
          <w:ilvl w:val="0"/>
          <w:numId w:val="28"/>
        </w:numPr>
        <w:spacing w:after="0" w:line="240" w:lineRule="auto"/>
        <w:jc w:val="both"/>
        <w:rPr>
          <w:rFonts w:ascii="Times New Roman" w:hAnsi="Times New Roman"/>
          <w:sz w:val="24"/>
          <w:szCs w:val="24"/>
        </w:rPr>
      </w:pPr>
      <w:r w:rsidRPr="00E902F0">
        <w:rPr>
          <w:rFonts w:ascii="Times New Roman" w:hAnsi="Times New Roman"/>
          <w:sz w:val="24"/>
          <w:szCs w:val="24"/>
        </w:rPr>
        <w:t>füüsilisi isikuid ja korteriühistuid.</w:t>
      </w:r>
    </w:p>
    <w:p w14:paraId="398FA1B4" w14:textId="720B82C5" w:rsidR="005F3E2C" w:rsidRDefault="005F3E2C" w:rsidP="0027175A">
      <w:pPr>
        <w:spacing w:after="0"/>
        <w:jc w:val="both"/>
        <w:rPr>
          <w:rStyle w:val="Kommentaariviide"/>
          <w:rFonts w:ascii="Times New Roman" w:hAnsi="Times New Roman"/>
          <w:sz w:val="24"/>
          <w:szCs w:val="24"/>
        </w:rPr>
      </w:pPr>
    </w:p>
    <w:p w14:paraId="497595FE" w14:textId="5231818A" w:rsidR="00472152" w:rsidRDefault="006C23FF" w:rsidP="53C9060F">
      <w:pPr>
        <w:spacing w:after="0" w:line="240" w:lineRule="auto"/>
        <w:jc w:val="both"/>
        <w:rPr>
          <w:rFonts w:ascii="Times New Roman" w:hAnsi="Times New Roman"/>
          <w:sz w:val="24"/>
          <w:szCs w:val="24"/>
        </w:rPr>
      </w:pPr>
      <w:r>
        <w:rPr>
          <w:rFonts w:ascii="Times New Roman" w:hAnsi="Times New Roman"/>
          <w:sz w:val="24"/>
          <w:szCs w:val="24"/>
        </w:rPr>
        <w:t>Lähtu</w:t>
      </w:r>
      <w:r w:rsidR="009A3004">
        <w:rPr>
          <w:rFonts w:ascii="Times New Roman" w:hAnsi="Times New Roman"/>
          <w:sz w:val="24"/>
          <w:szCs w:val="24"/>
        </w:rPr>
        <w:t>des eelnimetatud</w:t>
      </w:r>
      <w:r>
        <w:rPr>
          <w:rFonts w:ascii="Times New Roman" w:hAnsi="Times New Roman"/>
          <w:sz w:val="24"/>
          <w:szCs w:val="24"/>
        </w:rPr>
        <w:t xml:space="preserve"> soovitusest</w:t>
      </w:r>
      <w:r w:rsidR="009A3004">
        <w:rPr>
          <w:rFonts w:ascii="Times New Roman" w:hAnsi="Times New Roman"/>
          <w:sz w:val="24"/>
          <w:szCs w:val="24"/>
        </w:rPr>
        <w:t>,</w:t>
      </w:r>
      <w:r>
        <w:rPr>
          <w:rFonts w:ascii="Times New Roman" w:hAnsi="Times New Roman"/>
          <w:sz w:val="24"/>
          <w:szCs w:val="24"/>
        </w:rPr>
        <w:t xml:space="preserve"> vastab </w:t>
      </w:r>
      <w:r w:rsidR="1E544C26">
        <w:rPr>
          <w:rFonts w:ascii="Times New Roman" w:hAnsi="Times New Roman"/>
          <w:sz w:val="24"/>
          <w:szCs w:val="24"/>
        </w:rPr>
        <w:t>Eesti õigusruumis sellele mõistele hästi riigieelarve seaduse</w:t>
      </w:r>
      <w:r w:rsidR="00472152">
        <w:rPr>
          <w:rStyle w:val="Allmrkuseviide"/>
          <w:rFonts w:ascii="Times New Roman" w:hAnsi="Times New Roman"/>
          <w:sz w:val="24"/>
          <w:szCs w:val="24"/>
        </w:rPr>
        <w:footnoteReference w:id="12"/>
      </w:r>
      <w:r w:rsidR="1E544C26">
        <w:rPr>
          <w:rFonts w:ascii="Times New Roman" w:hAnsi="Times New Roman"/>
          <w:sz w:val="24"/>
          <w:szCs w:val="24"/>
        </w:rPr>
        <w:t xml:space="preserve"> </w:t>
      </w:r>
      <w:r w:rsidR="3C97D75C" w:rsidRPr="288135CC">
        <w:rPr>
          <w:rFonts w:ascii="Times New Roman" w:hAnsi="Times New Roman"/>
          <w:sz w:val="24"/>
          <w:szCs w:val="24"/>
        </w:rPr>
        <w:t xml:space="preserve">(edaspidi </w:t>
      </w:r>
      <w:r w:rsidR="3C97D75C" w:rsidRPr="0096687B">
        <w:rPr>
          <w:rFonts w:ascii="Times New Roman" w:hAnsi="Times New Roman"/>
          <w:i/>
          <w:iCs/>
          <w:sz w:val="24"/>
          <w:szCs w:val="24"/>
        </w:rPr>
        <w:t>RES</w:t>
      </w:r>
      <w:r w:rsidR="3C97D75C" w:rsidRPr="288135CC">
        <w:rPr>
          <w:rFonts w:ascii="Times New Roman" w:hAnsi="Times New Roman"/>
          <w:sz w:val="24"/>
          <w:szCs w:val="24"/>
        </w:rPr>
        <w:t xml:space="preserve">) </w:t>
      </w:r>
      <w:r w:rsidR="1E544C26">
        <w:rPr>
          <w:rFonts w:ascii="Times New Roman" w:hAnsi="Times New Roman"/>
          <w:sz w:val="24"/>
          <w:szCs w:val="24"/>
        </w:rPr>
        <w:t>§</w:t>
      </w:r>
      <w:r w:rsidR="009A3004">
        <w:rPr>
          <w:rFonts w:ascii="Times New Roman" w:hAnsi="Times New Roman"/>
          <w:sz w:val="24"/>
          <w:szCs w:val="24"/>
        </w:rPr>
        <w:t>-s</w:t>
      </w:r>
      <w:r w:rsidR="1E544C26">
        <w:rPr>
          <w:rFonts w:ascii="Times New Roman" w:hAnsi="Times New Roman"/>
          <w:sz w:val="24"/>
          <w:szCs w:val="24"/>
        </w:rPr>
        <w:t xml:space="preserve"> 2 sätesta</w:t>
      </w:r>
      <w:r w:rsidR="009A3004">
        <w:rPr>
          <w:rFonts w:ascii="Times New Roman" w:hAnsi="Times New Roman"/>
          <w:sz w:val="24"/>
          <w:szCs w:val="24"/>
        </w:rPr>
        <w:t>tud</w:t>
      </w:r>
      <w:r w:rsidR="1E544C26">
        <w:rPr>
          <w:rFonts w:ascii="Times New Roman" w:hAnsi="Times New Roman"/>
          <w:sz w:val="24"/>
          <w:szCs w:val="24"/>
        </w:rPr>
        <w:t xml:space="preserve"> valitsussektori </w:t>
      </w:r>
      <w:r w:rsidR="1E544C26" w:rsidRPr="00AE0687">
        <w:rPr>
          <w:rFonts w:ascii="Times New Roman" w:hAnsi="Times New Roman"/>
          <w:sz w:val="24"/>
          <w:szCs w:val="24"/>
        </w:rPr>
        <w:t>ja keskvalitsuse allsektor</w:t>
      </w:r>
      <w:r w:rsidR="1E544C26">
        <w:rPr>
          <w:rFonts w:ascii="Times New Roman" w:hAnsi="Times New Roman"/>
          <w:sz w:val="24"/>
          <w:szCs w:val="24"/>
        </w:rPr>
        <w:t xml:space="preserve">i mõisted, mis omakorda sobivad hästi direktiivi mõistega. </w:t>
      </w:r>
      <w:r w:rsidR="53452BFF" w:rsidRPr="288135CC">
        <w:rPr>
          <w:rFonts w:ascii="Times New Roman" w:hAnsi="Times New Roman"/>
          <w:sz w:val="24"/>
          <w:szCs w:val="24"/>
        </w:rPr>
        <w:t>RES</w:t>
      </w:r>
      <w:r w:rsidR="009A3004">
        <w:rPr>
          <w:rFonts w:ascii="Times New Roman" w:hAnsi="Times New Roman"/>
          <w:sz w:val="24"/>
          <w:szCs w:val="24"/>
        </w:rPr>
        <w:t>i</w:t>
      </w:r>
      <w:r w:rsidR="53452BFF" w:rsidRPr="288135CC">
        <w:rPr>
          <w:rFonts w:ascii="Times New Roman" w:hAnsi="Times New Roman"/>
          <w:sz w:val="24"/>
          <w:szCs w:val="24"/>
        </w:rPr>
        <w:t xml:space="preserve"> § 2 lõike 1 kohaselt kuuluvad valitsussektorisse Euroopa Parlamendi ja nõukogu määruse (EL) nr 549/2013 Euroopa Liidus kasutatava Euroopa rahvamajanduse ja regionaalse arvepidamise s</w:t>
      </w:r>
      <w:r w:rsidR="290FFDCB" w:rsidRPr="288135CC">
        <w:rPr>
          <w:rFonts w:ascii="Times New Roman" w:hAnsi="Times New Roman"/>
          <w:sz w:val="24"/>
          <w:szCs w:val="24"/>
        </w:rPr>
        <w:t>üsteemi kohta (ELT L 174, 26.06.2013, lk 1</w:t>
      </w:r>
      <w:r w:rsidR="009A3004">
        <w:rPr>
          <w:rFonts w:ascii="Times New Roman" w:hAnsi="Times New Roman"/>
          <w:sz w:val="24"/>
          <w:szCs w:val="24"/>
        </w:rPr>
        <w:t>–</w:t>
      </w:r>
      <w:r w:rsidR="290FFDCB" w:rsidRPr="288135CC">
        <w:rPr>
          <w:rFonts w:ascii="Times New Roman" w:hAnsi="Times New Roman"/>
          <w:sz w:val="24"/>
          <w:szCs w:val="24"/>
        </w:rPr>
        <w:t>727) A lisa punktis 2.11</w:t>
      </w:r>
      <w:r w:rsidR="00E774F8">
        <w:rPr>
          <w:rFonts w:ascii="Times New Roman" w:hAnsi="Times New Roman"/>
          <w:sz w:val="24"/>
          <w:szCs w:val="24"/>
        </w:rPr>
        <w:t xml:space="preserve">1 </w:t>
      </w:r>
      <w:r w:rsidR="290FFDCB" w:rsidRPr="288135CC">
        <w:rPr>
          <w:rFonts w:ascii="Times New Roman" w:hAnsi="Times New Roman"/>
          <w:sz w:val="24"/>
          <w:szCs w:val="24"/>
        </w:rPr>
        <w:t>nimetatud üksused. Eelnimetatud lisa punkti 2.11</w:t>
      </w:r>
      <w:r w:rsidR="17CD9E02" w:rsidRPr="288135CC">
        <w:rPr>
          <w:rFonts w:ascii="Times New Roman" w:hAnsi="Times New Roman"/>
          <w:sz w:val="24"/>
          <w:szCs w:val="24"/>
        </w:rPr>
        <w:t>1 määratluse kohaselt hõlmab valitsemissektor (S.13) institutsionaalseid üksusi, mis on turuvälised tootjad, kelle toodang on mõeldud</w:t>
      </w:r>
      <w:r w:rsidR="1FD64B7A" w:rsidRPr="288135CC">
        <w:rPr>
          <w:rFonts w:ascii="Times New Roman" w:hAnsi="Times New Roman"/>
          <w:sz w:val="24"/>
          <w:szCs w:val="24"/>
        </w:rPr>
        <w:t xml:space="preserve"> individuaalseks ja kollektiivseks tarbimiseks, ning mida finantseeritakse kohustuslikest maksetest, mida teevad teistesse sektoritesse kuuluvad üksused, ja institutsionaalseid üksusi, mille põhitegevuseks on r</w:t>
      </w:r>
      <w:r w:rsidR="3CB4D174" w:rsidRPr="288135CC">
        <w:rPr>
          <w:rFonts w:ascii="Times New Roman" w:hAnsi="Times New Roman"/>
          <w:sz w:val="24"/>
          <w:szCs w:val="24"/>
        </w:rPr>
        <w:t>ahvatulu ja rikkuse ümberjaotamine.</w:t>
      </w:r>
      <w:r w:rsidR="500ED470" w:rsidRPr="288135CC">
        <w:rPr>
          <w:rFonts w:ascii="Times New Roman" w:hAnsi="Times New Roman"/>
          <w:sz w:val="24"/>
          <w:szCs w:val="24"/>
        </w:rPr>
        <w:t xml:space="preserve"> </w:t>
      </w:r>
      <w:r w:rsidR="1E544C26">
        <w:rPr>
          <w:rFonts w:ascii="Times New Roman" w:hAnsi="Times New Roman"/>
          <w:sz w:val="24"/>
          <w:szCs w:val="24"/>
        </w:rPr>
        <w:t xml:space="preserve">Samuti sätestab </w:t>
      </w:r>
      <w:r w:rsidR="6BAFDC1B" w:rsidRPr="0096687B">
        <w:rPr>
          <w:rFonts w:eastAsia="Times New Roman"/>
          <w:sz w:val="24"/>
          <w:szCs w:val="24"/>
          <w:lang w:eastAsia="et-EE"/>
        </w:rPr>
        <w:t>RES</w:t>
      </w:r>
      <w:r w:rsidR="75519B5A">
        <w:rPr>
          <w:rFonts w:ascii="Times New Roman" w:hAnsi="Times New Roman"/>
          <w:sz w:val="24"/>
          <w:szCs w:val="24"/>
        </w:rPr>
        <w:t>,</w:t>
      </w:r>
      <w:r w:rsidR="1E544C26">
        <w:rPr>
          <w:rFonts w:ascii="Times New Roman" w:hAnsi="Times New Roman"/>
          <w:sz w:val="24"/>
          <w:szCs w:val="24"/>
        </w:rPr>
        <w:t xml:space="preserve"> et valitsussektori </w:t>
      </w:r>
      <w:r w:rsidR="1E544C26" w:rsidRPr="004C73D6">
        <w:rPr>
          <w:rFonts w:ascii="Times New Roman" w:hAnsi="Times New Roman"/>
          <w:sz w:val="24"/>
          <w:szCs w:val="24"/>
        </w:rPr>
        <w:t xml:space="preserve">üksuste nimekirja avaldab </w:t>
      </w:r>
      <w:r w:rsidR="370B3FE3" w:rsidRPr="288135CC">
        <w:rPr>
          <w:rFonts w:ascii="Times New Roman" w:hAnsi="Times New Roman"/>
          <w:sz w:val="24"/>
          <w:szCs w:val="24"/>
        </w:rPr>
        <w:t xml:space="preserve">Statistikaamet </w:t>
      </w:r>
      <w:r w:rsidR="1E544C26" w:rsidRPr="004C73D6">
        <w:rPr>
          <w:rFonts w:ascii="Times New Roman" w:hAnsi="Times New Roman"/>
          <w:sz w:val="24"/>
          <w:szCs w:val="24"/>
        </w:rPr>
        <w:t>oma kodulehel ja teavitab üksuse kuulumisest valitsussektorisse</w:t>
      </w:r>
      <w:r w:rsidR="009A3004">
        <w:rPr>
          <w:rFonts w:ascii="Times New Roman" w:hAnsi="Times New Roman"/>
          <w:sz w:val="24"/>
          <w:szCs w:val="24"/>
        </w:rPr>
        <w:t>.</w:t>
      </w:r>
      <w:r w:rsidR="00472152">
        <w:rPr>
          <w:rStyle w:val="Allmrkuseviide"/>
          <w:rFonts w:ascii="Times New Roman" w:hAnsi="Times New Roman"/>
          <w:sz w:val="24"/>
          <w:szCs w:val="24"/>
        </w:rPr>
        <w:footnoteReference w:id="13"/>
      </w:r>
      <w:r w:rsidR="00472152" w:rsidRPr="09E915BB">
        <w:t>￼</w:t>
      </w:r>
    </w:p>
    <w:p w14:paraId="06695E15" w14:textId="2D1C3917" w:rsidR="51EC43D9" w:rsidRDefault="51EC43D9" w:rsidP="349814EA">
      <w:pPr>
        <w:spacing w:after="0" w:line="240" w:lineRule="auto"/>
        <w:jc w:val="both"/>
        <w:rPr>
          <w:rFonts w:ascii="Times New Roman" w:hAnsi="Times New Roman"/>
          <w:sz w:val="24"/>
          <w:szCs w:val="24"/>
        </w:rPr>
      </w:pPr>
    </w:p>
    <w:p w14:paraId="3F081B39" w14:textId="6B7C616D" w:rsidR="00472152" w:rsidRDefault="14784561" w:rsidP="00947442">
      <w:pPr>
        <w:spacing w:after="0" w:line="240" w:lineRule="auto"/>
        <w:jc w:val="both"/>
        <w:rPr>
          <w:rFonts w:ascii="Times New Roman" w:hAnsi="Times New Roman"/>
          <w:sz w:val="24"/>
          <w:szCs w:val="24"/>
        </w:rPr>
      </w:pPr>
      <w:r>
        <w:rPr>
          <w:rFonts w:ascii="Times New Roman" w:hAnsi="Times New Roman"/>
          <w:sz w:val="24"/>
          <w:szCs w:val="24"/>
        </w:rPr>
        <w:t xml:space="preserve">Statistikaamet peab majandusüksuste nimekirja, mida </w:t>
      </w:r>
      <w:r w:rsidRPr="0068170C">
        <w:rPr>
          <w:rFonts w:ascii="Times New Roman" w:hAnsi="Times New Roman"/>
          <w:sz w:val="24"/>
          <w:szCs w:val="24"/>
        </w:rPr>
        <w:t>avaldatakse üks kord aastas (detsembris) ja se</w:t>
      </w:r>
      <w:r w:rsidR="3F71BAB3">
        <w:rPr>
          <w:rFonts w:ascii="Times New Roman" w:hAnsi="Times New Roman"/>
          <w:sz w:val="24"/>
          <w:szCs w:val="24"/>
        </w:rPr>
        <w:t>lles on</w:t>
      </w:r>
      <w:r w:rsidRPr="0068170C">
        <w:rPr>
          <w:rFonts w:ascii="Times New Roman" w:hAnsi="Times New Roman"/>
          <w:sz w:val="24"/>
          <w:szCs w:val="24"/>
        </w:rPr>
        <w:t xml:space="preserve"> </w:t>
      </w:r>
      <w:r w:rsidR="009A3004">
        <w:rPr>
          <w:rFonts w:ascii="Times New Roman" w:hAnsi="Times New Roman"/>
          <w:sz w:val="24"/>
          <w:szCs w:val="24"/>
        </w:rPr>
        <w:t xml:space="preserve">loetletud </w:t>
      </w:r>
      <w:r w:rsidRPr="0068170C">
        <w:rPr>
          <w:rFonts w:ascii="Times New Roman" w:hAnsi="Times New Roman"/>
          <w:sz w:val="24"/>
          <w:szCs w:val="24"/>
        </w:rPr>
        <w:t>majandusüksus</w:t>
      </w:r>
      <w:r w:rsidR="3F71BAB3">
        <w:rPr>
          <w:rFonts w:ascii="Times New Roman" w:hAnsi="Times New Roman"/>
          <w:sz w:val="24"/>
          <w:szCs w:val="24"/>
        </w:rPr>
        <w:t>ed</w:t>
      </w:r>
      <w:r w:rsidRPr="0068170C">
        <w:rPr>
          <w:rFonts w:ascii="Times New Roman" w:hAnsi="Times New Roman"/>
          <w:sz w:val="24"/>
          <w:szCs w:val="24"/>
        </w:rPr>
        <w:t>, mis on olnud majanduslikult aktiivsed kas või ühel kolmest viimasest aastast</w:t>
      </w:r>
      <w:r>
        <w:rPr>
          <w:rFonts w:ascii="Times New Roman" w:hAnsi="Times New Roman"/>
          <w:sz w:val="24"/>
          <w:szCs w:val="24"/>
        </w:rPr>
        <w:t xml:space="preserve">. </w:t>
      </w:r>
      <w:r w:rsidRPr="00D3013E">
        <w:rPr>
          <w:rFonts w:ascii="Times New Roman" w:hAnsi="Times New Roman"/>
          <w:sz w:val="24"/>
          <w:szCs w:val="24"/>
        </w:rPr>
        <w:t>Majandusüksuste tegevusala ja sektorisse kuuluvuse määramisel lähtutakse ESA2010 metoodikast</w:t>
      </w:r>
      <w:r w:rsidR="00472152">
        <w:rPr>
          <w:rStyle w:val="Allmrkuseviide"/>
          <w:rFonts w:ascii="Times New Roman" w:hAnsi="Times New Roman"/>
          <w:sz w:val="24"/>
          <w:szCs w:val="24"/>
        </w:rPr>
        <w:footnoteReference w:id="14"/>
      </w:r>
      <w:r w:rsidRPr="00D3013E">
        <w:rPr>
          <w:rFonts w:ascii="Times New Roman" w:hAnsi="Times New Roman"/>
          <w:sz w:val="24"/>
          <w:szCs w:val="24"/>
        </w:rPr>
        <w:t>.</w:t>
      </w:r>
      <w:r>
        <w:rPr>
          <w:rFonts w:ascii="Times New Roman" w:hAnsi="Times New Roman"/>
          <w:sz w:val="24"/>
          <w:szCs w:val="24"/>
        </w:rPr>
        <w:t xml:space="preserve"> Metoodika on kasutusel alates aastast 2014, metoodikat uuendati aastatel 2023</w:t>
      </w:r>
      <w:r w:rsidR="3F71BAB3">
        <w:rPr>
          <w:rFonts w:ascii="Times New Roman" w:hAnsi="Times New Roman"/>
          <w:sz w:val="24"/>
          <w:szCs w:val="24"/>
        </w:rPr>
        <w:t xml:space="preserve"> ja </w:t>
      </w:r>
      <w:r>
        <w:rPr>
          <w:rFonts w:ascii="Times New Roman" w:hAnsi="Times New Roman"/>
          <w:sz w:val="24"/>
          <w:szCs w:val="24"/>
        </w:rPr>
        <w:t xml:space="preserve">2024 ning metoodika </w:t>
      </w:r>
      <w:r w:rsidR="3F71BAB3">
        <w:rPr>
          <w:rFonts w:ascii="Times New Roman" w:hAnsi="Times New Roman"/>
          <w:sz w:val="24"/>
          <w:szCs w:val="24"/>
        </w:rPr>
        <w:t xml:space="preserve">uus </w:t>
      </w:r>
      <w:r>
        <w:rPr>
          <w:rFonts w:ascii="Times New Roman" w:hAnsi="Times New Roman"/>
          <w:sz w:val="24"/>
          <w:szCs w:val="24"/>
        </w:rPr>
        <w:t>ülevaatus on 2029</w:t>
      </w:r>
      <w:r w:rsidR="3F71BAB3">
        <w:rPr>
          <w:rFonts w:ascii="Times New Roman" w:hAnsi="Times New Roman"/>
          <w:sz w:val="24"/>
          <w:szCs w:val="24"/>
        </w:rPr>
        <w:t>.</w:t>
      </w:r>
      <w:r>
        <w:rPr>
          <w:rFonts w:ascii="Times New Roman" w:hAnsi="Times New Roman"/>
          <w:sz w:val="24"/>
          <w:szCs w:val="24"/>
        </w:rPr>
        <w:t xml:space="preserve"> aastal</w:t>
      </w:r>
      <w:r w:rsidR="3F71BAB3">
        <w:rPr>
          <w:rFonts w:ascii="Times New Roman" w:hAnsi="Times New Roman"/>
          <w:sz w:val="24"/>
          <w:szCs w:val="24"/>
        </w:rPr>
        <w:t xml:space="preserve"> ning</w:t>
      </w:r>
      <w:r>
        <w:rPr>
          <w:rFonts w:ascii="Times New Roman" w:hAnsi="Times New Roman"/>
          <w:sz w:val="24"/>
          <w:szCs w:val="24"/>
        </w:rPr>
        <w:t xml:space="preserve"> rakendu</w:t>
      </w:r>
      <w:r w:rsidR="3F71BAB3">
        <w:rPr>
          <w:rFonts w:ascii="Times New Roman" w:hAnsi="Times New Roman"/>
          <w:sz w:val="24"/>
          <w:szCs w:val="24"/>
        </w:rPr>
        <w:t>b</w:t>
      </w:r>
      <w:r>
        <w:rPr>
          <w:rFonts w:ascii="Times New Roman" w:hAnsi="Times New Roman"/>
          <w:sz w:val="24"/>
          <w:szCs w:val="24"/>
        </w:rPr>
        <w:t xml:space="preserve"> tõenäoliselt 2030. </w:t>
      </w:r>
      <w:r w:rsidR="009A3004">
        <w:rPr>
          <w:rFonts w:ascii="Times New Roman" w:hAnsi="Times New Roman"/>
          <w:sz w:val="24"/>
          <w:szCs w:val="24"/>
        </w:rPr>
        <w:t>See tähendab, et</w:t>
      </w:r>
      <w:r>
        <w:rPr>
          <w:rFonts w:ascii="Times New Roman" w:hAnsi="Times New Roman"/>
          <w:sz w:val="24"/>
          <w:szCs w:val="24"/>
        </w:rPr>
        <w:t xml:space="preserve"> see metoodika sobitu</w:t>
      </w:r>
      <w:r w:rsidR="3F71BAB3">
        <w:rPr>
          <w:rFonts w:ascii="Times New Roman" w:hAnsi="Times New Roman"/>
          <w:sz w:val="24"/>
          <w:szCs w:val="24"/>
        </w:rPr>
        <w:t>b</w:t>
      </w:r>
      <w:r>
        <w:rPr>
          <w:rFonts w:ascii="Times New Roman" w:hAnsi="Times New Roman"/>
          <w:sz w:val="24"/>
          <w:szCs w:val="24"/>
        </w:rPr>
        <w:t xml:space="preserve"> hästi energiatõhususe direktiivi peamise rakendusperioodiga</w:t>
      </w:r>
      <w:r w:rsidR="009A3004">
        <w:rPr>
          <w:rFonts w:ascii="Times New Roman" w:hAnsi="Times New Roman"/>
          <w:sz w:val="24"/>
          <w:szCs w:val="24"/>
        </w:rPr>
        <w:t>, milleks on</w:t>
      </w:r>
      <w:r>
        <w:rPr>
          <w:rFonts w:ascii="Times New Roman" w:hAnsi="Times New Roman"/>
          <w:sz w:val="24"/>
          <w:szCs w:val="24"/>
        </w:rPr>
        <w:t xml:space="preserve"> 2025</w:t>
      </w:r>
      <w:r w:rsidR="009A3004">
        <w:rPr>
          <w:rFonts w:ascii="Times New Roman" w:hAnsi="Times New Roman"/>
          <w:sz w:val="24"/>
          <w:szCs w:val="24"/>
        </w:rPr>
        <w:t>. aasta</w:t>
      </w:r>
      <w:r>
        <w:rPr>
          <w:rFonts w:ascii="Times New Roman" w:hAnsi="Times New Roman"/>
          <w:sz w:val="24"/>
          <w:szCs w:val="24"/>
        </w:rPr>
        <w:t xml:space="preserve"> IV kvar</w:t>
      </w:r>
      <w:r w:rsidR="12FCD9BA">
        <w:rPr>
          <w:rFonts w:ascii="Times New Roman" w:hAnsi="Times New Roman"/>
          <w:sz w:val="24"/>
          <w:szCs w:val="24"/>
        </w:rPr>
        <w:t>t</w:t>
      </w:r>
      <w:r>
        <w:rPr>
          <w:rFonts w:ascii="Times New Roman" w:hAnsi="Times New Roman"/>
          <w:sz w:val="24"/>
          <w:szCs w:val="24"/>
        </w:rPr>
        <w:t xml:space="preserve">al </w:t>
      </w:r>
      <w:r w:rsidR="3F71BAB3">
        <w:rPr>
          <w:rFonts w:ascii="Times New Roman" w:hAnsi="Times New Roman"/>
          <w:sz w:val="24"/>
          <w:szCs w:val="24"/>
        </w:rPr>
        <w:t>kuni</w:t>
      </w:r>
      <w:r>
        <w:rPr>
          <w:rFonts w:ascii="Times New Roman" w:hAnsi="Times New Roman"/>
          <w:sz w:val="24"/>
          <w:szCs w:val="24"/>
        </w:rPr>
        <w:t xml:space="preserve"> 2030</w:t>
      </w:r>
      <w:r w:rsidR="009A3004">
        <w:rPr>
          <w:rFonts w:ascii="Times New Roman" w:hAnsi="Times New Roman"/>
          <w:sz w:val="24"/>
          <w:szCs w:val="24"/>
        </w:rPr>
        <w:t>. aasta</w:t>
      </w:r>
      <w:r>
        <w:rPr>
          <w:rFonts w:ascii="Times New Roman" w:hAnsi="Times New Roman"/>
          <w:sz w:val="24"/>
          <w:szCs w:val="24"/>
        </w:rPr>
        <w:t xml:space="preserve"> lõpp.</w:t>
      </w:r>
    </w:p>
    <w:p w14:paraId="73351CCF" w14:textId="6A2F8F08" w:rsidR="51EC43D9" w:rsidRDefault="51EC43D9" w:rsidP="51EC43D9">
      <w:pPr>
        <w:spacing w:after="0" w:line="240" w:lineRule="auto"/>
        <w:jc w:val="both"/>
        <w:rPr>
          <w:rFonts w:ascii="Times New Roman" w:hAnsi="Times New Roman"/>
          <w:sz w:val="24"/>
          <w:szCs w:val="24"/>
        </w:rPr>
      </w:pPr>
    </w:p>
    <w:p w14:paraId="35092D67" w14:textId="484D7DD6" w:rsidR="00472152" w:rsidRDefault="00472152" w:rsidP="00947442">
      <w:pPr>
        <w:spacing w:after="0" w:line="240" w:lineRule="auto"/>
        <w:jc w:val="both"/>
        <w:rPr>
          <w:rFonts w:ascii="Times New Roman" w:hAnsi="Times New Roman"/>
          <w:sz w:val="24"/>
          <w:szCs w:val="24"/>
        </w:rPr>
      </w:pPr>
      <w:r w:rsidRPr="00800A74">
        <w:rPr>
          <w:rFonts w:ascii="Times New Roman" w:hAnsi="Times New Roman"/>
          <w:sz w:val="24"/>
          <w:szCs w:val="24"/>
        </w:rPr>
        <w:t>Valitsemissektori üksuste väljasel</w:t>
      </w:r>
      <w:r w:rsidR="00C83AA2">
        <w:rPr>
          <w:rFonts w:ascii="Times New Roman" w:hAnsi="Times New Roman"/>
          <w:sz w:val="24"/>
          <w:szCs w:val="24"/>
        </w:rPr>
        <w:t>gitamise</w:t>
      </w:r>
      <w:r w:rsidRPr="00800A74">
        <w:rPr>
          <w:rFonts w:ascii="Times New Roman" w:hAnsi="Times New Roman"/>
          <w:sz w:val="24"/>
          <w:szCs w:val="24"/>
        </w:rPr>
        <w:t xml:space="preserve"> aluseks on ESA (European System of Accounts) </w:t>
      </w:r>
      <w:r w:rsidR="00C83AA2">
        <w:rPr>
          <w:rFonts w:ascii="Times New Roman" w:hAnsi="Times New Roman"/>
          <w:sz w:val="24"/>
          <w:szCs w:val="24"/>
        </w:rPr>
        <w:t>i</w:t>
      </w:r>
      <w:r w:rsidRPr="00800A74">
        <w:rPr>
          <w:rFonts w:ascii="Times New Roman" w:hAnsi="Times New Roman"/>
          <w:sz w:val="24"/>
          <w:szCs w:val="24"/>
        </w:rPr>
        <w:t xml:space="preserve">nstitutsionaalsete sektorite (S) klassifikaator 2010. Valitsemissektor on S.13, </w:t>
      </w:r>
      <w:r>
        <w:rPr>
          <w:rFonts w:ascii="Times New Roman" w:hAnsi="Times New Roman"/>
          <w:sz w:val="24"/>
          <w:szCs w:val="24"/>
        </w:rPr>
        <w:t>nimekirjas on järg</w:t>
      </w:r>
      <w:r w:rsidR="00C83AA2">
        <w:rPr>
          <w:rFonts w:ascii="Times New Roman" w:hAnsi="Times New Roman"/>
          <w:sz w:val="24"/>
          <w:szCs w:val="24"/>
        </w:rPr>
        <w:t>mised</w:t>
      </w:r>
      <w:r>
        <w:rPr>
          <w:rFonts w:ascii="Times New Roman" w:hAnsi="Times New Roman"/>
          <w:sz w:val="24"/>
          <w:szCs w:val="24"/>
        </w:rPr>
        <w:t xml:space="preserve"> üksused:</w:t>
      </w:r>
    </w:p>
    <w:p w14:paraId="0D5185CD" w14:textId="77777777" w:rsidR="007F4687" w:rsidRDefault="007F4687" w:rsidP="00947442">
      <w:pPr>
        <w:spacing w:after="0" w:line="240" w:lineRule="auto"/>
        <w:jc w:val="both"/>
        <w:rPr>
          <w:rFonts w:ascii="Times New Roman" w:hAnsi="Times New Roman"/>
          <w:sz w:val="24"/>
          <w:szCs w:val="24"/>
        </w:rPr>
      </w:pPr>
    </w:p>
    <w:p w14:paraId="49C3D6B1" w14:textId="77777777" w:rsidR="007F4687" w:rsidRDefault="007F4687" w:rsidP="00947442">
      <w:pPr>
        <w:spacing w:after="0" w:line="240" w:lineRule="auto"/>
        <w:jc w:val="both"/>
        <w:rPr>
          <w:rFonts w:ascii="Times New Roman" w:hAnsi="Times New Roman"/>
          <w:sz w:val="24"/>
          <w:szCs w:val="24"/>
        </w:rPr>
      </w:pPr>
    </w:p>
    <w:p w14:paraId="3C1F9E23" w14:textId="77777777" w:rsidR="00472152" w:rsidRDefault="00472152" w:rsidP="00947442">
      <w:pPr>
        <w:spacing w:after="0" w:line="240" w:lineRule="auto"/>
        <w:jc w:val="both"/>
        <w:rPr>
          <w:rFonts w:ascii="Times New Roman" w:hAnsi="Times New Roman"/>
          <w:sz w:val="24"/>
          <w:szCs w:val="24"/>
        </w:rPr>
      </w:pPr>
    </w:p>
    <w:p w14:paraId="240276C3" w14:textId="77777777" w:rsidR="00472152" w:rsidRDefault="00472152" w:rsidP="00947442">
      <w:pPr>
        <w:spacing w:after="0" w:line="240" w:lineRule="auto"/>
        <w:jc w:val="both"/>
        <w:rPr>
          <w:rFonts w:ascii="Times New Roman" w:hAnsi="Times New Roman"/>
          <w:sz w:val="24"/>
          <w:szCs w:val="24"/>
        </w:rPr>
      </w:pPr>
      <w:r>
        <w:rPr>
          <w:noProof/>
        </w:rPr>
        <w:drawing>
          <wp:inline distT="0" distB="0" distL="0" distR="0" wp14:anchorId="5702F517" wp14:editId="7E88FBF6">
            <wp:extent cx="3713480" cy="1399540"/>
            <wp:effectExtent l="0" t="0" r="1270" b="10160"/>
            <wp:docPr id="1002631285" name="Pilt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lt 1"/>
                    <pic:cNvPicPr/>
                  </pic:nvPicPr>
                  <pic:blipFill>
                    <a:blip r:embed="rId23">
                      <a:extLst>
                        <a:ext uri="{28A0092B-C50C-407E-A947-70E740481C1C}">
                          <a14:useLocalDpi xmlns:a14="http://schemas.microsoft.com/office/drawing/2010/main" val="0"/>
                        </a:ext>
                      </a:extLst>
                    </a:blip>
                    <a:stretch>
                      <a:fillRect/>
                    </a:stretch>
                  </pic:blipFill>
                  <pic:spPr>
                    <a:xfrm>
                      <a:off x="0" y="0"/>
                      <a:ext cx="3713480" cy="1399540"/>
                    </a:xfrm>
                    <a:prstGeom prst="rect">
                      <a:avLst/>
                    </a:prstGeom>
                  </pic:spPr>
                </pic:pic>
              </a:graphicData>
            </a:graphic>
          </wp:inline>
        </w:drawing>
      </w:r>
    </w:p>
    <w:p w14:paraId="6BC51505" w14:textId="77777777" w:rsidR="007865C8" w:rsidRDefault="007865C8" w:rsidP="00947442">
      <w:pPr>
        <w:spacing w:after="0" w:line="240" w:lineRule="auto"/>
        <w:jc w:val="both"/>
        <w:rPr>
          <w:rFonts w:ascii="Times New Roman" w:hAnsi="Times New Roman"/>
          <w:sz w:val="24"/>
          <w:szCs w:val="24"/>
        </w:rPr>
      </w:pPr>
    </w:p>
    <w:p w14:paraId="4285D1AB" w14:textId="3E44765B" w:rsidR="007865C8" w:rsidRPr="0033260F" w:rsidRDefault="007865C8" w:rsidP="00947442">
      <w:pPr>
        <w:spacing w:after="0" w:line="240" w:lineRule="auto"/>
        <w:jc w:val="both"/>
        <w:rPr>
          <w:rFonts w:ascii="Times New Roman" w:hAnsi="Times New Roman"/>
          <w:sz w:val="24"/>
          <w:szCs w:val="24"/>
        </w:rPr>
      </w:pPr>
      <w:r>
        <w:rPr>
          <w:rFonts w:ascii="Times New Roman" w:hAnsi="Times New Roman"/>
          <w:sz w:val="24"/>
          <w:szCs w:val="24"/>
        </w:rPr>
        <w:t>Joonis 1</w:t>
      </w:r>
      <w:r w:rsidR="00C83AA2">
        <w:rPr>
          <w:rFonts w:ascii="Times New Roman" w:hAnsi="Times New Roman"/>
          <w:sz w:val="24"/>
          <w:szCs w:val="24"/>
        </w:rPr>
        <w:t>.</w:t>
      </w:r>
      <w:r>
        <w:rPr>
          <w:rFonts w:ascii="Times New Roman" w:hAnsi="Times New Roman"/>
          <w:sz w:val="24"/>
          <w:szCs w:val="24"/>
        </w:rPr>
        <w:t xml:space="preserve"> Statistikaameti </w:t>
      </w:r>
      <w:r w:rsidR="004916BE">
        <w:rPr>
          <w:rFonts w:ascii="Times New Roman" w:hAnsi="Times New Roman"/>
          <w:sz w:val="24"/>
          <w:szCs w:val="24"/>
        </w:rPr>
        <w:t>valitsussektori alamliikide jaotus</w:t>
      </w:r>
    </w:p>
    <w:p w14:paraId="0D92ECB6" w14:textId="77777777" w:rsidR="00472152" w:rsidRDefault="00472152" w:rsidP="00947442">
      <w:pPr>
        <w:pStyle w:val="muudetavtekst"/>
        <w:rPr>
          <w:rFonts w:asciiTheme="minorHAnsi" w:hAnsiTheme="minorHAnsi" w:cstheme="minorHAnsi"/>
          <w:b/>
          <w:bCs/>
        </w:rPr>
      </w:pPr>
    </w:p>
    <w:p w14:paraId="588FBBBC" w14:textId="6ECBA6E2" w:rsidR="00472152" w:rsidRDefault="00472152" w:rsidP="00947442">
      <w:pPr>
        <w:pStyle w:val="muudetavtekst"/>
        <w:rPr>
          <w:rFonts w:asciiTheme="minorHAnsi" w:hAnsiTheme="minorHAnsi" w:cstheme="minorBidi"/>
        </w:rPr>
      </w:pPr>
      <w:r w:rsidRPr="2E71C8AD">
        <w:rPr>
          <w:rFonts w:asciiTheme="minorHAnsi" w:hAnsiTheme="minorHAnsi" w:cstheme="minorBidi"/>
        </w:rPr>
        <w:t xml:space="preserve">Avaliku sektori asutuste määramine on oluline, sest </w:t>
      </w:r>
      <w:r w:rsidR="00C83AA2">
        <w:rPr>
          <w:rFonts w:asciiTheme="minorHAnsi" w:hAnsiTheme="minorHAnsi" w:cstheme="minorBidi"/>
        </w:rPr>
        <w:t xml:space="preserve">see </w:t>
      </w:r>
      <w:r w:rsidR="29433C8A" w:rsidRPr="7302B8DF">
        <w:rPr>
          <w:rFonts w:asciiTheme="minorHAnsi" w:hAnsiTheme="minorHAnsi" w:cstheme="minorBidi"/>
        </w:rPr>
        <w:t xml:space="preserve">määrab </w:t>
      </w:r>
      <w:r w:rsidR="009A3004">
        <w:rPr>
          <w:rFonts w:asciiTheme="minorHAnsi" w:hAnsiTheme="minorHAnsi" w:cstheme="minorBidi"/>
        </w:rPr>
        <w:t xml:space="preserve">üldise </w:t>
      </w:r>
      <w:r w:rsidRPr="2E71C8AD">
        <w:rPr>
          <w:rFonts w:asciiTheme="minorHAnsi" w:hAnsiTheme="minorHAnsi" w:cstheme="minorBidi"/>
        </w:rPr>
        <w:t>energiasäästu</w:t>
      </w:r>
      <w:r w:rsidRPr="0B9D0D2F">
        <w:rPr>
          <w:rFonts w:asciiTheme="minorHAnsi" w:hAnsiTheme="minorHAnsi" w:cstheme="minorBidi"/>
        </w:rPr>
        <w:t>kohus</w:t>
      </w:r>
      <w:r w:rsidR="004916BE">
        <w:rPr>
          <w:rFonts w:asciiTheme="minorHAnsi" w:hAnsiTheme="minorHAnsi" w:cstheme="minorBidi"/>
        </w:rPr>
        <w:t>t</w:t>
      </w:r>
      <w:r w:rsidRPr="0B9D0D2F">
        <w:rPr>
          <w:rFonts w:asciiTheme="minorHAnsi" w:hAnsiTheme="minorHAnsi" w:cstheme="minorBidi"/>
        </w:rPr>
        <w:t>us</w:t>
      </w:r>
      <w:r w:rsidR="0345DC08" w:rsidRPr="0B9D0D2F">
        <w:rPr>
          <w:rFonts w:asciiTheme="minorHAnsi" w:hAnsiTheme="minorHAnsi" w:cstheme="minorBidi"/>
        </w:rPr>
        <w:t xml:space="preserve">e </w:t>
      </w:r>
      <w:r w:rsidR="0345DC08" w:rsidRPr="2FF4B592">
        <w:rPr>
          <w:rFonts w:asciiTheme="minorHAnsi" w:hAnsiTheme="minorHAnsi" w:cstheme="minorBidi"/>
        </w:rPr>
        <w:t>ulatuse.</w:t>
      </w:r>
      <w:r w:rsidR="0345DC08" w:rsidRPr="00F5E6C7">
        <w:rPr>
          <w:rFonts w:asciiTheme="minorHAnsi" w:hAnsiTheme="minorHAnsi" w:cstheme="minorBidi"/>
        </w:rPr>
        <w:t xml:space="preserve"> Näiteks </w:t>
      </w:r>
      <w:r w:rsidR="45724A4E" w:rsidRPr="00F5E6C7">
        <w:rPr>
          <w:rFonts w:asciiTheme="minorHAnsi" w:hAnsiTheme="minorHAnsi" w:cstheme="minorBidi"/>
        </w:rPr>
        <w:t>rakendub</w:t>
      </w:r>
      <w:r w:rsidRPr="2E71C8AD">
        <w:rPr>
          <w:rFonts w:asciiTheme="minorHAnsi" w:hAnsiTheme="minorHAnsi" w:cstheme="minorBidi"/>
        </w:rPr>
        <w:t xml:space="preserve"> avaliku</w:t>
      </w:r>
      <w:r w:rsidR="00C83AA2">
        <w:rPr>
          <w:rFonts w:asciiTheme="minorHAnsi" w:hAnsiTheme="minorHAnsi" w:cstheme="minorBidi"/>
        </w:rPr>
        <w:t xml:space="preserve"> sektori</w:t>
      </w:r>
      <w:r w:rsidRPr="2E71C8AD">
        <w:rPr>
          <w:rFonts w:asciiTheme="minorHAnsi" w:hAnsiTheme="minorHAnsi" w:cstheme="minorBidi"/>
        </w:rPr>
        <w:t xml:space="preserve"> asutustele kuuluvate hoonete rekonstrueerimise nõue </w:t>
      </w:r>
      <w:r w:rsidR="0EC4C9EB" w:rsidRPr="4C3B09A0">
        <w:rPr>
          <w:rFonts w:asciiTheme="minorHAnsi" w:hAnsiTheme="minorHAnsi" w:cstheme="minorBidi"/>
        </w:rPr>
        <w:t>ka</w:t>
      </w:r>
      <w:r w:rsidRPr="2E71C8AD">
        <w:rPr>
          <w:rFonts w:asciiTheme="minorHAnsi" w:hAnsiTheme="minorHAnsi" w:cstheme="minorBidi"/>
        </w:rPr>
        <w:t xml:space="preserve"> kohalike</w:t>
      </w:r>
      <w:r w:rsidR="00C83AA2">
        <w:rPr>
          <w:rFonts w:asciiTheme="minorHAnsi" w:hAnsiTheme="minorHAnsi" w:cstheme="minorBidi"/>
        </w:rPr>
        <w:t>le</w:t>
      </w:r>
      <w:r w:rsidRPr="2E71C8AD">
        <w:rPr>
          <w:rFonts w:asciiTheme="minorHAnsi" w:hAnsiTheme="minorHAnsi" w:cstheme="minorBidi"/>
        </w:rPr>
        <w:t xml:space="preserve"> omavalit</w:t>
      </w:r>
      <w:r w:rsidR="009A3004">
        <w:rPr>
          <w:rFonts w:asciiTheme="minorHAnsi" w:hAnsiTheme="minorHAnsi" w:cstheme="minorBidi"/>
        </w:rPr>
        <w:t>s</w:t>
      </w:r>
      <w:r w:rsidRPr="2E71C8AD">
        <w:rPr>
          <w:rFonts w:asciiTheme="minorHAnsi" w:hAnsiTheme="minorHAnsi" w:cstheme="minorBidi"/>
        </w:rPr>
        <w:t>ustele, haiglatele ja ülikoolidele.</w:t>
      </w:r>
    </w:p>
    <w:p w14:paraId="1D220F4A" w14:textId="45F81F70" w:rsidR="00472152" w:rsidRDefault="00472152" w:rsidP="5CA3D39D">
      <w:pPr>
        <w:pStyle w:val="muudetavtekst"/>
        <w:rPr>
          <w:rFonts w:asciiTheme="minorHAnsi" w:hAnsiTheme="minorHAnsi" w:cstheme="minorHAnsi"/>
        </w:rPr>
      </w:pPr>
      <w:r>
        <w:rPr>
          <w:rFonts w:asciiTheme="minorHAnsi" w:hAnsiTheme="minorHAnsi" w:cstheme="minorHAnsi"/>
        </w:rPr>
        <w:t>Statistikaameti nimekirja</w:t>
      </w:r>
      <w:r w:rsidR="00C67FD8">
        <w:rPr>
          <w:rStyle w:val="Allmrkuseviide"/>
          <w:rFonts w:asciiTheme="minorHAnsi" w:hAnsiTheme="minorHAnsi" w:cstheme="minorHAnsi"/>
        </w:rPr>
        <w:footnoteReference w:id="15"/>
      </w:r>
      <w:r>
        <w:rPr>
          <w:rFonts w:asciiTheme="minorHAnsi" w:hAnsiTheme="minorHAnsi" w:cstheme="minorHAnsi"/>
        </w:rPr>
        <w:t xml:space="preserve"> järgi</w:t>
      </w:r>
      <w:r w:rsidR="00237275">
        <w:rPr>
          <w:rFonts w:asciiTheme="minorHAnsi" w:hAnsiTheme="minorHAnsi" w:cstheme="minorHAnsi"/>
        </w:rPr>
        <w:t xml:space="preserve"> (kasutades eel</w:t>
      </w:r>
      <w:r w:rsidR="009A3004">
        <w:rPr>
          <w:rFonts w:asciiTheme="minorHAnsi" w:hAnsiTheme="minorHAnsi" w:cstheme="minorHAnsi"/>
        </w:rPr>
        <w:t>nimetat</w:t>
      </w:r>
      <w:r w:rsidR="00237275">
        <w:rPr>
          <w:rFonts w:asciiTheme="minorHAnsi" w:hAnsiTheme="minorHAnsi" w:cstheme="minorHAnsi"/>
        </w:rPr>
        <w:t>ud klassifikaatoreid)</w:t>
      </w:r>
      <w:r>
        <w:rPr>
          <w:rFonts w:asciiTheme="minorHAnsi" w:hAnsiTheme="minorHAnsi" w:cstheme="minorHAnsi"/>
        </w:rPr>
        <w:t xml:space="preserve"> on avaliku sektori asutusi </w:t>
      </w:r>
      <w:r w:rsidR="007C1F01">
        <w:rPr>
          <w:rFonts w:asciiTheme="minorHAnsi" w:hAnsiTheme="minorHAnsi" w:cstheme="minorHAnsi"/>
        </w:rPr>
        <w:t>2026</w:t>
      </w:r>
      <w:r w:rsidR="009A3004">
        <w:rPr>
          <w:rFonts w:asciiTheme="minorHAnsi" w:hAnsiTheme="minorHAnsi" w:cstheme="minorHAnsi"/>
        </w:rPr>
        <w:t>. aasta 16. aprilli</w:t>
      </w:r>
      <w:r>
        <w:rPr>
          <w:rFonts w:asciiTheme="minorHAnsi" w:hAnsiTheme="minorHAnsi" w:cstheme="minorHAnsi"/>
        </w:rPr>
        <w:t xml:space="preserve"> seisuga</w:t>
      </w:r>
      <w:r w:rsidR="00E64B73">
        <w:rPr>
          <w:rFonts w:asciiTheme="minorHAnsi" w:hAnsiTheme="minorHAnsi" w:cstheme="minorHAnsi"/>
        </w:rPr>
        <w:t xml:space="preserve"> </w:t>
      </w:r>
      <w:r w:rsidR="00786E80">
        <w:rPr>
          <w:rFonts w:asciiTheme="minorHAnsi" w:hAnsiTheme="minorHAnsi" w:cstheme="minorHAnsi"/>
        </w:rPr>
        <w:t>2</w:t>
      </w:r>
      <w:r w:rsidR="00012A57">
        <w:rPr>
          <w:rFonts w:asciiTheme="minorHAnsi" w:hAnsiTheme="minorHAnsi" w:cstheme="minorHAnsi"/>
        </w:rPr>
        <w:t>160</w:t>
      </w:r>
      <w:r w:rsidR="00786E80">
        <w:rPr>
          <w:rFonts w:asciiTheme="minorHAnsi" w:hAnsiTheme="minorHAnsi" w:cstheme="minorHAnsi"/>
        </w:rPr>
        <w:t xml:space="preserve"> (</w:t>
      </w:r>
      <w:r w:rsidR="00E64B73">
        <w:rPr>
          <w:rFonts w:asciiTheme="minorHAnsi" w:hAnsiTheme="minorHAnsi" w:cstheme="minorHAnsi"/>
        </w:rPr>
        <w:t>tabel 4</w:t>
      </w:r>
      <w:r w:rsidR="00786E80">
        <w:rPr>
          <w:rFonts w:asciiTheme="minorHAnsi" w:hAnsiTheme="minorHAnsi" w:cstheme="minorHAnsi"/>
        </w:rPr>
        <w:t>)</w:t>
      </w:r>
      <w:r w:rsidR="00804003">
        <w:rPr>
          <w:rFonts w:asciiTheme="minorHAnsi" w:hAnsiTheme="minorHAnsi" w:cstheme="minorHAnsi"/>
        </w:rPr>
        <w:t>.</w:t>
      </w:r>
      <w:r w:rsidR="00E64B73">
        <w:rPr>
          <w:rFonts w:asciiTheme="minorHAnsi" w:hAnsiTheme="minorHAnsi" w:cstheme="minorHAnsi"/>
        </w:rPr>
        <w:t xml:space="preserve"> </w:t>
      </w:r>
    </w:p>
    <w:p w14:paraId="3EB14441" w14:textId="77777777" w:rsidR="00472152" w:rsidRDefault="00472152" w:rsidP="00947442">
      <w:pPr>
        <w:pStyle w:val="muudetavtekst"/>
        <w:rPr>
          <w:rFonts w:asciiTheme="minorHAnsi" w:hAnsiTheme="minorHAnsi" w:cstheme="minorHAnsi"/>
        </w:rPr>
      </w:pPr>
    </w:p>
    <w:p w14:paraId="72CB1843" w14:textId="3F3FF5D3" w:rsidR="004916BE" w:rsidRDefault="004916BE" w:rsidP="00947442">
      <w:pPr>
        <w:pStyle w:val="muudetavtekst"/>
        <w:rPr>
          <w:rFonts w:asciiTheme="minorHAnsi" w:hAnsiTheme="minorHAnsi" w:cstheme="minorHAnsi"/>
        </w:rPr>
      </w:pPr>
      <w:r>
        <w:rPr>
          <w:rFonts w:asciiTheme="minorHAnsi" w:hAnsiTheme="minorHAnsi" w:cstheme="minorHAnsi"/>
        </w:rPr>
        <w:t xml:space="preserve">Tabel 4. Eesti </w:t>
      </w:r>
      <w:r w:rsidR="00C31354">
        <w:rPr>
          <w:rFonts w:asciiTheme="minorHAnsi" w:hAnsiTheme="minorHAnsi" w:cstheme="minorHAnsi"/>
        </w:rPr>
        <w:t>avaliku sektori asutuste arv klassifikaatori</w:t>
      </w:r>
      <w:r w:rsidR="00786E80">
        <w:rPr>
          <w:rFonts w:asciiTheme="minorHAnsi" w:hAnsiTheme="minorHAnsi" w:cstheme="minorHAnsi"/>
        </w:rPr>
        <w:t xml:space="preserve"> järgi</w:t>
      </w:r>
    </w:p>
    <w:tbl>
      <w:tblPr>
        <w:tblStyle w:val="Kontuurtabe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63"/>
        <w:gridCol w:w="5662"/>
        <w:gridCol w:w="1837"/>
      </w:tblGrid>
      <w:tr w:rsidR="00472152" w14:paraId="25C95E92" w14:textId="77777777" w:rsidTr="001529B7">
        <w:tc>
          <w:tcPr>
            <w:tcW w:w="1563" w:type="dxa"/>
          </w:tcPr>
          <w:p w14:paraId="1E3CB40D" w14:textId="783D10DB" w:rsidR="00472152" w:rsidRDefault="00472152" w:rsidP="00947442">
            <w:pPr>
              <w:pStyle w:val="muudetavtekst"/>
              <w:rPr>
                <w:rFonts w:asciiTheme="minorHAnsi" w:hAnsiTheme="minorHAnsi" w:cstheme="minorHAnsi"/>
              </w:rPr>
            </w:pPr>
            <w:r>
              <w:rPr>
                <w:rFonts w:asciiTheme="minorHAnsi" w:hAnsiTheme="minorHAnsi" w:cstheme="minorHAnsi"/>
              </w:rPr>
              <w:t>K</w:t>
            </w:r>
            <w:r w:rsidR="009A3004">
              <w:rPr>
                <w:rFonts w:asciiTheme="minorHAnsi" w:hAnsiTheme="minorHAnsi" w:cstheme="minorHAnsi"/>
              </w:rPr>
              <w:t>ood</w:t>
            </w:r>
            <w:r>
              <w:rPr>
                <w:rFonts w:asciiTheme="minorHAnsi" w:hAnsiTheme="minorHAnsi" w:cstheme="minorHAnsi"/>
              </w:rPr>
              <w:t xml:space="preserve"> </w:t>
            </w:r>
          </w:p>
        </w:tc>
        <w:tc>
          <w:tcPr>
            <w:tcW w:w="5662" w:type="dxa"/>
          </w:tcPr>
          <w:p w14:paraId="19D4210E" w14:textId="77777777" w:rsidR="00472152" w:rsidRDefault="00472152" w:rsidP="00947442">
            <w:pPr>
              <w:pStyle w:val="muudetavtekst"/>
              <w:rPr>
                <w:rFonts w:asciiTheme="minorHAnsi" w:hAnsiTheme="minorHAnsi" w:cstheme="minorBidi"/>
              </w:rPr>
            </w:pPr>
            <w:r w:rsidRPr="37ABF32C">
              <w:rPr>
                <w:rFonts w:asciiTheme="minorHAnsi" w:hAnsiTheme="minorHAnsi" w:cstheme="minorBidi"/>
              </w:rPr>
              <w:t>Nimetus</w:t>
            </w:r>
          </w:p>
        </w:tc>
        <w:tc>
          <w:tcPr>
            <w:tcW w:w="1837" w:type="dxa"/>
          </w:tcPr>
          <w:p w14:paraId="7A04D0C0" w14:textId="77777777" w:rsidR="00472152" w:rsidRDefault="00472152" w:rsidP="00947442">
            <w:pPr>
              <w:pStyle w:val="muudetavtekst"/>
              <w:rPr>
                <w:rFonts w:asciiTheme="minorHAnsi" w:hAnsiTheme="minorHAnsi" w:cstheme="minorHAnsi"/>
              </w:rPr>
            </w:pPr>
            <w:r>
              <w:rPr>
                <w:rFonts w:asciiTheme="minorHAnsi" w:hAnsiTheme="minorHAnsi" w:cstheme="minorHAnsi"/>
              </w:rPr>
              <w:t xml:space="preserve">Asutusi kokku </w:t>
            </w:r>
          </w:p>
        </w:tc>
      </w:tr>
      <w:tr w:rsidR="00472152" w14:paraId="14A206BE" w14:textId="77777777" w:rsidTr="001529B7">
        <w:tc>
          <w:tcPr>
            <w:tcW w:w="1563" w:type="dxa"/>
          </w:tcPr>
          <w:p w14:paraId="393DD497" w14:textId="77777777" w:rsidR="00472152" w:rsidRDefault="00472152" w:rsidP="00947442">
            <w:pPr>
              <w:pStyle w:val="muudetavtekst"/>
              <w:rPr>
                <w:rFonts w:asciiTheme="minorHAnsi" w:hAnsiTheme="minorHAnsi" w:cstheme="minorHAnsi"/>
              </w:rPr>
            </w:pPr>
            <w:r>
              <w:rPr>
                <w:rFonts w:asciiTheme="minorHAnsi" w:hAnsiTheme="minorHAnsi" w:cstheme="minorHAnsi"/>
              </w:rPr>
              <w:t>S1311</w:t>
            </w:r>
          </w:p>
        </w:tc>
        <w:tc>
          <w:tcPr>
            <w:tcW w:w="5662" w:type="dxa"/>
          </w:tcPr>
          <w:p w14:paraId="14117E9F" w14:textId="77F0C6DA" w:rsidR="00472152" w:rsidRDefault="00472152" w:rsidP="00947442">
            <w:pPr>
              <w:pStyle w:val="muudetavtekst"/>
              <w:jc w:val="left"/>
              <w:rPr>
                <w:rFonts w:asciiTheme="minorHAnsi" w:hAnsiTheme="minorHAnsi" w:cstheme="minorHAnsi"/>
              </w:rPr>
            </w:pPr>
            <w:r>
              <w:rPr>
                <w:rFonts w:asciiTheme="minorHAnsi" w:hAnsiTheme="minorHAnsi" w:cstheme="minorHAnsi"/>
              </w:rPr>
              <w:t xml:space="preserve">Keskvalitsus (v.a riiklikud sotsiaalkindlustusfondid) </w:t>
            </w:r>
          </w:p>
        </w:tc>
        <w:tc>
          <w:tcPr>
            <w:tcW w:w="1837" w:type="dxa"/>
          </w:tcPr>
          <w:p w14:paraId="7E336476" w14:textId="000F8404" w:rsidR="00472152" w:rsidRDefault="00472152" w:rsidP="00947442">
            <w:pPr>
              <w:pStyle w:val="muudetavtekst"/>
              <w:jc w:val="center"/>
              <w:rPr>
                <w:rFonts w:asciiTheme="minorHAnsi" w:hAnsiTheme="minorHAnsi" w:cstheme="minorHAnsi"/>
              </w:rPr>
            </w:pPr>
            <w:r>
              <w:rPr>
                <w:rFonts w:asciiTheme="minorHAnsi" w:hAnsiTheme="minorHAnsi" w:cstheme="minorHAnsi"/>
              </w:rPr>
              <w:t>29</w:t>
            </w:r>
            <w:r w:rsidR="0098697A">
              <w:rPr>
                <w:rFonts w:asciiTheme="minorHAnsi" w:hAnsiTheme="minorHAnsi" w:cstheme="minorHAnsi"/>
              </w:rPr>
              <w:t>5</w:t>
            </w:r>
          </w:p>
        </w:tc>
      </w:tr>
      <w:tr w:rsidR="00472152" w14:paraId="07DE477A" w14:textId="77777777" w:rsidTr="001529B7">
        <w:tc>
          <w:tcPr>
            <w:tcW w:w="1563" w:type="dxa"/>
          </w:tcPr>
          <w:p w14:paraId="26E974E0" w14:textId="77777777" w:rsidR="00472152" w:rsidRDefault="00472152" w:rsidP="00947442">
            <w:pPr>
              <w:pStyle w:val="muudetavtekst"/>
              <w:rPr>
                <w:rFonts w:asciiTheme="minorHAnsi" w:hAnsiTheme="minorHAnsi" w:cstheme="minorHAnsi"/>
              </w:rPr>
            </w:pPr>
            <w:r>
              <w:rPr>
                <w:rFonts w:asciiTheme="minorHAnsi" w:hAnsiTheme="minorHAnsi" w:cstheme="minorHAnsi"/>
              </w:rPr>
              <w:t>S1313</w:t>
            </w:r>
          </w:p>
        </w:tc>
        <w:tc>
          <w:tcPr>
            <w:tcW w:w="5662" w:type="dxa"/>
          </w:tcPr>
          <w:p w14:paraId="653584A6" w14:textId="7FF00611" w:rsidR="00472152" w:rsidRDefault="00472152" w:rsidP="00947442">
            <w:pPr>
              <w:pStyle w:val="muudetavtekst"/>
              <w:jc w:val="left"/>
              <w:rPr>
                <w:rFonts w:asciiTheme="minorHAnsi" w:hAnsiTheme="minorHAnsi" w:cstheme="minorHAnsi"/>
              </w:rPr>
            </w:pPr>
            <w:r>
              <w:rPr>
                <w:rFonts w:asciiTheme="minorHAnsi" w:hAnsiTheme="minorHAnsi" w:cstheme="minorHAnsi"/>
              </w:rPr>
              <w:t xml:space="preserve">Kohalik omavalitsus (v.a riiklikud sotsiaalkindlustusfondid) </w:t>
            </w:r>
          </w:p>
        </w:tc>
        <w:tc>
          <w:tcPr>
            <w:tcW w:w="1837" w:type="dxa"/>
          </w:tcPr>
          <w:p w14:paraId="512EB4E3" w14:textId="4DF7E311" w:rsidR="00472152" w:rsidRDefault="00472152" w:rsidP="00947442">
            <w:pPr>
              <w:pStyle w:val="muudetavtekst"/>
              <w:jc w:val="center"/>
              <w:rPr>
                <w:rFonts w:asciiTheme="minorHAnsi" w:hAnsiTheme="minorHAnsi" w:cstheme="minorHAnsi"/>
              </w:rPr>
            </w:pPr>
            <w:r>
              <w:rPr>
                <w:rFonts w:asciiTheme="minorHAnsi" w:hAnsiTheme="minorHAnsi" w:cstheme="minorHAnsi"/>
              </w:rPr>
              <w:t>1</w:t>
            </w:r>
            <w:r w:rsidR="0098697A">
              <w:rPr>
                <w:rFonts w:asciiTheme="minorHAnsi" w:hAnsiTheme="minorHAnsi" w:cstheme="minorHAnsi"/>
              </w:rPr>
              <w:t>863</w:t>
            </w:r>
          </w:p>
        </w:tc>
      </w:tr>
      <w:tr w:rsidR="00472152" w14:paraId="03959E95" w14:textId="77777777" w:rsidTr="001529B7">
        <w:tc>
          <w:tcPr>
            <w:tcW w:w="1563" w:type="dxa"/>
          </w:tcPr>
          <w:p w14:paraId="7568D315" w14:textId="77777777" w:rsidR="00472152" w:rsidRDefault="00472152" w:rsidP="00947442">
            <w:pPr>
              <w:pStyle w:val="muudetavtekst"/>
              <w:rPr>
                <w:rFonts w:asciiTheme="minorHAnsi" w:hAnsiTheme="minorHAnsi" w:cstheme="minorHAnsi"/>
              </w:rPr>
            </w:pPr>
            <w:r>
              <w:rPr>
                <w:rFonts w:asciiTheme="minorHAnsi" w:hAnsiTheme="minorHAnsi" w:cstheme="minorHAnsi"/>
              </w:rPr>
              <w:t>S1314</w:t>
            </w:r>
          </w:p>
        </w:tc>
        <w:tc>
          <w:tcPr>
            <w:tcW w:w="5662" w:type="dxa"/>
          </w:tcPr>
          <w:p w14:paraId="5176BC92" w14:textId="77777777" w:rsidR="00472152" w:rsidRDefault="00472152" w:rsidP="00947442">
            <w:pPr>
              <w:pStyle w:val="muudetavtekst"/>
              <w:jc w:val="left"/>
              <w:rPr>
                <w:rFonts w:asciiTheme="minorHAnsi" w:hAnsiTheme="minorHAnsi" w:cstheme="minorHAnsi"/>
              </w:rPr>
            </w:pPr>
            <w:r>
              <w:rPr>
                <w:rFonts w:asciiTheme="minorHAnsi" w:hAnsiTheme="minorHAnsi" w:cstheme="minorHAnsi"/>
              </w:rPr>
              <w:t xml:space="preserve">Riiklikud sotsiaalkindlustusfondid </w:t>
            </w:r>
          </w:p>
        </w:tc>
        <w:tc>
          <w:tcPr>
            <w:tcW w:w="1837" w:type="dxa"/>
          </w:tcPr>
          <w:p w14:paraId="532D1543" w14:textId="77777777" w:rsidR="00472152" w:rsidRDefault="00472152" w:rsidP="00947442">
            <w:pPr>
              <w:pStyle w:val="muudetavtekst"/>
              <w:jc w:val="center"/>
              <w:rPr>
                <w:rFonts w:asciiTheme="minorHAnsi" w:hAnsiTheme="minorHAnsi" w:cstheme="minorHAnsi"/>
              </w:rPr>
            </w:pPr>
            <w:r>
              <w:rPr>
                <w:rFonts w:asciiTheme="minorHAnsi" w:hAnsiTheme="minorHAnsi" w:cstheme="minorHAnsi"/>
              </w:rPr>
              <w:t>2</w:t>
            </w:r>
          </w:p>
        </w:tc>
      </w:tr>
    </w:tbl>
    <w:p w14:paraId="1DF17B8B" w14:textId="77777777" w:rsidR="00472152" w:rsidRDefault="00472152" w:rsidP="00947442">
      <w:pPr>
        <w:pStyle w:val="muudetavtekst"/>
        <w:rPr>
          <w:rFonts w:asciiTheme="minorHAnsi" w:hAnsiTheme="minorHAnsi" w:cstheme="minorHAnsi"/>
        </w:rPr>
      </w:pPr>
    </w:p>
    <w:p w14:paraId="541D4CED" w14:textId="3EA218CD" w:rsidR="00472152" w:rsidRDefault="00472152" w:rsidP="00947442">
      <w:pPr>
        <w:pStyle w:val="muudetavtekst"/>
        <w:rPr>
          <w:rFonts w:asciiTheme="minorHAnsi" w:hAnsiTheme="minorHAnsi" w:cstheme="minorBidi"/>
        </w:rPr>
      </w:pPr>
      <w:r w:rsidRPr="21D31667">
        <w:rPr>
          <w:rFonts w:asciiTheme="minorHAnsi" w:hAnsiTheme="minorHAnsi" w:cstheme="minorBidi"/>
        </w:rPr>
        <w:t>Keskvalitsuse all</w:t>
      </w:r>
      <w:r w:rsidR="768C7DAC" w:rsidRPr="21D31667">
        <w:rPr>
          <w:rFonts w:asciiTheme="minorHAnsi" w:hAnsiTheme="minorHAnsi" w:cstheme="minorBidi"/>
        </w:rPr>
        <w:t>a</w:t>
      </w:r>
      <w:r w:rsidRPr="21D31667">
        <w:rPr>
          <w:rFonts w:asciiTheme="minorHAnsi" w:hAnsiTheme="minorHAnsi" w:cstheme="minorBidi"/>
        </w:rPr>
        <w:t xml:space="preserve"> </w:t>
      </w:r>
      <w:r w:rsidR="00696D86">
        <w:rPr>
          <w:rFonts w:asciiTheme="minorHAnsi" w:hAnsiTheme="minorHAnsi" w:cstheme="minorBidi"/>
        </w:rPr>
        <w:t xml:space="preserve">kuuluvad järgmised </w:t>
      </w:r>
      <w:r w:rsidRPr="21D31667">
        <w:rPr>
          <w:rFonts w:asciiTheme="minorHAnsi" w:hAnsiTheme="minorHAnsi" w:cstheme="minorBidi"/>
        </w:rPr>
        <w:t>asutused: teatrid, ministeeriumid ja nende allasutused, riigigümnaasiumid, haiglate sihtasutused, muuseumide sihtasutused, ülikoolid</w:t>
      </w:r>
      <w:r w:rsidR="00786E80">
        <w:rPr>
          <w:rFonts w:asciiTheme="minorHAnsi" w:hAnsiTheme="minorHAnsi" w:cstheme="minorBidi"/>
        </w:rPr>
        <w:t>,</w:t>
      </w:r>
      <w:r w:rsidRPr="21D31667">
        <w:rPr>
          <w:rFonts w:asciiTheme="minorHAnsi" w:hAnsiTheme="minorHAnsi" w:cstheme="minorBidi"/>
        </w:rPr>
        <w:t xml:space="preserve"> kutsekoolid jt.</w:t>
      </w:r>
    </w:p>
    <w:p w14:paraId="031CFA3E" w14:textId="4437D012" w:rsidR="00472152" w:rsidRDefault="00472152" w:rsidP="00947442">
      <w:pPr>
        <w:pStyle w:val="muudetavtekst"/>
        <w:rPr>
          <w:rFonts w:asciiTheme="minorHAnsi" w:hAnsiTheme="minorHAnsi" w:cstheme="minorBidi"/>
        </w:rPr>
      </w:pPr>
      <w:r w:rsidRPr="39E7E879">
        <w:rPr>
          <w:rFonts w:asciiTheme="minorHAnsi" w:hAnsiTheme="minorHAnsi" w:cstheme="minorBidi"/>
        </w:rPr>
        <w:t>Kohalike omavalit</w:t>
      </w:r>
      <w:r w:rsidR="009A3004">
        <w:rPr>
          <w:rFonts w:asciiTheme="minorHAnsi" w:hAnsiTheme="minorHAnsi" w:cstheme="minorBidi"/>
        </w:rPr>
        <w:t>s</w:t>
      </w:r>
      <w:r w:rsidRPr="39E7E879">
        <w:rPr>
          <w:rFonts w:asciiTheme="minorHAnsi" w:hAnsiTheme="minorHAnsi" w:cstheme="minorBidi"/>
        </w:rPr>
        <w:t>us</w:t>
      </w:r>
      <w:r w:rsidR="00FC3102">
        <w:rPr>
          <w:rFonts w:asciiTheme="minorHAnsi" w:hAnsiTheme="minorHAnsi" w:cstheme="minorBidi"/>
        </w:rPr>
        <w:t>te asutused</w:t>
      </w:r>
      <w:r w:rsidR="00786E80">
        <w:rPr>
          <w:rFonts w:asciiTheme="minorHAnsi" w:hAnsiTheme="minorHAnsi" w:cstheme="minorBidi"/>
        </w:rPr>
        <w:t xml:space="preserve"> on järgmised</w:t>
      </w:r>
      <w:r w:rsidR="00FC3102">
        <w:rPr>
          <w:rFonts w:asciiTheme="minorHAnsi" w:hAnsiTheme="minorHAnsi" w:cstheme="minorBidi"/>
        </w:rPr>
        <w:t xml:space="preserve">: </w:t>
      </w:r>
      <w:r w:rsidRPr="43B83759">
        <w:rPr>
          <w:rFonts w:asciiTheme="minorHAnsi" w:hAnsiTheme="minorHAnsi" w:cstheme="minorBidi"/>
        </w:rPr>
        <w:t>kool</w:t>
      </w:r>
      <w:r w:rsidR="22BE2B80" w:rsidRPr="43B83759">
        <w:rPr>
          <w:rFonts w:asciiTheme="minorHAnsi" w:hAnsiTheme="minorHAnsi" w:cstheme="minorBidi"/>
        </w:rPr>
        <w:t>id</w:t>
      </w:r>
      <w:r w:rsidRPr="39E7E879">
        <w:rPr>
          <w:rFonts w:asciiTheme="minorHAnsi" w:hAnsiTheme="minorHAnsi" w:cstheme="minorBidi"/>
        </w:rPr>
        <w:t xml:space="preserve">, </w:t>
      </w:r>
      <w:r w:rsidRPr="166F0105">
        <w:rPr>
          <w:rFonts w:asciiTheme="minorHAnsi" w:hAnsiTheme="minorHAnsi" w:cstheme="minorBidi"/>
        </w:rPr>
        <w:t>raamatukogu</w:t>
      </w:r>
      <w:r w:rsidR="3B940D8D" w:rsidRPr="166F0105">
        <w:rPr>
          <w:rFonts w:asciiTheme="minorHAnsi" w:hAnsiTheme="minorHAnsi" w:cstheme="minorBidi"/>
        </w:rPr>
        <w:t>d</w:t>
      </w:r>
      <w:r w:rsidR="00B37D08" w:rsidRPr="39E7E879">
        <w:rPr>
          <w:rFonts w:asciiTheme="minorHAnsi" w:hAnsiTheme="minorHAnsi" w:cstheme="minorBidi"/>
        </w:rPr>
        <w:t xml:space="preserve">, </w:t>
      </w:r>
      <w:r w:rsidRPr="3C74A242">
        <w:rPr>
          <w:rFonts w:asciiTheme="minorHAnsi" w:hAnsiTheme="minorHAnsi" w:cstheme="minorBidi"/>
        </w:rPr>
        <w:t>lastea</w:t>
      </w:r>
      <w:r w:rsidR="24E5B683" w:rsidRPr="3C74A242">
        <w:rPr>
          <w:rFonts w:asciiTheme="minorHAnsi" w:hAnsiTheme="minorHAnsi" w:cstheme="minorBidi"/>
        </w:rPr>
        <w:t>iad</w:t>
      </w:r>
      <w:r w:rsidR="00FC3102">
        <w:rPr>
          <w:rFonts w:asciiTheme="minorHAnsi" w:hAnsiTheme="minorHAnsi" w:cstheme="minorBidi"/>
        </w:rPr>
        <w:t>, kommunaalettevõtted</w:t>
      </w:r>
      <w:r w:rsidR="001A41DD">
        <w:rPr>
          <w:rFonts w:asciiTheme="minorHAnsi" w:hAnsiTheme="minorHAnsi" w:cstheme="minorBidi"/>
        </w:rPr>
        <w:t xml:space="preserve">, hooldekodud, </w:t>
      </w:r>
      <w:r w:rsidRPr="39E7E879">
        <w:rPr>
          <w:rFonts w:asciiTheme="minorHAnsi" w:hAnsiTheme="minorHAnsi" w:cstheme="minorBidi"/>
        </w:rPr>
        <w:t>omavalit</w:t>
      </w:r>
      <w:r w:rsidR="009A3004">
        <w:rPr>
          <w:rFonts w:asciiTheme="minorHAnsi" w:hAnsiTheme="minorHAnsi" w:cstheme="minorBidi"/>
        </w:rPr>
        <w:t>s</w:t>
      </w:r>
      <w:r w:rsidRPr="39E7E879">
        <w:rPr>
          <w:rFonts w:asciiTheme="minorHAnsi" w:hAnsiTheme="minorHAnsi" w:cstheme="minorBidi"/>
        </w:rPr>
        <w:t xml:space="preserve">usliidud, hooldekodud jt asutused, mistõttu on nende </w:t>
      </w:r>
      <w:r w:rsidR="4826ECEE" w:rsidRPr="72A6EB69">
        <w:rPr>
          <w:rFonts w:asciiTheme="minorHAnsi" w:hAnsiTheme="minorHAnsi" w:cstheme="minorBidi"/>
        </w:rPr>
        <w:t>kogu</w:t>
      </w:r>
      <w:r w:rsidRPr="39E7E879">
        <w:rPr>
          <w:rFonts w:asciiTheme="minorHAnsi" w:hAnsiTheme="minorHAnsi" w:cstheme="minorBidi"/>
        </w:rPr>
        <w:t>arv</w:t>
      </w:r>
      <w:r w:rsidR="4826ECEE" w:rsidRPr="15A3060F">
        <w:rPr>
          <w:rFonts w:asciiTheme="minorHAnsi" w:hAnsiTheme="minorHAnsi" w:cstheme="minorBidi"/>
        </w:rPr>
        <w:t>,</w:t>
      </w:r>
      <w:r w:rsidR="4826ECEE" w:rsidRPr="69F97D06">
        <w:rPr>
          <w:rFonts w:asciiTheme="minorHAnsi" w:hAnsiTheme="minorHAnsi" w:cstheme="minorBidi"/>
        </w:rPr>
        <w:t xml:space="preserve"> millele </w:t>
      </w:r>
      <w:r w:rsidR="4826ECEE" w:rsidRPr="4715E918">
        <w:rPr>
          <w:rFonts w:asciiTheme="minorHAnsi" w:hAnsiTheme="minorHAnsi" w:cstheme="minorBidi"/>
        </w:rPr>
        <w:t>kohustu</w:t>
      </w:r>
      <w:r w:rsidR="00786E80">
        <w:rPr>
          <w:rFonts w:asciiTheme="minorHAnsi" w:hAnsiTheme="minorHAnsi" w:cstheme="minorBidi"/>
        </w:rPr>
        <w:t>s</w:t>
      </w:r>
      <w:r w:rsidR="4826ECEE" w:rsidRPr="4715E918">
        <w:rPr>
          <w:rFonts w:asciiTheme="minorHAnsi" w:hAnsiTheme="minorHAnsi" w:cstheme="minorBidi"/>
        </w:rPr>
        <w:t xml:space="preserve"> rakendub</w:t>
      </w:r>
      <w:r w:rsidR="4826ECEE" w:rsidRPr="769BDCD6">
        <w:rPr>
          <w:rFonts w:asciiTheme="minorHAnsi" w:hAnsiTheme="minorHAnsi" w:cstheme="minorBidi"/>
        </w:rPr>
        <w:t>,</w:t>
      </w:r>
      <w:r w:rsidR="4826ECEE" w:rsidRPr="4715E918">
        <w:rPr>
          <w:rFonts w:asciiTheme="minorHAnsi" w:hAnsiTheme="minorHAnsi" w:cstheme="minorBidi"/>
        </w:rPr>
        <w:t xml:space="preserve"> </w:t>
      </w:r>
      <w:r w:rsidR="4826ECEE" w:rsidRPr="543006C3">
        <w:rPr>
          <w:rFonts w:asciiTheme="minorHAnsi" w:hAnsiTheme="minorHAnsi" w:cstheme="minorBidi"/>
        </w:rPr>
        <w:t xml:space="preserve">keskvalitsusega võrreldes </w:t>
      </w:r>
      <w:r w:rsidR="4826ECEE" w:rsidRPr="2F1ED823">
        <w:rPr>
          <w:rFonts w:asciiTheme="minorHAnsi" w:hAnsiTheme="minorHAnsi" w:cstheme="minorBidi"/>
        </w:rPr>
        <w:t>suurem</w:t>
      </w:r>
      <w:r w:rsidRPr="39E7E879">
        <w:rPr>
          <w:rFonts w:asciiTheme="minorHAnsi" w:hAnsiTheme="minorHAnsi" w:cstheme="minorBidi"/>
        </w:rPr>
        <w:t>.</w:t>
      </w:r>
    </w:p>
    <w:p w14:paraId="09B8BD58" w14:textId="03F3A4F6" w:rsidR="00472152" w:rsidRDefault="00472152" w:rsidP="09E915BB">
      <w:pPr>
        <w:pStyle w:val="muudetavtekst"/>
        <w:rPr>
          <w:rFonts w:asciiTheme="minorHAnsi" w:hAnsiTheme="minorHAnsi" w:cstheme="minorBidi"/>
        </w:rPr>
      </w:pPr>
      <w:r w:rsidRPr="09E915BB">
        <w:rPr>
          <w:rFonts w:asciiTheme="minorHAnsi" w:hAnsiTheme="minorHAnsi" w:cstheme="minorBidi"/>
        </w:rPr>
        <w:t>Riiklikud sotsiaalkindlustusfondid</w:t>
      </w:r>
      <w:r w:rsidR="00786E80" w:rsidRPr="09E915BB">
        <w:rPr>
          <w:rFonts w:asciiTheme="minorHAnsi" w:hAnsiTheme="minorHAnsi" w:cstheme="minorBidi"/>
        </w:rPr>
        <w:t xml:space="preserve"> on</w:t>
      </w:r>
      <w:r w:rsidRPr="09E915BB">
        <w:rPr>
          <w:rFonts w:asciiTheme="minorHAnsi" w:hAnsiTheme="minorHAnsi" w:cstheme="minorBidi"/>
        </w:rPr>
        <w:t xml:space="preserve"> Eesti Töötukassa ja Tervisekassa</w:t>
      </w:r>
      <w:r w:rsidR="00786E80" w:rsidRPr="09E915BB">
        <w:rPr>
          <w:rFonts w:asciiTheme="minorHAnsi" w:hAnsiTheme="minorHAnsi" w:cstheme="minorBidi"/>
        </w:rPr>
        <w:t>.</w:t>
      </w:r>
    </w:p>
    <w:p w14:paraId="7A35B28E" w14:textId="2D844D85" w:rsidR="09E915BB" w:rsidRDefault="09E915BB" w:rsidP="09E915BB">
      <w:pPr>
        <w:pStyle w:val="muudetavtekst"/>
        <w:rPr>
          <w:rFonts w:asciiTheme="minorHAnsi" w:hAnsiTheme="minorHAnsi" w:cstheme="minorBidi"/>
        </w:rPr>
      </w:pPr>
    </w:p>
    <w:p w14:paraId="2ED18A08" w14:textId="2A663BC3" w:rsidR="58A8F4D1" w:rsidRDefault="58A8F4D1" w:rsidP="001366B3">
      <w:pPr>
        <w:spacing w:line="257" w:lineRule="auto"/>
        <w:jc w:val="both"/>
        <w:rPr>
          <w:rFonts w:ascii="Times New Roman" w:eastAsia="Times New Roman" w:hAnsi="Times New Roman" w:cs="Times New Roman"/>
          <w:sz w:val="24"/>
          <w:szCs w:val="24"/>
        </w:rPr>
      </w:pPr>
      <w:r w:rsidRPr="349814EA">
        <w:rPr>
          <w:rFonts w:ascii="Times New Roman" w:eastAsia="Times New Roman" w:hAnsi="Times New Roman" w:cs="Times New Roman"/>
          <w:sz w:val="24"/>
          <w:szCs w:val="24"/>
        </w:rPr>
        <w:t>Valitsussektor moodustab avalikust sektorist suurima osa (91%), ülejäänud loetakse nn muuks avalikuks sektoriks</w:t>
      </w:r>
      <w:r w:rsidR="00483DC6">
        <w:rPr>
          <w:rStyle w:val="Allmrkuseviide"/>
          <w:rFonts w:ascii="Times New Roman" w:eastAsia="Times New Roman" w:hAnsi="Times New Roman" w:cs="Times New Roman"/>
          <w:sz w:val="24"/>
          <w:szCs w:val="24"/>
        </w:rPr>
        <w:footnoteReference w:id="16"/>
      </w:r>
      <w:r w:rsidRPr="349814EA">
        <w:rPr>
          <w:rFonts w:ascii="Times New Roman" w:eastAsia="Times New Roman" w:hAnsi="Times New Roman" w:cs="Times New Roman"/>
          <w:sz w:val="24"/>
          <w:szCs w:val="24"/>
        </w:rPr>
        <w:t xml:space="preserve">. </w:t>
      </w:r>
      <w:r w:rsidR="7AB227D8" w:rsidRPr="349814EA">
        <w:rPr>
          <w:rFonts w:ascii="Times New Roman" w:eastAsia="Times New Roman" w:hAnsi="Times New Roman" w:cs="Times New Roman"/>
          <w:sz w:val="24"/>
          <w:szCs w:val="24"/>
        </w:rPr>
        <w:t xml:space="preserve">Tabelist nr 4 nähtub, et </w:t>
      </w:r>
      <w:r w:rsidRPr="349814EA">
        <w:rPr>
          <w:rFonts w:ascii="Times New Roman" w:eastAsia="Times New Roman" w:hAnsi="Times New Roman" w:cs="Times New Roman"/>
          <w:sz w:val="24"/>
          <w:szCs w:val="24"/>
        </w:rPr>
        <w:t>Eesti valitsussektor jaotub omakorda kolmeks: keskvalitsus, kohalikud omavalitsused ja sotsiaalkindlustusfondid. Muu avaliku sektori alla kuuluvad riigi ja omavalitsuste osalusega kaupa ja teenuseid tootvad avaliku sektori ettevõtted (nt Eesti Energia, Tallinna Sadam jne). See tähendab, et valitsussektorist tuleb eristada avaliku sektori mittefinantsettevõtteid, millele on omistatud klassifikaator</w:t>
      </w:r>
      <w:r w:rsidR="009A3004">
        <w:rPr>
          <w:rFonts w:ascii="Times New Roman" w:eastAsia="Times New Roman" w:hAnsi="Times New Roman" w:cs="Times New Roman"/>
          <w:sz w:val="24"/>
          <w:szCs w:val="24"/>
        </w:rPr>
        <w:t>i kood</w:t>
      </w:r>
      <w:r w:rsidRPr="349814EA">
        <w:rPr>
          <w:rFonts w:ascii="Times New Roman" w:eastAsia="Times New Roman" w:hAnsi="Times New Roman" w:cs="Times New Roman"/>
          <w:sz w:val="24"/>
          <w:szCs w:val="24"/>
        </w:rPr>
        <w:t xml:space="preserve"> S.11001. Euroopa Parlamendi ja nõukogu määruse (EL) nr 549/2013 A lisa punktis 2.51 on sätestatud, et avaliku sektori mittefinantsettevõtete allsektor koosneb kõigist mittefinantsettevõtetest, kvaasikorporatiivsetest mittefinantsettevõtetest ja kasumitaotluseta institutsioonidest, mis on iseseisvad juriidilised isikud ja turutootjad ning mis alluvad valitsemissektori üksuste kontrollile. Eelnimetatud lisa punktis 2.52 on märgitud, et avaliku sektori kvaasikorporatiivsete ettevõtete all mõistetakse kvaasikorporatiivseid ettevõtteid, mille otse</w:t>
      </w:r>
      <w:r w:rsidR="0077608D">
        <w:rPr>
          <w:rFonts w:ascii="Times New Roman" w:eastAsia="Times New Roman" w:hAnsi="Times New Roman" w:cs="Times New Roman"/>
          <w:sz w:val="24"/>
          <w:szCs w:val="24"/>
        </w:rPr>
        <w:t>n</w:t>
      </w:r>
      <w:r w:rsidRPr="349814EA">
        <w:rPr>
          <w:rFonts w:ascii="Times New Roman" w:eastAsia="Times New Roman" w:hAnsi="Times New Roman" w:cs="Times New Roman"/>
          <w:sz w:val="24"/>
          <w:szCs w:val="24"/>
        </w:rPr>
        <w:t>e omanik on valitsemissektori üksus.</w:t>
      </w:r>
    </w:p>
    <w:p w14:paraId="7718EC17" w14:textId="5FF1C1AA" w:rsidR="00DE7AD7" w:rsidRDefault="00310270" w:rsidP="7722650D">
      <w:pPr>
        <w:spacing w:after="0" w:line="240" w:lineRule="auto"/>
        <w:jc w:val="both"/>
        <w:rPr>
          <w:rFonts w:eastAsia="Times New Roman"/>
          <w:sz w:val="24"/>
          <w:szCs w:val="24"/>
          <w:lang w:eastAsia="et-EE"/>
        </w:rPr>
      </w:pPr>
      <w:r w:rsidRPr="7722650D">
        <w:rPr>
          <w:rFonts w:eastAsia="Times New Roman"/>
          <w:b/>
          <w:bCs/>
          <w:sz w:val="24"/>
          <w:szCs w:val="24"/>
          <w:lang w:eastAsia="et-EE"/>
        </w:rPr>
        <w:t>Punktiga 2</w:t>
      </w:r>
      <w:r w:rsidRPr="7722650D">
        <w:rPr>
          <w:rFonts w:eastAsia="Times New Roman"/>
          <w:sz w:val="24"/>
          <w:szCs w:val="24"/>
          <w:lang w:eastAsia="et-EE"/>
        </w:rPr>
        <w:t xml:space="preserve"> </w:t>
      </w:r>
      <w:r w:rsidR="006437E2">
        <w:rPr>
          <w:rFonts w:eastAsia="Times New Roman"/>
          <w:sz w:val="24"/>
          <w:szCs w:val="24"/>
          <w:lang w:eastAsia="et-EE"/>
        </w:rPr>
        <w:t xml:space="preserve">muudetakse </w:t>
      </w:r>
      <w:r w:rsidR="00A328A9">
        <w:rPr>
          <w:rFonts w:eastAsia="Times New Roman"/>
          <w:sz w:val="24"/>
          <w:szCs w:val="24"/>
          <w:lang w:eastAsia="et-EE"/>
        </w:rPr>
        <w:t>EnKSi § 2 punkt</w:t>
      </w:r>
      <w:r w:rsidR="0077608D">
        <w:rPr>
          <w:rFonts w:eastAsia="Times New Roman"/>
          <w:sz w:val="24"/>
          <w:szCs w:val="24"/>
          <w:lang w:eastAsia="et-EE"/>
        </w:rPr>
        <w:t>i</w:t>
      </w:r>
      <w:r w:rsidR="00A328A9">
        <w:rPr>
          <w:rFonts w:eastAsia="Times New Roman"/>
          <w:sz w:val="24"/>
          <w:szCs w:val="24"/>
          <w:lang w:eastAsia="et-EE"/>
        </w:rPr>
        <w:t xml:space="preserve"> 3. Kuna energia </w:t>
      </w:r>
      <w:r w:rsidR="0077608D">
        <w:rPr>
          <w:rFonts w:eastAsia="Times New Roman"/>
          <w:sz w:val="24"/>
          <w:szCs w:val="24"/>
          <w:lang w:eastAsia="et-EE"/>
        </w:rPr>
        <w:t xml:space="preserve">mõiste </w:t>
      </w:r>
      <w:r w:rsidR="00A328A9">
        <w:rPr>
          <w:rFonts w:eastAsia="Times New Roman"/>
          <w:sz w:val="24"/>
          <w:szCs w:val="24"/>
          <w:lang w:eastAsia="et-EE"/>
        </w:rPr>
        <w:t xml:space="preserve">on </w:t>
      </w:r>
      <w:r w:rsidR="00E15A16">
        <w:rPr>
          <w:rFonts w:eastAsia="Times New Roman"/>
          <w:sz w:val="24"/>
          <w:szCs w:val="24"/>
          <w:lang w:eastAsia="et-EE"/>
        </w:rPr>
        <w:t xml:space="preserve">defineeritud </w:t>
      </w:r>
      <w:r w:rsidR="00313853" w:rsidRPr="00313853">
        <w:rPr>
          <w:rFonts w:eastAsia="Times New Roman"/>
          <w:sz w:val="24"/>
          <w:szCs w:val="24"/>
          <w:lang w:eastAsia="et-EE"/>
        </w:rPr>
        <w:t>Euroopa Parlamendi ja nõukogu määruse</w:t>
      </w:r>
      <w:r w:rsidR="00E15A16">
        <w:rPr>
          <w:rFonts w:eastAsia="Times New Roman"/>
          <w:sz w:val="24"/>
          <w:szCs w:val="24"/>
          <w:lang w:eastAsia="et-EE"/>
        </w:rPr>
        <w:t>s</w:t>
      </w:r>
      <w:r w:rsidR="00313853" w:rsidRPr="00313853">
        <w:rPr>
          <w:rFonts w:eastAsia="Times New Roman"/>
          <w:sz w:val="24"/>
          <w:szCs w:val="24"/>
          <w:lang w:eastAsia="et-EE"/>
        </w:rPr>
        <w:t xml:space="preserve"> (EÜ) nr 1099/2008</w:t>
      </w:r>
      <w:r w:rsidR="00313853">
        <w:rPr>
          <w:rFonts w:eastAsia="Times New Roman"/>
          <w:sz w:val="24"/>
          <w:szCs w:val="24"/>
          <w:lang w:eastAsia="et-EE"/>
        </w:rPr>
        <w:t xml:space="preserve"> (otsekohalduv riiklikke energia</w:t>
      </w:r>
      <w:r w:rsidR="0077608D">
        <w:rPr>
          <w:rFonts w:eastAsia="Times New Roman"/>
          <w:sz w:val="24"/>
          <w:szCs w:val="24"/>
          <w:lang w:eastAsia="et-EE"/>
        </w:rPr>
        <w:t>-</w:t>
      </w:r>
      <w:r w:rsidR="007046B7">
        <w:rPr>
          <w:rFonts w:eastAsia="Times New Roman"/>
          <w:sz w:val="24"/>
          <w:szCs w:val="24"/>
          <w:lang w:eastAsia="et-EE"/>
        </w:rPr>
        <w:t xml:space="preserve"> </w:t>
      </w:r>
      <w:r w:rsidR="00313853">
        <w:rPr>
          <w:rFonts w:eastAsia="Times New Roman"/>
          <w:sz w:val="24"/>
          <w:szCs w:val="24"/>
          <w:lang w:eastAsia="et-EE"/>
        </w:rPr>
        <w:t>ja kliimakav</w:t>
      </w:r>
      <w:r w:rsidR="00264F8E">
        <w:rPr>
          <w:rFonts w:eastAsia="Times New Roman"/>
          <w:sz w:val="24"/>
          <w:szCs w:val="24"/>
          <w:lang w:eastAsia="et-EE"/>
        </w:rPr>
        <w:t xml:space="preserve">asid käsitlev määrus), siis </w:t>
      </w:r>
      <w:r w:rsidR="00E15A16">
        <w:rPr>
          <w:rFonts w:eastAsia="Times New Roman"/>
          <w:sz w:val="24"/>
          <w:szCs w:val="24"/>
          <w:lang w:eastAsia="et-EE"/>
        </w:rPr>
        <w:t>riigisiseselt selle ümbersõnastamine ei ole korrektne.</w:t>
      </w:r>
      <w:r w:rsidR="00264F8E">
        <w:rPr>
          <w:rFonts w:eastAsia="Times New Roman"/>
          <w:sz w:val="24"/>
          <w:szCs w:val="24"/>
          <w:lang w:eastAsia="et-EE"/>
        </w:rPr>
        <w:t xml:space="preserve"> </w:t>
      </w:r>
      <w:r w:rsidR="0077608D">
        <w:rPr>
          <w:rFonts w:eastAsia="Times New Roman"/>
          <w:sz w:val="24"/>
          <w:szCs w:val="24"/>
          <w:lang w:eastAsia="et-EE"/>
        </w:rPr>
        <w:t>T</w:t>
      </w:r>
      <w:r w:rsidR="00264F8E">
        <w:rPr>
          <w:rFonts w:eastAsia="Times New Roman"/>
          <w:sz w:val="24"/>
          <w:szCs w:val="24"/>
          <w:lang w:eastAsia="et-EE"/>
        </w:rPr>
        <w:t xml:space="preserve">ermin </w:t>
      </w:r>
      <w:r w:rsidR="00E15A16">
        <w:rPr>
          <w:rFonts w:eastAsia="Times New Roman"/>
          <w:sz w:val="24"/>
          <w:szCs w:val="24"/>
          <w:lang w:eastAsia="et-EE"/>
        </w:rPr>
        <w:t xml:space="preserve">sisuliselt ise </w:t>
      </w:r>
      <w:r w:rsidR="0077608D">
        <w:rPr>
          <w:rFonts w:eastAsia="Times New Roman"/>
          <w:sz w:val="24"/>
          <w:szCs w:val="24"/>
          <w:lang w:eastAsia="et-EE"/>
        </w:rPr>
        <w:t>ei muutu, kuid</w:t>
      </w:r>
      <w:r w:rsidR="00264F8E">
        <w:rPr>
          <w:rFonts w:eastAsia="Times New Roman"/>
          <w:sz w:val="24"/>
          <w:szCs w:val="24"/>
          <w:lang w:eastAsia="et-EE"/>
        </w:rPr>
        <w:t xml:space="preserve"> </w:t>
      </w:r>
      <w:r w:rsidR="0077608D">
        <w:rPr>
          <w:rFonts w:eastAsia="Times New Roman"/>
          <w:sz w:val="24"/>
          <w:szCs w:val="24"/>
          <w:lang w:eastAsia="et-EE"/>
        </w:rPr>
        <w:t xml:space="preserve">selle määratlus </w:t>
      </w:r>
      <w:r w:rsidR="00E15A16">
        <w:rPr>
          <w:rFonts w:eastAsia="Times New Roman"/>
          <w:sz w:val="24"/>
          <w:szCs w:val="24"/>
          <w:lang w:eastAsia="et-EE"/>
        </w:rPr>
        <w:t xml:space="preserve">seotakse viitega määrusele, kus see on defineeritud </w:t>
      </w:r>
      <w:r w:rsidR="0077608D">
        <w:rPr>
          <w:rFonts w:eastAsia="Times New Roman"/>
          <w:sz w:val="24"/>
          <w:szCs w:val="24"/>
          <w:lang w:eastAsia="et-EE"/>
        </w:rPr>
        <w:t>järgmi</w:t>
      </w:r>
      <w:r w:rsidR="00E15A16">
        <w:rPr>
          <w:rFonts w:eastAsia="Times New Roman"/>
          <w:sz w:val="24"/>
          <w:szCs w:val="24"/>
          <w:lang w:eastAsia="et-EE"/>
        </w:rPr>
        <w:t>selt</w:t>
      </w:r>
      <w:r w:rsidR="00A22CC5">
        <w:rPr>
          <w:rFonts w:eastAsia="Times New Roman"/>
          <w:sz w:val="24"/>
          <w:szCs w:val="24"/>
          <w:lang w:eastAsia="et-EE"/>
        </w:rPr>
        <w:t xml:space="preserve">: </w:t>
      </w:r>
      <w:r w:rsidR="00A22CC5" w:rsidRPr="00A22CC5">
        <w:rPr>
          <w:rFonts w:eastAsia="Times New Roman"/>
          <w:sz w:val="24"/>
          <w:szCs w:val="24"/>
          <w:lang w:eastAsia="et-EE"/>
        </w:rPr>
        <w:t xml:space="preserve">energia </w:t>
      </w:r>
      <w:r w:rsidR="00A22CC5">
        <w:rPr>
          <w:rFonts w:eastAsia="Times New Roman"/>
          <w:sz w:val="24"/>
          <w:szCs w:val="24"/>
          <w:lang w:eastAsia="et-EE"/>
        </w:rPr>
        <w:t xml:space="preserve">on </w:t>
      </w:r>
      <w:r w:rsidR="00A22CC5" w:rsidRPr="00A22CC5">
        <w:rPr>
          <w:rFonts w:eastAsia="Times New Roman"/>
          <w:sz w:val="24"/>
          <w:szCs w:val="24"/>
          <w:lang w:eastAsia="et-EE"/>
        </w:rPr>
        <w:t xml:space="preserve">energiatooted, </w:t>
      </w:r>
      <w:r w:rsidR="0077608D">
        <w:rPr>
          <w:rFonts w:eastAsia="Times New Roman"/>
          <w:sz w:val="24"/>
          <w:szCs w:val="24"/>
          <w:lang w:eastAsia="et-EE"/>
        </w:rPr>
        <w:t>nagu</w:t>
      </w:r>
      <w:r w:rsidR="00A22CC5" w:rsidRPr="00A22CC5">
        <w:rPr>
          <w:rFonts w:eastAsia="Times New Roman"/>
          <w:sz w:val="24"/>
          <w:szCs w:val="24"/>
          <w:lang w:eastAsia="et-EE"/>
        </w:rPr>
        <w:t xml:space="preserve"> põlevkütused, soojus, taastuvenergia, elekter või energia muu vorm</w:t>
      </w:r>
      <w:r w:rsidR="00A22CC5">
        <w:rPr>
          <w:rFonts w:eastAsia="Times New Roman"/>
          <w:sz w:val="24"/>
          <w:szCs w:val="24"/>
          <w:lang w:eastAsia="et-EE"/>
        </w:rPr>
        <w:t xml:space="preserve">. </w:t>
      </w:r>
    </w:p>
    <w:p w14:paraId="4F16F7BD" w14:textId="77777777" w:rsidR="00AE273A" w:rsidRDefault="00AE273A" w:rsidP="7722650D">
      <w:pPr>
        <w:spacing w:after="0" w:line="240" w:lineRule="auto"/>
        <w:jc w:val="both"/>
        <w:rPr>
          <w:rFonts w:eastAsia="Times New Roman"/>
          <w:sz w:val="24"/>
          <w:szCs w:val="24"/>
          <w:lang w:eastAsia="et-EE"/>
        </w:rPr>
      </w:pPr>
    </w:p>
    <w:p w14:paraId="6CE71A81" w14:textId="27A1AB2C" w:rsidR="008A0C0A" w:rsidRDefault="00AE273A" w:rsidP="00AE273A">
      <w:pPr>
        <w:spacing w:after="0" w:line="240" w:lineRule="auto"/>
        <w:jc w:val="both"/>
        <w:rPr>
          <w:rFonts w:eastAsia="Times New Roman"/>
          <w:sz w:val="24"/>
          <w:szCs w:val="24"/>
          <w:lang w:eastAsia="et-EE"/>
        </w:rPr>
      </w:pPr>
      <w:r w:rsidRPr="7722650D">
        <w:rPr>
          <w:rFonts w:eastAsia="Times New Roman"/>
          <w:b/>
          <w:bCs/>
          <w:sz w:val="24"/>
          <w:szCs w:val="24"/>
          <w:lang w:eastAsia="et-EE"/>
        </w:rPr>
        <w:t xml:space="preserve">Punktiga </w:t>
      </w:r>
      <w:r w:rsidR="00A22CC5">
        <w:rPr>
          <w:rFonts w:eastAsia="Times New Roman"/>
          <w:b/>
          <w:bCs/>
          <w:sz w:val="24"/>
          <w:szCs w:val="24"/>
          <w:lang w:eastAsia="et-EE"/>
        </w:rPr>
        <w:t>3</w:t>
      </w:r>
      <w:r w:rsidRPr="7722650D">
        <w:rPr>
          <w:rFonts w:eastAsia="Times New Roman"/>
          <w:sz w:val="24"/>
          <w:szCs w:val="24"/>
          <w:lang w:eastAsia="et-EE"/>
        </w:rPr>
        <w:t xml:space="preserve"> täiendatakse EnKSi § 2 punkti</w:t>
      </w:r>
      <w:r w:rsidR="0077608D">
        <w:rPr>
          <w:rFonts w:eastAsia="Times New Roman"/>
          <w:sz w:val="24"/>
          <w:szCs w:val="24"/>
          <w:lang w:eastAsia="et-EE"/>
        </w:rPr>
        <w:t>de</w:t>
      </w:r>
      <w:r w:rsidRPr="7722650D">
        <w:rPr>
          <w:rFonts w:eastAsia="Times New Roman"/>
          <w:sz w:val="24"/>
          <w:szCs w:val="24"/>
          <w:lang w:eastAsia="et-EE"/>
        </w:rPr>
        <w:t>ga 3</w:t>
      </w:r>
      <w:r w:rsidRPr="7722650D">
        <w:rPr>
          <w:rFonts w:eastAsia="Times New Roman"/>
          <w:sz w:val="24"/>
          <w:szCs w:val="24"/>
          <w:vertAlign w:val="superscript"/>
          <w:lang w:eastAsia="et-EE"/>
        </w:rPr>
        <w:t>1</w:t>
      </w:r>
      <w:r w:rsidR="0077608D">
        <w:rPr>
          <w:rFonts w:eastAsia="Times New Roman"/>
          <w:sz w:val="24"/>
          <w:szCs w:val="24"/>
          <w:lang w:eastAsia="et-EE"/>
        </w:rPr>
        <w:t xml:space="preserve"> ja </w:t>
      </w:r>
      <w:r w:rsidR="00DE7AD7">
        <w:rPr>
          <w:rFonts w:eastAsia="Times New Roman"/>
          <w:sz w:val="24"/>
          <w:szCs w:val="24"/>
          <w:lang w:eastAsia="et-EE"/>
        </w:rPr>
        <w:t>3</w:t>
      </w:r>
      <w:r w:rsidR="00DE7AD7">
        <w:rPr>
          <w:rFonts w:eastAsia="Times New Roman"/>
          <w:sz w:val="24"/>
          <w:szCs w:val="24"/>
          <w:vertAlign w:val="superscript"/>
          <w:lang w:eastAsia="et-EE"/>
        </w:rPr>
        <w:t>2</w:t>
      </w:r>
      <w:r w:rsidR="008658B2">
        <w:rPr>
          <w:rFonts w:eastAsia="Times New Roman"/>
          <w:sz w:val="24"/>
          <w:szCs w:val="24"/>
          <w:lang w:eastAsia="et-EE"/>
        </w:rPr>
        <w:t xml:space="preserve">. </w:t>
      </w:r>
    </w:p>
    <w:p w14:paraId="6442B56A" w14:textId="7E5A0890" w:rsidR="008A0C0A" w:rsidRDefault="008658B2" w:rsidP="00AE273A">
      <w:pPr>
        <w:spacing w:after="0" w:line="240" w:lineRule="auto"/>
        <w:jc w:val="both"/>
        <w:rPr>
          <w:rFonts w:eastAsia="Times New Roman"/>
          <w:sz w:val="24"/>
          <w:szCs w:val="24"/>
          <w:lang w:eastAsia="et-EE"/>
        </w:rPr>
      </w:pPr>
      <w:r w:rsidRPr="00BC3A57">
        <w:rPr>
          <w:rFonts w:eastAsia="Times New Roman"/>
          <w:sz w:val="24"/>
          <w:szCs w:val="24"/>
          <w:u w:val="single"/>
          <w:lang w:eastAsia="et-EE"/>
        </w:rPr>
        <w:t>Punktiga 3</w:t>
      </w:r>
      <w:r w:rsidRPr="00BC3A57">
        <w:rPr>
          <w:rFonts w:eastAsia="Times New Roman"/>
          <w:sz w:val="24"/>
          <w:szCs w:val="24"/>
          <w:u w:val="single"/>
          <w:vertAlign w:val="superscript"/>
          <w:lang w:eastAsia="et-EE"/>
        </w:rPr>
        <w:t>1</w:t>
      </w:r>
      <w:r>
        <w:rPr>
          <w:rFonts w:eastAsia="Times New Roman"/>
          <w:sz w:val="24"/>
          <w:szCs w:val="24"/>
          <w:lang w:eastAsia="et-EE"/>
        </w:rPr>
        <w:t xml:space="preserve"> võetakse üle direktiivi </w:t>
      </w:r>
      <w:r w:rsidR="009E2C64">
        <w:rPr>
          <w:rFonts w:eastAsia="Times New Roman"/>
          <w:sz w:val="24"/>
          <w:szCs w:val="24"/>
          <w:lang w:eastAsia="et-EE"/>
        </w:rPr>
        <w:t>artikl</w:t>
      </w:r>
      <w:r w:rsidR="0077608D">
        <w:rPr>
          <w:rFonts w:eastAsia="Times New Roman"/>
          <w:sz w:val="24"/>
          <w:szCs w:val="24"/>
          <w:lang w:eastAsia="et-EE"/>
        </w:rPr>
        <w:t>i</w:t>
      </w:r>
      <w:r w:rsidR="009E2C64">
        <w:rPr>
          <w:rFonts w:eastAsia="Times New Roman"/>
          <w:sz w:val="24"/>
          <w:szCs w:val="24"/>
          <w:lang w:eastAsia="et-EE"/>
        </w:rPr>
        <w:t xml:space="preserve"> 2 punkt 2. </w:t>
      </w:r>
      <w:r w:rsidR="0077608D">
        <w:rPr>
          <w:rFonts w:eastAsia="Times New Roman"/>
          <w:sz w:val="24"/>
          <w:szCs w:val="24"/>
          <w:lang w:eastAsia="et-EE"/>
        </w:rPr>
        <w:t xml:space="preserve">Võetakse kasutusele </w:t>
      </w:r>
      <w:r w:rsidR="00881BE6">
        <w:rPr>
          <w:rFonts w:eastAsia="Times New Roman"/>
          <w:sz w:val="24"/>
          <w:szCs w:val="24"/>
          <w:lang w:eastAsia="et-EE"/>
        </w:rPr>
        <w:t>uus energiatõhususe esikohale seadmi</w:t>
      </w:r>
      <w:r w:rsidR="0077608D">
        <w:rPr>
          <w:rFonts w:eastAsia="Times New Roman"/>
          <w:sz w:val="24"/>
          <w:szCs w:val="24"/>
          <w:lang w:eastAsia="et-EE"/>
        </w:rPr>
        <w:t>se mõiste ja esitatakse selle määratlus,</w:t>
      </w:r>
      <w:r w:rsidR="00881BE6">
        <w:rPr>
          <w:rFonts w:eastAsia="Times New Roman"/>
          <w:sz w:val="24"/>
          <w:szCs w:val="24"/>
          <w:lang w:eastAsia="et-EE"/>
        </w:rPr>
        <w:t xml:space="preserve"> mis oma olemuselt viitab Euroopa õigusruumi </w:t>
      </w:r>
      <w:r w:rsidR="0077608D">
        <w:rPr>
          <w:rFonts w:eastAsia="Times New Roman"/>
          <w:sz w:val="24"/>
          <w:szCs w:val="24"/>
          <w:lang w:eastAsia="et-EE"/>
        </w:rPr>
        <w:t xml:space="preserve">eri </w:t>
      </w:r>
      <w:r w:rsidR="004A3648">
        <w:rPr>
          <w:rFonts w:eastAsia="Times New Roman"/>
          <w:sz w:val="24"/>
          <w:szCs w:val="24"/>
          <w:lang w:eastAsia="et-EE"/>
        </w:rPr>
        <w:t xml:space="preserve">aktidele, kuid sisuliselt tähendab </w:t>
      </w:r>
      <w:r w:rsidR="008A0C0A" w:rsidRPr="008A0C0A">
        <w:rPr>
          <w:rFonts w:eastAsia="Times New Roman"/>
          <w:sz w:val="24"/>
          <w:szCs w:val="24"/>
          <w:lang w:eastAsia="et-EE"/>
        </w:rPr>
        <w:t>alternatiivsete kulutõhusate energiatõhususmeetmete võimalikult suurel määral arvesse võtmi</w:t>
      </w:r>
      <w:r w:rsidR="0077608D">
        <w:rPr>
          <w:rFonts w:eastAsia="Times New Roman"/>
          <w:sz w:val="24"/>
          <w:szCs w:val="24"/>
          <w:lang w:eastAsia="et-EE"/>
        </w:rPr>
        <w:t>st</w:t>
      </w:r>
      <w:r w:rsidR="008A0C0A" w:rsidRPr="008A0C0A">
        <w:rPr>
          <w:rFonts w:eastAsia="Times New Roman"/>
          <w:sz w:val="24"/>
          <w:szCs w:val="24"/>
          <w:lang w:eastAsia="et-EE"/>
        </w:rPr>
        <w:t xml:space="preserve"> energiasüsteemi kavandamise ning poliitiliste ja investeerimisotsuste puhul, et muuta energianõudlus ja -pakkumine tõhusamaks, seda eelkõige energia kulutõhusa säästmise kaudu lõpptarbimises, tarbijakajast lähtuvate algatuste ning energia muundamise, ülekande ja jaotamise tõhustamise kaudu, saavutades samas ikkagi nende otsuste eesmärgid</w:t>
      </w:r>
      <w:r w:rsidR="008A0C0A">
        <w:rPr>
          <w:rFonts w:eastAsia="Times New Roman"/>
          <w:sz w:val="24"/>
          <w:szCs w:val="24"/>
          <w:lang w:eastAsia="et-EE"/>
        </w:rPr>
        <w:t xml:space="preserve">. </w:t>
      </w:r>
    </w:p>
    <w:p w14:paraId="227409AF" w14:textId="3CD969AC" w:rsidR="00AE273A" w:rsidRDefault="003255E3" w:rsidP="00AE273A">
      <w:pPr>
        <w:spacing w:after="0" w:line="240" w:lineRule="auto"/>
        <w:jc w:val="both"/>
        <w:rPr>
          <w:rFonts w:eastAsia="Times New Roman"/>
          <w:sz w:val="24"/>
          <w:szCs w:val="24"/>
          <w:lang w:eastAsia="et-EE"/>
        </w:rPr>
      </w:pPr>
      <w:r w:rsidRPr="00BC3A57">
        <w:rPr>
          <w:rFonts w:eastAsia="Times New Roman"/>
          <w:sz w:val="24"/>
          <w:szCs w:val="24"/>
          <w:u w:val="single"/>
          <w:lang w:eastAsia="et-EE"/>
        </w:rPr>
        <w:t>Punktiga 3</w:t>
      </w:r>
      <w:r w:rsidRPr="00BC3A57">
        <w:rPr>
          <w:rFonts w:eastAsia="Times New Roman"/>
          <w:sz w:val="24"/>
          <w:szCs w:val="24"/>
          <w:u w:val="single"/>
          <w:vertAlign w:val="superscript"/>
          <w:lang w:eastAsia="et-EE"/>
        </w:rPr>
        <w:t>2</w:t>
      </w:r>
      <w:r>
        <w:rPr>
          <w:rFonts w:eastAsia="Times New Roman"/>
          <w:sz w:val="24"/>
          <w:szCs w:val="24"/>
          <w:vertAlign w:val="superscript"/>
          <w:lang w:eastAsia="et-EE"/>
        </w:rPr>
        <w:t xml:space="preserve"> </w:t>
      </w:r>
      <w:r w:rsidR="00AE273A" w:rsidRPr="7722650D">
        <w:rPr>
          <w:rFonts w:eastAsia="Times New Roman"/>
          <w:sz w:val="24"/>
          <w:szCs w:val="24"/>
          <w:lang w:eastAsia="et-EE"/>
        </w:rPr>
        <w:t xml:space="preserve">võetakse üle direktiivi artikli 2 punkt 4. </w:t>
      </w:r>
      <w:r w:rsidR="0077608D">
        <w:rPr>
          <w:rFonts w:eastAsia="Times New Roman"/>
          <w:sz w:val="24"/>
          <w:szCs w:val="24"/>
          <w:lang w:eastAsia="et-EE"/>
        </w:rPr>
        <w:t>Võetakse kasutusele</w:t>
      </w:r>
      <w:r w:rsidR="00AE273A" w:rsidRPr="7722650D">
        <w:rPr>
          <w:rFonts w:eastAsia="Times New Roman"/>
          <w:sz w:val="24"/>
          <w:szCs w:val="24"/>
          <w:lang w:eastAsia="et-EE"/>
        </w:rPr>
        <w:t xml:space="preserve"> uus süsteemi tõhusus</w:t>
      </w:r>
      <w:r w:rsidR="0077608D">
        <w:rPr>
          <w:rFonts w:eastAsia="Times New Roman"/>
          <w:sz w:val="24"/>
          <w:szCs w:val="24"/>
          <w:lang w:eastAsia="et-EE"/>
        </w:rPr>
        <w:t>e mõiste</w:t>
      </w:r>
      <w:r w:rsidR="00AE273A" w:rsidRPr="7722650D">
        <w:rPr>
          <w:rFonts w:eastAsia="Times New Roman"/>
          <w:sz w:val="24"/>
          <w:szCs w:val="24"/>
          <w:lang w:eastAsia="et-EE"/>
        </w:rPr>
        <w:t>, mille all mõistetakse energiatõhusate lahenduste</w:t>
      </w:r>
      <w:r w:rsidR="00E774F8">
        <w:rPr>
          <w:rFonts w:eastAsia="Times New Roman"/>
          <w:sz w:val="24"/>
          <w:szCs w:val="24"/>
          <w:lang w:eastAsia="et-EE"/>
        </w:rPr>
        <w:t xml:space="preserve"> kasuks otsustamist</w:t>
      </w:r>
      <w:r w:rsidR="00AE273A" w:rsidRPr="7722650D">
        <w:rPr>
          <w:rFonts w:eastAsia="Times New Roman"/>
          <w:sz w:val="24"/>
          <w:szCs w:val="24"/>
          <w:lang w:eastAsia="et-EE"/>
        </w:rPr>
        <w:t xml:space="preserve">, kui need võimaldavad ka kulutõhusat süsinikuheite vähendamist, paindlikkust ja ressursside tõhusat kasutamist. Süsteemi tõhusus </w:t>
      </w:r>
      <w:r w:rsidR="0077608D">
        <w:rPr>
          <w:rFonts w:eastAsia="Times New Roman"/>
          <w:sz w:val="24"/>
          <w:szCs w:val="24"/>
          <w:lang w:eastAsia="et-EE"/>
        </w:rPr>
        <w:t>saavutatakse</w:t>
      </w:r>
      <w:r w:rsidR="00AE273A" w:rsidRPr="7722650D">
        <w:rPr>
          <w:rFonts w:eastAsia="Times New Roman"/>
          <w:sz w:val="24"/>
          <w:szCs w:val="24"/>
          <w:lang w:eastAsia="et-EE"/>
        </w:rPr>
        <w:t xml:space="preserve"> näiteks suurte tootmisettevõtete puhul jääksoojuse kasutami</w:t>
      </w:r>
      <w:r w:rsidR="0077608D">
        <w:rPr>
          <w:rFonts w:eastAsia="Times New Roman"/>
          <w:sz w:val="24"/>
          <w:szCs w:val="24"/>
          <w:lang w:eastAsia="et-EE"/>
        </w:rPr>
        <w:t>sega</w:t>
      </w:r>
      <w:r w:rsidR="00AE273A" w:rsidRPr="7722650D">
        <w:rPr>
          <w:rFonts w:eastAsia="Times New Roman"/>
          <w:sz w:val="24"/>
          <w:szCs w:val="24"/>
          <w:lang w:eastAsia="et-EE"/>
        </w:rPr>
        <w:t>. Samuti ka linna üldi</w:t>
      </w:r>
      <w:r w:rsidR="0077608D">
        <w:rPr>
          <w:rFonts w:eastAsia="Times New Roman"/>
          <w:sz w:val="24"/>
          <w:szCs w:val="24"/>
          <w:lang w:eastAsia="et-EE"/>
        </w:rPr>
        <w:t>s</w:t>
      </w:r>
      <w:r w:rsidR="00AE273A" w:rsidRPr="7722650D">
        <w:rPr>
          <w:rFonts w:eastAsia="Times New Roman"/>
          <w:sz w:val="24"/>
          <w:szCs w:val="24"/>
          <w:lang w:eastAsia="et-EE"/>
        </w:rPr>
        <w:t>e energiajuhtimissüsteem</w:t>
      </w:r>
      <w:r w:rsidR="0077608D">
        <w:rPr>
          <w:rFonts w:eastAsia="Times New Roman"/>
          <w:sz w:val="24"/>
          <w:szCs w:val="24"/>
          <w:lang w:eastAsia="et-EE"/>
        </w:rPr>
        <w:t>iga</w:t>
      </w:r>
      <w:r w:rsidR="00AE273A" w:rsidRPr="7722650D">
        <w:rPr>
          <w:rFonts w:eastAsia="Times New Roman"/>
          <w:sz w:val="24"/>
          <w:szCs w:val="24"/>
          <w:lang w:eastAsia="et-EE"/>
        </w:rPr>
        <w:t>, mis haldab nii taastuvenergiat, salvestust kui ka tarbimist.</w:t>
      </w:r>
    </w:p>
    <w:p w14:paraId="1B292573" w14:textId="77777777" w:rsidR="00310270" w:rsidRDefault="00310270" w:rsidP="00947442">
      <w:pPr>
        <w:spacing w:after="0" w:line="240" w:lineRule="auto"/>
        <w:jc w:val="both"/>
        <w:rPr>
          <w:rFonts w:eastAsia="Times New Roman" w:cstheme="minorHAnsi"/>
          <w:sz w:val="24"/>
          <w:szCs w:val="24"/>
          <w:lang w:eastAsia="et-EE"/>
        </w:rPr>
      </w:pPr>
    </w:p>
    <w:p w14:paraId="7A61C998" w14:textId="38CBF462" w:rsidR="00135991" w:rsidRDefault="00135991" w:rsidP="00947442">
      <w:pPr>
        <w:pStyle w:val="muudetavtekst"/>
        <w:rPr>
          <w:rFonts w:asciiTheme="minorHAnsi" w:hAnsiTheme="minorHAnsi" w:cstheme="minorHAnsi"/>
        </w:rPr>
      </w:pPr>
      <w:r w:rsidRPr="003303CE">
        <w:rPr>
          <w:rFonts w:asciiTheme="minorHAnsi" w:hAnsiTheme="minorHAnsi" w:cstheme="minorHAnsi"/>
          <w:b/>
          <w:bCs/>
        </w:rPr>
        <w:t xml:space="preserve">Punktiga </w:t>
      </w:r>
      <w:r w:rsidR="00F92791">
        <w:rPr>
          <w:rFonts w:asciiTheme="minorHAnsi" w:hAnsiTheme="minorHAnsi" w:cstheme="minorHAnsi"/>
          <w:b/>
          <w:bCs/>
        </w:rPr>
        <w:t>4</w:t>
      </w:r>
      <w:r>
        <w:rPr>
          <w:rFonts w:asciiTheme="minorHAnsi" w:hAnsiTheme="minorHAnsi" w:cstheme="minorHAnsi"/>
        </w:rPr>
        <w:t xml:space="preserve"> täiendatakse EnKS</w:t>
      </w:r>
      <w:r w:rsidR="00786E80">
        <w:rPr>
          <w:rFonts w:asciiTheme="minorHAnsi" w:hAnsiTheme="minorHAnsi" w:cstheme="minorHAnsi"/>
        </w:rPr>
        <w:t>i</w:t>
      </w:r>
      <w:r>
        <w:rPr>
          <w:rFonts w:asciiTheme="minorHAnsi" w:hAnsiTheme="minorHAnsi" w:cstheme="minorHAnsi"/>
        </w:rPr>
        <w:t xml:space="preserve"> § 2 punkti 6</w:t>
      </w:r>
      <w:r w:rsidR="00E10153">
        <w:rPr>
          <w:rFonts w:asciiTheme="minorHAnsi" w:hAnsiTheme="minorHAnsi" w:cstheme="minorHAnsi"/>
        </w:rPr>
        <w:t xml:space="preserve">, </w:t>
      </w:r>
      <w:r w:rsidR="00E10153" w:rsidRPr="00E10153">
        <w:rPr>
          <w:rFonts w:asciiTheme="minorHAnsi" w:hAnsiTheme="minorHAnsi" w:cstheme="minorHAnsi"/>
        </w:rPr>
        <w:t xml:space="preserve">millega võetakse üle direktiivi artikli 2 punkt </w:t>
      </w:r>
      <w:r w:rsidR="00C41604">
        <w:rPr>
          <w:rFonts w:asciiTheme="minorHAnsi" w:hAnsiTheme="minorHAnsi" w:cstheme="minorHAnsi"/>
        </w:rPr>
        <w:t xml:space="preserve">16. </w:t>
      </w:r>
      <w:r w:rsidR="00AE1369">
        <w:rPr>
          <w:rFonts w:asciiTheme="minorHAnsi" w:hAnsiTheme="minorHAnsi" w:cstheme="minorHAnsi"/>
        </w:rPr>
        <w:t>Täpsustatakse</w:t>
      </w:r>
      <w:r>
        <w:rPr>
          <w:rFonts w:asciiTheme="minorHAnsi" w:hAnsiTheme="minorHAnsi" w:cstheme="minorHAnsi"/>
        </w:rPr>
        <w:t xml:space="preserve"> </w:t>
      </w:r>
      <w:r w:rsidRPr="00B85512">
        <w:rPr>
          <w:rFonts w:asciiTheme="minorHAnsi" w:hAnsiTheme="minorHAnsi" w:cstheme="minorHAnsi"/>
        </w:rPr>
        <w:t>energiajuhtimissüsteem</w:t>
      </w:r>
      <w:r w:rsidR="001662D4">
        <w:rPr>
          <w:rFonts w:asciiTheme="minorHAnsi" w:hAnsiTheme="minorHAnsi" w:cstheme="minorHAnsi"/>
        </w:rPr>
        <w:t>i mõiste määratlust, mille järgi on see</w:t>
      </w:r>
      <w:r w:rsidRPr="00B85512">
        <w:rPr>
          <w:rFonts w:asciiTheme="minorHAnsi" w:hAnsiTheme="minorHAnsi" w:cstheme="minorHAnsi"/>
        </w:rPr>
        <w:t xml:space="preserve"> kogum üksteisega seotud või üksteist mõjutavaid elemente, mis esinevad kavas, millega kehtestatakse energiatõhususe eesmärk ja strateegia selle eesmärgi saavutamiseks</w:t>
      </w:r>
      <w:r w:rsidR="00786E80">
        <w:rPr>
          <w:rFonts w:asciiTheme="minorHAnsi" w:hAnsiTheme="minorHAnsi" w:cstheme="minorHAnsi"/>
        </w:rPr>
        <w:t>,</w:t>
      </w:r>
      <w:r>
        <w:rPr>
          <w:rFonts w:asciiTheme="minorHAnsi" w:hAnsiTheme="minorHAnsi" w:cstheme="minorHAnsi"/>
        </w:rPr>
        <w:t xml:space="preserve"> </w:t>
      </w:r>
      <w:r w:rsidRPr="00DD297E">
        <w:rPr>
          <w:rFonts w:asciiTheme="minorHAnsi" w:hAnsiTheme="minorHAnsi" w:cstheme="minorHAnsi"/>
        </w:rPr>
        <w:t>sealhulgas tegeliku energiatarbimise seire, energiatõhususe suurendamiseks võetavad meetmed ja edusammude mõõtmine;</w:t>
      </w:r>
    </w:p>
    <w:p w14:paraId="44CE3477" w14:textId="77777777" w:rsidR="00201FC6" w:rsidRPr="008C1505" w:rsidRDefault="00201FC6" w:rsidP="00947442">
      <w:pPr>
        <w:spacing w:after="0" w:line="240" w:lineRule="auto"/>
        <w:jc w:val="both"/>
        <w:rPr>
          <w:rFonts w:eastAsia="Times New Roman" w:cstheme="minorHAnsi"/>
          <w:sz w:val="24"/>
          <w:szCs w:val="24"/>
          <w:lang w:eastAsia="et-EE"/>
        </w:rPr>
      </w:pPr>
    </w:p>
    <w:p w14:paraId="0B39B83C" w14:textId="035DB7C5" w:rsidR="002C1E24" w:rsidRDefault="002C1E24" w:rsidP="00947442">
      <w:pPr>
        <w:spacing w:after="0" w:line="240" w:lineRule="auto"/>
        <w:jc w:val="both"/>
        <w:rPr>
          <w:rFonts w:ascii="Times New Roman" w:hAnsi="Times New Roman"/>
          <w:sz w:val="24"/>
          <w:szCs w:val="24"/>
        </w:rPr>
      </w:pPr>
      <w:r w:rsidRPr="00C97D74">
        <w:rPr>
          <w:rFonts w:ascii="Times New Roman" w:hAnsi="Times New Roman"/>
          <w:b/>
          <w:bCs/>
          <w:sz w:val="24"/>
          <w:szCs w:val="24"/>
        </w:rPr>
        <w:t xml:space="preserve">Punktiga </w:t>
      </w:r>
      <w:r w:rsidR="00F92791">
        <w:rPr>
          <w:rFonts w:ascii="Times New Roman" w:hAnsi="Times New Roman"/>
          <w:b/>
          <w:bCs/>
          <w:sz w:val="24"/>
          <w:szCs w:val="24"/>
        </w:rPr>
        <w:t>5</w:t>
      </w:r>
      <w:r>
        <w:rPr>
          <w:rFonts w:ascii="Times New Roman" w:hAnsi="Times New Roman"/>
          <w:sz w:val="24"/>
          <w:szCs w:val="24"/>
        </w:rPr>
        <w:t xml:space="preserve"> muudetakse EnKS</w:t>
      </w:r>
      <w:r w:rsidR="00786E80">
        <w:rPr>
          <w:rFonts w:ascii="Times New Roman" w:hAnsi="Times New Roman"/>
          <w:sz w:val="24"/>
          <w:szCs w:val="24"/>
        </w:rPr>
        <w:t>i</w:t>
      </w:r>
      <w:r>
        <w:rPr>
          <w:rFonts w:ascii="Times New Roman" w:hAnsi="Times New Roman"/>
          <w:sz w:val="24"/>
          <w:szCs w:val="24"/>
        </w:rPr>
        <w:t xml:space="preserve"> § 2 punkti 7</w:t>
      </w:r>
      <w:r w:rsidR="008A73E6">
        <w:rPr>
          <w:rFonts w:ascii="Times New Roman" w:hAnsi="Times New Roman"/>
          <w:sz w:val="24"/>
          <w:szCs w:val="24"/>
        </w:rPr>
        <w:t xml:space="preserve">, </w:t>
      </w:r>
      <w:r w:rsidR="0053099E" w:rsidRPr="0053099E">
        <w:rPr>
          <w:rFonts w:ascii="Times New Roman" w:hAnsi="Times New Roman"/>
          <w:sz w:val="24"/>
          <w:szCs w:val="24"/>
        </w:rPr>
        <w:t xml:space="preserve">millega võetakse üle direktiivi artikli 2 punkt </w:t>
      </w:r>
      <w:r w:rsidR="0053099E">
        <w:rPr>
          <w:rFonts w:ascii="Times New Roman" w:hAnsi="Times New Roman"/>
          <w:sz w:val="24"/>
          <w:szCs w:val="24"/>
        </w:rPr>
        <w:t xml:space="preserve">6. </w:t>
      </w:r>
      <w:r w:rsidR="00394BAA">
        <w:rPr>
          <w:rFonts w:ascii="Times New Roman" w:hAnsi="Times New Roman"/>
          <w:sz w:val="24"/>
          <w:szCs w:val="24"/>
        </w:rPr>
        <w:t xml:space="preserve">Täpsustatakse </w:t>
      </w:r>
      <w:r>
        <w:rPr>
          <w:rFonts w:ascii="Times New Roman" w:hAnsi="Times New Roman"/>
          <w:sz w:val="24"/>
          <w:szCs w:val="24"/>
        </w:rPr>
        <w:t>energia lõpptarbimi</w:t>
      </w:r>
      <w:r w:rsidR="001662D4">
        <w:rPr>
          <w:rFonts w:ascii="Times New Roman" w:hAnsi="Times New Roman"/>
          <w:sz w:val="24"/>
          <w:szCs w:val="24"/>
        </w:rPr>
        <w:t>se mõiste määratlust</w:t>
      </w:r>
      <w:r>
        <w:rPr>
          <w:rFonts w:ascii="Times New Roman" w:hAnsi="Times New Roman"/>
          <w:sz w:val="24"/>
          <w:szCs w:val="24"/>
        </w:rPr>
        <w:t xml:space="preserve">. </w:t>
      </w:r>
      <w:r w:rsidR="00BA3E11">
        <w:rPr>
          <w:rFonts w:ascii="Times New Roman" w:hAnsi="Times New Roman"/>
          <w:sz w:val="24"/>
          <w:szCs w:val="24"/>
        </w:rPr>
        <w:t>V</w:t>
      </w:r>
      <w:r>
        <w:rPr>
          <w:rFonts w:ascii="Times New Roman" w:hAnsi="Times New Roman"/>
          <w:sz w:val="24"/>
          <w:szCs w:val="24"/>
        </w:rPr>
        <w:t xml:space="preserve">õrreldes kehtiva </w:t>
      </w:r>
      <w:r w:rsidR="001662D4">
        <w:rPr>
          <w:rFonts w:ascii="Times New Roman" w:hAnsi="Times New Roman"/>
          <w:sz w:val="24"/>
          <w:szCs w:val="24"/>
        </w:rPr>
        <w:t>määratlus</w:t>
      </w:r>
      <w:r>
        <w:rPr>
          <w:rFonts w:ascii="Times New Roman" w:hAnsi="Times New Roman"/>
          <w:sz w:val="24"/>
          <w:szCs w:val="24"/>
        </w:rPr>
        <w:t xml:space="preserve">ega täpsustatakse, et lõpptarbimise hulka tuleb </w:t>
      </w:r>
      <w:r w:rsidR="001662D4">
        <w:rPr>
          <w:rFonts w:ascii="Times New Roman" w:hAnsi="Times New Roman"/>
          <w:sz w:val="24"/>
          <w:szCs w:val="24"/>
        </w:rPr>
        <w:t>arvat</w:t>
      </w:r>
      <w:r>
        <w:rPr>
          <w:rFonts w:ascii="Times New Roman" w:hAnsi="Times New Roman"/>
          <w:sz w:val="24"/>
          <w:szCs w:val="24"/>
        </w:rPr>
        <w:t xml:space="preserve">a rahvusvaheline õhuvedude energiatarbimine, aga välja </w:t>
      </w:r>
      <w:r w:rsidR="00DE2B3C">
        <w:rPr>
          <w:rFonts w:ascii="Times New Roman" w:hAnsi="Times New Roman"/>
          <w:sz w:val="24"/>
          <w:szCs w:val="24"/>
        </w:rPr>
        <w:t xml:space="preserve">jäetakse </w:t>
      </w:r>
      <w:r>
        <w:rPr>
          <w:rFonts w:ascii="Times New Roman" w:hAnsi="Times New Roman"/>
          <w:sz w:val="24"/>
          <w:szCs w:val="24"/>
        </w:rPr>
        <w:t>rahvusvaheliste merepunkrivarude energia</w:t>
      </w:r>
      <w:r w:rsidRPr="1538BB26">
        <w:rPr>
          <w:rFonts w:ascii="Times New Roman" w:hAnsi="Times New Roman"/>
          <w:sz w:val="24"/>
          <w:szCs w:val="24"/>
        </w:rPr>
        <w:t>tarbimi</w:t>
      </w:r>
      <w:r w:rsidR="614068B8" w:rsidRPr="1538BB26">
        <w:rPr>
          <w:rFonts w:ascii="Times New Roman" w:hAnsi="Times New Roman"/>
          <w:sz w:val="24"/>
          <w:szCs w:val="24"/>
        </w:rPr>
        <w:t>s</w:t>
      </w:r>
      <w:r w:rsidRPr="1538BB26">
        <w:rPr>
          <w:rFonts w:ascii="Times New Roman" w:hAnsi="Times New Roman"/>
          <w:sz w:val="24"/>
          <w:szCs w:val="24"/>
        </w:rPr>
        <w:t>e.</w:t>
      </w:r>
    </w:p>
    <w:p w14:paraId="23E26AF7" w14:textId="77777777" w:rsidR="002C1E24" w:rsidRDefault="002C1E24" w:rsidP="00947442">
      <w:pPr>
        <w:spacing w:after="0" w:line="240" w:lineRule="auto"/>
        <w:jc w:val="both"/>
        <w:rPr>
          <w:rFonts w:ascii="Times New Roman" w:hAnsi="Times New Roman"/>
          <w:sz w:val="24"/>
          <w:szCs w:val="24"/>
        </w:rPr>
      </w:pPr>
    </w:p>
    <w:p w14:paraId="7145B3F1" w14:textId="76F5B24A" w:rsidR="00AF5C1E" w:rsidRDefault="00CE5604" w:rsidP="00947442">
      <w:pPr>
        <w:spacing w:after="0" w:line="240" w:lineRule="auto"/>
        <w:jc w:val="both"/>
        <w:rPr>
          <w:rFonts w:eastAsia="Times New Roman"/>
          <w:sz w:val="24"/>
          <w:szCs w:val="24"/>
          <w:lang w:eastAsia="et-EE"/>
        </w:rPr>
      </w:pPr>
      <w:r w:rsidRPr="5621D634">
        <w:rPr>
          <w:rFonts w:eastAsia="Times New Roman"/>
          <w:b/>
          <w:sz w:val="24"/>
          <w:szCs w:val="24"/>
          <w:lang w:eastAsia="et-EE"/>
        </w:rPr>
        <w:t xml:space="preserve">Punktiga </w:t>
      </w:r>
      <w:r w:rsidR="006C30B6">
        <w:rPr>
          <w:rFonts w:eastAsia="Times New Roman"/>
          <w:b/>
          <w:sz w:val="24"/>
          <w:szCs w:val="24"/>
          <w:lang w:eastAsia="et-EE"/>
        </w:rPr>
        <w:t>6</w:t>
      </w:r>
      <w:r w:rsidR="006C30B6" w:rsidRPr="5621D634">
        <w:rPr>
          <w:rFonts w:eastAsia="Times New Roman"/>
          <w:sz w:val="24"/>
          <w:szCs w:val="24"/>
          <w:lang w:eastAsia="et-EE"/>
        </w:rPr>
        <w:t xml:space="preserve"> </w:t>
      </w:r>
      <w:r w:rsidR="00016A27" w:rsidRPr="5621D634">
        <w:rPr>
          <w:rFonts w:eastAsia="Times New Roman"/>
          <w:sz w:val="24"/>
          <w:szCs w:val="24"/>
          <w:lang w:eastAsia="et-EE"/>
        </w:rPr>
        <w:t>täiendatakse EnKS</w:t>
      </w:r>
      <w:r w:rsidR="00786E80">
        <w:rPr>
          <w:rFonts w:eastAsia="Times New Roman"/>
          <w:sz w:val="24"/>
          <w:szCs w:val="24"/>
          <w:lang w:eastAsia="et-EE"/>
        </w:rPr>
        <w:t>i</w:t>
      </w:r>
      <w:r w:rsidR="00016A27" w:rsidRPr="5621D634">
        <w:rPr>
          <w:rFonts w:eastAsia="Times New Roman"/>
          <w:sz w:val="24"/>
          <w:szCs w:val="24"/>
          <w:lang w:eastAsia="et-EE"/>
        </w:rPr>
        <w:t xml:space="preserve"> § 2 punktiga 8</w:t>
      </w:r>
      <w:r w:rsidR="00016A27" w:rsidRPr="5621D634">
        <w:rPr>
          <w:rFonts w:eastAsia="Times New Roman"/>
          <w:sz w:val="24"/>
          <w:szCs w:val="24"/>
          <w:vertAlign w:val="superscript"/>
          <w:lang w:eastAsia="et-EE"/>
        </w:rPr>
        <w:t>1</w:t>
      </w:r>
      <w:r w:rsidR="00457B34">
        <w:rPr>
          <w:rFonts w:eastAsia="Times New Roman"/>
          <w:sz w:val="24"/>
          <w:szCs w:val="24"/>
          <w:lang w:eastAsia="et-EE"/>
        </w:rPr>
        <w:t>,</w:t>
      </w:r>
      <w:r w:rsidR="00457B34" w:rsidRPr="00457B34">
        <w:t xml:space="preserve"> </w:t>
      </w:r>
      <w:bookmarkStart w:id="18" w:name="_Hlk201806936"/>
      <w:r w:rsidR="00457B34" w:rsidRPr="00457B34">
        <w:rPr>
          <w:rFonts w:eastAsia="Times New Roman"/>
          <w:sz w:val="24"/>
          <w:szCs w:val="24"/>
          <w:lang w:eastAsia="et-EE"/>
        </w:rPr>
        <w:t>millega võetakse üle direktiivi artikli 2 punkt</w:t>
      </w:r>
      <w:r w:rsidR="002904D6">
        <w:rPr>
          <w:rFonts w:eastAsia="Times New Roman"/>
          <w:sz w:val="24"/>
          <w:szCs w:val="24"/>
          <w:lang w:eastAsia="et-EE"/>
        </w:rPr>
        <w:t> </w:t>
      </w:r>
      <w:r w:rsidR="00457B34">
        <w:rPr>
          <w:rFonts w:eastAsia="Times New Roman"/>
          <w:sz w:val="24"/>
          <w:szCs w:val="24"/>
          <w:lang w:eastAsia="et-EE"/>
        </w:rPr>
        <w:t>3</w:t>
      </w:r>
      <w:bookmarkEnd w:id="18"/>
      <w:r w:rsidR="001662D4">
        <w:rPr>
          <w:rFonts w:eastAsia="Times New Roman"/>
          <w:sz w:val="24"/>
          <w:szCs w:val="24"/>
          <w:lang w:eastAsia="et-EE"/>
        </w:rPr>
        <w:t>.</w:t>
      </w:r>
      <w:r w:rsidR="00CF5EA0" w:rsidRPr="5621D634">
        <w:rPr>
          <w:rFonts w:eastAsia="Times New Roman"/>
          <w:sz w:val="24"/>
          <w:szCs w:val="24"/>
          <w:lang w:eastAsia="et-EE"/>
        </w:rPr>
        <w:t xml:space="preserve"> </w:t>
      </w:r>
      <w:r w:rsidR="001662D4">
        <w:rPr>
          <w:rFonts w:eastAsia="Times New Roman"/>
          <w:sz w:val="24"/>
          <w:szCs w:val="24"/>
          <w:lang w:eastAsia="et-EE"/>
        </w:rPr>
        <w:t>Kasutusele võetakse</w:t>
      </w:r>
      <w:r w:rsidR="00CF5EA0" w:rsidRPr="5621D634">
        <w:rPr>
          <w:rFonts w:eastAsia="Times New Roman"/>
          <w:sz w:val="24"/>
          <w:szCs w:val="24"/>
          <w:lang w:eastAsia="et-EE"/>
        </w:rPr>
        <w:t xml:space="preserve"> uus </w:t>
      </w:r>
      <w:r w:rsidR="00EB34E9" w:rsidRPr="00E363D0">
        <w:rPr>
          <w:rFonts w:eastAsia="Times New Roman"/>
          <w:sz w:val="24"/>
          <w:szCs w:val="24"/>
          <w:lang w:eastAsia="et-EE"/>
        </w:rPr>
        <w:t>energiasüsteem</w:t>
      </w:r>
      <w:r w:rsidR="001662D4">
        <w:rPr>
          <w:rFonts w:eastAsia="Times New Roman"/>
          <w:sz w:val="24"/>
          <w:szCs w:val="24"/>
          <w:lang w:eastAsia="et-EE"/>
        </w:rPr>
        <w:t>i mõiste ja esitatakse selle määratlus</w:t>
      </w:r>
      <w:r w:rsidR="00EB34E9" w:rsidRPr="00E363D0">
        <w:rPr>
          <w:rFonts w:eastAsia="Times New Roman"/>
          <w:sz w:val="24"/>
          <w:szCs w:val="24"/>
          <w:lang w:eastAsia="et-EE"/>
        </w:rPr>
        <w:t>,</w:t>
      </w:r>
      <w:r w:rsidR="009A0EF3" w:rsidRPr="00E363D0">
        <w:rPr>
          <w:sz w:val="24"/>
          <w:szCs w:val="24"/>
        </w:rPr>
        <w:t xml:space="preserve"> mi</w:t>
      </w:r>
      <w:r w:rsidR="001662D4">
        <w:rPr>
          <w:sz w:val="24"/>
          <w:szCs w:val="24"/>
        </w:rPr>
        <w:t>lle kohaselt on see</w:t>
      </w:r>
      <w:r w:rsidR="009A0EF3" w:rsidRPr="00E363D0">
        <w:rPr>
          <w:sz w:val="24"/>
          <w:szCs w:val="24"/>
        </w:rPr>
        <w:t xml:space="preserve"> süsteem</w:t>
      </w:r>
      <w:r w:rsidR="00343292" w:rsidRPr="00E363D0">
        <w:rPr>
          <w:sz w:val="24"/>
          <w:szCs w:val="24"/>
        </w:rPr>
        <w:t xml:space="preserve">, mis on </w:t>
      </w:r>
      <w:r w:rsidR="009A0EF3" w:rsidRPr="00E363D0">
        <w:rPr>
          <w:rFonts w:eastAsia="Times New Roman"/>
          <w:sz w:val="24"/>
          <w:szCs w:val="24"/>
          <w:lang w:eastAsia="et-EE"/>
        </w:rPr>
        <w:t>eelkõige</w:t>
      </w:r>
      <w:r w:rsidR="009A0EF3" w:rsidRPr="5621D634">
        <w:rPr>
          <w:rFonts w:eastAsia="Times New Roman"/>
          <w:sz w:val="24"/>
          <w:szCs w:val="24"/>
          <w:lang w:eastAsia="et-EE"/>
        </w:rPr>
        <w:t xml:space="preserve"> ette nähtud energiateenuste osutamiseks, et </w:t>
      </w:r>
      <w:r w:rsidR="001662D4">
        <w:rPr>
          <w:rFonts w:eastAsia="Times New Roman"/>
          <w:sz w:val="24"/>
          <w:szCs w:val="24"/>
          <w:lang w:eastAsia="et-EE"/>
        </w:rPr>
        <w:t>kat</w:t>
      </w:r>
      <w:r w:rsidR="008E7EEF">
        <w:rPr>
          <w:rFonts w:eastAsia="Times New Roman"/>
          <w:sz w:val="24"/>
          <w:szCs w:val="24"/>
          <w:lang w:eastAsia="et-EE"/>
        </w:rPr>
        <w:t>ta</w:t>
      </w:r>
      <w:r w:rsidR="00123009">
        <w:rPr>
          <w:rFonts w:eastAsia="Times New Roman"/>
          <w:sz w:val="24"/>
          <w:szCs w:val="24"/>
          <w:lang w:eastAsia="et-EE"/>
        </w:rPr>
        <w:t xml:space="preserve"> </w:t>
      </w:r>
      <w:r w:rsidR="009A0EF3" w:rsidRPr="5621D634">
        <w:rPr>
          <w:rFonts w:eastAsia="Times New Roman"/>
          <w:sz w:val="24"/>
          <w:szCs w:val="24"/>
          <w:lang w:eastAsia="et-EE"/>
        </w:rPr>
        <w:t>lõpptarbimis</w:t>
      </w:r>
      <w:r w:rsidR="008E7EEF">
        <w:rPr>
          <w:rFonts w:eastAsia="Times New Roman"/>
          <w:sz w:val="24"/>
          <w:szCs w:val="24"/>
          <w:lang w:eastAsia="et-EE"/>
        </w:rPr>
        <w:t xml:space="preserve">e </w:t>
      </w:r>
      <w:r w:rsidR="009A0EF3" w:rsidRPr="5621D634">
        <w:rPr>
          <w:rFonts w:eastAsia="Times New Roman"/>
          <w:sz w:val="24"/>
          <w:szCs w:val="24"/>
          <w:lang w:eastAsia="et-EE"/>
        </w:rPr>
        <w:t>sektorite nõudlus soojuse, kütuste ja elektri</w:t>
      </w:r>
      <w:r w:rsidR="001662D4">
        <w:rPr>
          <w:rFonts w:eastAsia="Times New Roman"/>
          <w:sz w:val="24"/>
          <w:szCs w:val="24"/>
          <w:lang w:eastAsia="et-EE"/>
        </w:rPr>
        <w:t xml:space="preserve"> järele</w:t>
      </w:r>
      <w:r w:rsidR="00B24A57">
        <w:rPr>
          <w:rFonts w:eastAsia="Times New Roman"/>
          <w:sz w:val="24"/>
          <w:szCs w:val="24"/>
          <w:lang w:eastAsia="et-EE"/>
        </w:rPr>
        <w:t>.</w:t>
      </w:r>
    </w:p>
    <w:p w14:paraId="19C55855" w14:textId="77777777" w:rsidR="00D72B51" w:rsidRDefault="00D72B51" w:rsidP="00947442">
      <w:pPr>
        <w:pStyle w:val="muudetavtekst"/>
        <w:rPr>
          <w:rFonts w:asciiTheme="minorHAnsi" w:hAnsiTheme="minorHAnsi" w:cstheme="minorHAnsi"/>
          <w:b/>
          <w:bCs/>
        </w:rPr>
      </w:pPr>
    </w:p>
    <w:p w14:paraId="7830DDD7" w14:textId="189B6D4C" w:rsidR="0048063C" w:rsidRDefault="0048063C" w:rsidP="0048063C">
      <w:pPr>
        <w:spacing w:after="0" w:line="240" w:lineRule="auto"/>
        <w:jc w:val="both"/>
        <w:rPr>
          <w:rFonts w:ascii="Times New Roman" w:hAnsi="Times New Roman"/>
          <w:sz w:val="24"/>
          <w:szCs w:val="24"/>
        </w:rPr>
      </w:pPr>
      <w:r w:rsidRPr="7722650D">
        <w:rPr>
          <w:rFonts w:ascii="Times New Roman" w:hAnsi="Times New Roman"/>
          <w:b/>
          <w:bCs/>
          <w:sz w:val="24"/>
          <w:szCs w:val="24"/>
        </w:rPr>
        <w:t xml:space="preserve">Punktiga </w:t>
      </w:r>
      <w:r w:rsidR="003448A1">
        <w:rPr>
          <w:rFonts w:ascii="Times New Roman" w:hAnsi="Times New Roman"/>
          <w:b/>
          <w:bCs/>
          <w:sz w:val="24"/>
          <w:szCs w:val="24"/>
        </w:rPr>
        <w:t>7</w:t>
      </w:r>
      <w:r w:rsidRPr="7722650D">
        <w:rPr>
          <w:rFonts w:ascii="Times New Roman" w:hAnsi="Times New Roman"/>
          <w:b/>
          <w:bCs/>
          <w:sz w:val="24"/>
          <w:szCs w:val="24"/>
        </w:rPr>
        <w:t xml:space="preserve"> </w:t>
      </w:r>
      <w:r w:rsidRPr="7722650D">
        <w:rPr>
          <w:rFonts w:ascii="Times New Roman" w:hAnsi="Times New Roman"/>
          <w:sz w:val="24"/>
          <w:szCs w:val="24"/>
        </w:rPr>
        <w:t xml:space="preserve">muudetakse </w:t>
      </w:r>
      <w:r w:rsidRPr="00A1190F">
        <w:rPr>
          <w:rFonts w:ascii="Times New Roman" w:hAnsi="Times New Roman"/>
          <w:sz w:val="24"/>
          <w:szCs w:val="24"/>
        </w:rPr>
        <w:t>EnKSi § 2 punkti 26 ja võetakse</w:t>
      </w:r>
      <w:r w:rsidRPr="00D521FF">
        <w:rPr>
          <w:rFonts w:ascii="Times New Roman" w:hAnsi="Times New Roman"/>
          <w:sz w:val="24"/>
          <w:szCs w:val="24"/>
        </w:rPr>
        <w:t xml:space="preserve"> üle direktiivi artikli 2 punkt </w:t>
      </w:r>
      <w:r>
        <w:rPr>
          <w:rFonts w:ascii="Times New Roman" w:hAnsi="Times New Roman"/>
          <w:sz w:val="24"/>
          <w:szCs w:val="24"/>
        </w:rPr>
        <w:t xml:space="preserve">5. </w:t>
      </w:r>
      <w:r w:rsidRPr="7722650D">
        <w:rPr>
          <w:rFonts w:ascii="Times New Roman" w:hAnsi="Times New Roman"/>
          <w:sz w:val="24"/>
          <w:szCs w:val="24"/>
        </w:rPr>
        <w:t>Võrreldes kehtiva m</w:t>
      </w:r>
      <w:r w:rsidR="001662D4">
        <w:rPr>
          <w:rFonts w:ascii="Times New Roman" w:hAnsi="Times New Roman"/>
          <w:sz w:val="24"/>
          <w:szCs w:val="24"/>
        </w:rPr>
        <w:t>ääratlus</w:t>
      </w:r>
      <w:r w:rsidRPr="7722650D">
        <w:rPr>
          <w:rFonts w:ascii="Times New Roman" w:hAnsi="Times New Roman"/>
          <w:sz w:val="24"/>
          <w:szCs w:val="24"/>
        </w:rPr>
        <w:t>ega täpsustatakse</w:t>
      </w:r>
      <w:r w:rsidR="00754CFD">
        <w:rPr>
          <w:rFonts w:ascii="Times New Roman" w:hAnsi="Times New Roman"/>
          <w:sz w:val="24"/>
          <w:szCs w:val="24"/>
        </w:rPr>
        <w:t>,</w:t>
      </w:r>
      <w:r w:rsidRPr="7722650D">
        <w:rPr>
          <w:rFonts w:ascii="Times New Roman" w:hAnsi="Times New Roman"/>
          <w:sz w:val="24"/>
          <w:szCs w:val="24"/>
        </w:rPr>
        <w:t xml:space="preserve"> et primaarenergia mõiste ei </w:t>
      </w:r>
      <w:r w:rsidR="001662D4">
        <w:rPr>
          <w:rFonts w:ascii="Times New Roman" w:hAnsi="Times New Roman"/>
          <w:sz w:val="24"/>
          <w:szCs w:val="24"/>
        </w:rPr>
        <w:t>hõlma</w:t>
      </w:r>
      <w:r w:rsidR="001662D4" w:rsidRPr="7722650D">
        <w:rPr>
          <w:rFonts w:ascii="Times New Roman" w:hAnsi="Times New Roman"/>
          <w:sz w:val="24"/>
          <w:szCs w:val="24"/>
        </w:rPr>
        <w:t xml:space="preserve"> </w:t>
      </w:r>
      <w:r w:rsidRPr="7722650D">
        <w:rPr>
          <w:rFonts w:ascii="Times New Roman" w:hAnsi="Times New Roman"/>
          <w:sz w:val="24"/>
          <w:szCs w:val="24"/>
        </w:rPr>
        <w:t xml:space="preserve">rahvusvahelisi merepunkrivarusid ja ümbritseva keskkonna ehk taastuvenergiat. Muudatus on täpsustava iseloomuga. </w:t>
      </w:r>
    </w:p>
    <w:p w14:paraId="01BD60C7" w14:textId="77777777" w:rsidR="00EB0D43" w:rsidRDefault="00EB0D43" w:rsidP="00947442">
      <w:pPr>
        <w:pStyle w:val="muudetavtekst"/>
        <w:rPr>
          <w:rFonts w:asciiTheme="minorHAnsi" w:hAnsiTheme="minorHAnsi" w:cstheme="minorBidi"/>
          <w:bCs/>
        </w:rPr>
      </w:pPr>
    </w:p>
    <w:p w14:paraId="4D89221D" w14:textId="58DC1D9B" w:rsidR="00EB0D43" w:rsidRPr="004928C2" w:rsidRDefault="00EB0D43" w:rsidP="54CB0A33">
      <w:pPr>
        <w:pStyle w:val="muudetavtekst"/>
        <w:rPr>
          <w:rFonts w:asciiTheme="minorHAnsi" w:hAnsiTheme="minorHAnsi" w:cstheme="minorBidi"/>
          <w:vertAlign w:val="superscript"/>
        </w:rPr>
      </w:pPr>
      <w:r w:rsidRPr="54CB0A33">
        <w:rPr>
          <w:rFonts w:asciiTheme="minorHAnsi" w:hAnsiTheme="minorHAnsi" w:cstheme="minorBidi"/>
          <w:b/>
          <w:bCs/>
        </w:rPr>
        <w:t xml:space="preserve">Punktiga </w:t>
      </w:r>
      <w:r w:rsidR="005771B6">
        <w:rPr>
          <w:rFonts w:asciiTheme="minorHAnsi" w:hAnsiTheme="minorHAnsi" w:cstheme="minorBidi"/>
          <w:b/>
          <w:bCs/>
        </w:rPr>
        <w:t>8</w:t>
      </w:r>
      <w:r w:rsidR="00646555" w:rsidRPr="54CB0A33">
        <w:rPr>
          <w:rFonts w:asciiTheme="minorHAnsi" w:hAnsiTheme="minorHAnsi" w:cstheme="minorBidi"/>
        </w:rPr>
        <w:t xml:space="preserve"> </w:t>
      </w:r>
      <w:r w:rsidRPr="54CB0A33">
        <w:rPr>
          <w:rFonts w:asciiTheme="minorHAnsi" w:hAnsiTheme="minorHAnsi" w:cstheme="minorBidi"/>
        </w:rPr>
        <w:t>lisatakse EnKSi § 2 punkt 2</w:t>
      </w:r>
      <w:r w:rsidR="141DA03F" w:rsidRPr="54CB0A33">
        <w:rPr>
          <w:rFonts w:asciiTheme="minorHAnsi" w:hAnsiTheme="minorHAnsi" w:cstheme="minorBidi"/>
        </w:rPr>
        <w:t>9</w:t>
      </w:r>
      <w:r w:rsidR="008753BF">
        <w:rPr>
          <w:rFonts w:asciiTheme="minorHAnsi" w:hAnsiTheme="minorHAnsi" w:cstheme="minorBidi"/>
          <w:vertAlign w:val="superscript"/>
        </w:rPr>
        <w:t>1</w:t>
      </w:r>
      <w:r w:rsidRPr="54CB0A33">
        <w:rPr>
          <w:rFonts w:asciiTheme="minorHAnsi" w:hAnsiTheme="minorHAnsi" w:cstheme="minorBidi"/>
        </w:rPr>
        <w:t>,</w:t>
      </w:r>
      <w:r>
        <w:t xml:space="preserve"> </w:t>
      </w:r>
      <w:r w:rsidRPr="54CB0A33">
        <w:rPr>
          <w:rFonts w:asciiTheme="minorHAnsi" w:hAnsiTheme="minorHAnsi" w:cstheme="minorBidi"/>
        </w:rPr>
        <w:t xml:space="preserve">millega võetakse üle direktiivi artikli 2 punkt 31, </w:t>
      </w:r>
      <w:r w:rsidR="008B42E8">
        <w:rPr>
          <w:rFonts w:asciiTheme="minorHAnsi" w:hAnsiTheme="minorHAnsi" w:cstheme="minorBidi"/>
        </w:rPr>
        <w:t xml:space="preserve">kus on sätestatud </w:t>
      </w:r>
      <w:r w:rsidRPr="54CB0A33">
        <w:rPr>
          <w:rFonts w:asciiTheme="minorHAnsi" w:hAnsiTheme="minorHAnsi" w:cstheme="minorBidi"/>
        </w:rPr>
        <w:t>mikroettevõtja</w:t>
      </w:r>
      <w:r w:rsidR="008B42E8">
        <w:rPr>
          <w:rFonts w:asciiTheme="minorHAnsi" w:hAnsiTheme="minorHAnsi" w:cstheme="minorBidi"/>
        </w:rPr>
        <w:t xml:space="preserve"> mõiste</w:t>
      </w:r>
      <w:r w:rsidRPr="54CB0A33">
        <w:rPr>
          <w:rFonts w:asciiTheme="minorHAnsi" w:hAnsiTheme="minorHAnsi" w:cstheme="minorBidi"/>
        </w:rPr>
        <w:t xml:space="preserve">. See on ettevõtja, kellel on vähem kui kümme töötajat ja kelle aastakäive ja/või aastabilansi kogumaht ei ületa 2 miljonit eurot. </w:t>
      </w:r>
      <w:r w:rsidR="008B42E8">
        <w:rPr>
          <w:rFonts w:asciiTheme="minorHAnsi" w:hAnsiTheme="minorHAnsi" w:cstheme="minorBidi"/>
        </w:rPr>
        <w:t>Määratlus p</w:t>
      </w:r>
      <w:r w:rsidRPr="54CB0A33">
        <w:rPr>
          <w:rFonts w:asciiTheme="minorHAnsi" w:hAnsiTheme="minorHAnsi" w:cstheme="minorBidi"/>
        </w:rPr>
        <w:t>õhineb Euroopa Komisjoni soovitusel</w:t>
      </w:r>
      <w:r w:rsidR="004928C2" w:rsidRPr="54CB0A33">
        <w:rPr>
          <w:rFonts w:asciiTheme="minorHAnsi" w:hAnsiTheme="minorHAnsi" w:cstheme="minorBidi"/>
          <w:vertAlign w:val="superscript"/>
        </w:rPr>
        <w:t>12</w:t>
      </w:r>
      <w:r w:rsidRPr="54CB0A33">
        <w:rPr>
          <w:rFonts w:asciiTheme="minorHAnsi" w:hAnsiTheme="minorHAnsi" w:cstheme="minorBidi"/>
        </w:rPr>
        <w:t xml:space="preserve"> 2003/361/EÜ ning </w:t>
      </w:r>
      <w:r w:rsidR="000E116B">
        <w:rPr>
          <w:rFonts w:asciiTheme="minorHAnsi" w:hAnsiTheme="minorHAnsi" w:cstheme="minorBidi"/>
        </w:rPr>
        <w:t xml:space="preserve">komisjoni </w:t>
      </w:r>
      <w:r w:rsidRPr="54CB0A33">
        <w:rPr>
          <w:rFonts w:asciiTheme="minorHAnsi" w:hAnsiTheme="minorHAnsi" w:cstheme="minorBidi"/>
        </w:rPr>
        <w:t>juhendmaterjalil „VKEde määratlust käsitlev teatmik“</w:t>
      </w:r>
      <w:r w:rsidR="004928C2" w:rsidRPr="54CB0A33">
        <w:rPr>
          <w:rFonts w:asciiTheme="minorHAnsi" w:hAnsiTheme="minorHAnsi" w:cstheme="minorBidi"/>
          <w:vertAlign w:val="superscript"/>
        </w:rPr>
        <w:t>13</w:t>
      </w:r>
      <w:r w:rsidR="008B42E8" w:rsidRPr="00E774F8">
        <w:rPr>
          <w:rFonts w:asciiTheme="minorHAnsi" w:hAnsiTheme="minorHAnsi" w:cstheme="minorBidi"/>
          <w:vertAlign w:val="subscript"/>
        </w:rPr>
        <w:t>.</w:t>
      </w:r>
    </w:p>
    <w:p w14:paraId="614AB3C0" w14:textId="77777777" w:rsidR="00584D51" w:rsidRDefault="00584D51" w:rsidP="00947442">
      <w:pPr>
        <w:pStyle w:val="muudetavtekst"/>
        <w:rPr>
          <w:rFonts w:asciiTheme="minorHAnsi" w:hAnsiTheme="minorHAnsi" w:cstheme="minorBidi"/>
          <w:b/>
        </w:rPr>
      </w:pPr>
    </w:p>
    <w:p w14:paraId="349D54E3" w14:textId="14356E56" w:rsidR="0094119A" w:rsidRDefault="00D24F54" w:rsidP="00947442">
      <w:pPr>
        <w:pStyle w:val="muudetavtekst"/>
        <w:rPr>
          <w:rFonts w:asciiTheme="minorHAnsi" w:hAnsiTheme="minorHAnsi" w:cstheme="minorBidi"/>
        </w:rPr>
      </w:pPr>
      <w:r w:rsidRPr="00731319">
        <w:rPr>
          <w:rFonts w:asciiTheme="minorHAnsi" w:hAnsiTheme="minorHAnsi" w:cstheme="minorBidi"/>
          <w:b/>
          <w:bCs/>
        </w:rPr>
        <w:t xml:space="preserve">Punktiga </w:t>
      </w:r>
      <w:r w:rsidR="005771B6">
        <w:rPr>
          <w:rFonts w:asciiTheme="minorHAnsi" w:hAnsiTheme="minorHAnsi" w:cstheme="minorBidi"/>
          <w:b/>
          <w:bCs/>
        </w:rPr>
        <w:t>9</w:t>
      </w:r>
      <w:r w:rsidR="00646555">
        <w:rPr>
          <w:rFonts w:asciiTheme="minorHAnsi" w:hAnsiTheme="minorHAnsi" w:cstheme="minorBidi"/>
        </w:rPr>
        <w:t xml:space="preserve"> </w:t>
      </w:r>
      <w:r w:rsidR="00180F95" w:rsidRPr="752CD64A">
        <w:rPr>
          <w:rFonts w:asciiTheme="minorHAnsi" w:hAnsiTheme="minorHAnsi" w:cstheme="minorBidi"/>
        </w:rPr>
        <w:t>lisatakse EnKS</w:t>
      </w:r>
      <w:r w:rsidR="00786E80">
        <w:rPr>
          <w:rFonts w:asciiTheme="minorHAnsi" w:hAnsiTheme="minorHAnsi" w:cstheme="minorBidi"/>
        </w:rPr>
        <w:t>i</w:t>
      </w:r>
      <w:r w:rsidR="00180F95" w:rsidRPr="752CD64A">
        <w:rPr>
          <w:rFonts w:asciiTheme="minorHAnsi" w:hAnsiTheme="minorHAnsi" w:cstheme="minorBidi"/>
        </w:rPr>
        <w:t xml:space="preserve"> § 2 </w:t>
      </w:r>
      <w:r w:rsidR="00180F95" w:rsidRPr="00262182">
        <w:rPr>
          <w:rFonts w:asciiTheme="minorHAnsi" w:hAnsiTheme="minorHAnsi" w:cstheme="minorBidi"/>
        </w:rPr>
        <w:t>punkt</w:t>
      </w:r>
      <w:r w:rsidR="00786E80" w:rsidRPr="00262182">
        <w:rPr>
          <w:rFonts w:asciiTheme="minorHAnsi" w:hAnsiTheme="minorHAnsi" w:cstheme="minorBidi"/>
        </w:rPr>
        <w:t>i</w:t>
      </w:r>
      <w:r w:rsidR="0094119A" w:rsidRPr="00262182">
        <w:rPr>
          <w:rFonts w:asciiTheme="minorHAnsi" w:hAnsiTheme="minorHAnsi" w:cstheme="minorBidi"/>
        </w:rPr>
        <w:t>d</w:t>
      </w:r>
      <w:r w:rsidR="00180F95" w:rsidRPr="00262182">
        <w:rPr>
          <w:rFonts w:asciiTheme="minorHAnsi" w:hAnsiTheme="minorHAnsi" w:cstheme="minorBidi"/>
        </w:rPr>
        <w:t xml:space="preserve"> </w:t>
      </w:r>
      <w:r w:rsidR="00DA1BC6" w:rsidRPr="00262182">
        <w:rPr>
          <w:rFonts w:asciiTheme="minorHAnsi" w:hAnsiTheme="minorHAnsi" w:cstheme="minorBidi"/>
        </w:rPr>
        <w:t>33</w:t>
      </w:r>
      <w:r w:rsidR="008B42E8">
        <w:rPr>
          <w:rFonts w:asciiTheme="minorHAnsi" w:hAnsiTheme="minorHAnsi" w:cstheme="minorBidi"/>
        </w:rPr>
        <w:t>–</w:t>
      </w:r>
      <w:r w:rsidRPr="00262182">
        <w:rPr>
          <w:rFonts w:asciiTheme="minorHAnsi" w:hAnsiTheme="minorHAnsi" w:cstheme="minorBidi"/>
        </w:rPr>
        <w:t>3</w:t>
      </w:r>
      <w:r w:rsidR="005771B6">
        <w:rPr>
          <w:rFonts w:asciiTheme="minorHAnsi" w:hAnsiTheme="minorHAnsi" w:cstheme="minorBidi"/>
        </w:rPr>
        <w:t>6</w:t>
      </w:r>
      <w:r w:rsidR="0094119A" w:rsidRPr="00262182">
        <w:rPr>
          <w:rFonts w:asciiTheme="minorHAnsi" w:hAnsiTheme="minorHAnsi" w:cstheme="minorBidi"/>
        </w:rPr>
        <w:t>.</w:t>
      </w:r>
      <w:r w:rsidR="0094119A">
        <w:rPr>
          <w:rFonts w:asciiTheme="minorHAnsi" w:hAnsiTheme="minorHAnsi" w:cstheme="minorBidi"/>
        </w:rPr>
        <w:t xml:space="preserve"> </w:t>
      </w:r>
      <w:bookmarkStart w:id="19" w:name="_Hlk201807433"/>
      <w:r w:rsidR="00AA3C30">
        <w:rPr>
          <w:rFonts w:asciiTheme="minorHAnsi" w:hAnsiTheme="minorHAnsi" w:cstheme="minorBidi"/>
        </w:rPr>
        <w:t xml:space="preserve"> </w:t>
      </w:r>
    </w:p>
    <w:p w14:paraId="7ACDD969" w14:textId="4390BF3B" w:rsidR="0094119A" w:rsidRDefault="006632B8" w:rsidP="54CB0A33">
      <w:pPr>
        <w:pStyle w:val="muudetavtekst"/>
        <w:rPr>
          <w:rFonts w:asciiTheme="minorHAnsi" w:hAnsiTheme="minorHAnsi" w:cstheme="minorBidi"/>
        </w:rPr>
      </w:pPr>
      <w:r w:rsidRPr="001366B3">
        <w:rPr>
          <w:rFonts w:asciiTheme="minorHAnsi" w:hAnsiTheme="minorHAnsi" w:cstheme="minorBidi"/>
          <w:u w:val="single"/>
        </w:rPr>
        <w:t xml:space="preserve">Punktiga </w:t>
      </w:r>
      <w:r w:rsidR="002C5046" w:rsidRPr="001366B3">
        <w:rPr>
          <w:rFonts w:asciiTheme="minorHAnsi" w:hAnsiTheme="minorHAnsi" w:cstheme="minorBidi"/>
          <w:u w:val="single"/>
        </w:rPr>
        <w:t>33</w:t>
      </w:r>
      <w:r w:rsidR="002C5046" w:rsidRPr="54CB0A33">
        <w:rPr>
          <w:rFonts w:asciiTheme="minorHAnsi" w:hAnsiTheme="minorHAnsi" w:cstheme="minorBidi"/>
        </w:rPr>
        <w:t xml:space="preserve"> võetakse </w:t>
      </w:r>
      <w:r w:rsidR="0056382E" w:rsidRPr="54CB0A33">
        <w:rPr>
          <w:rFonts w:asciiTheme="minorHAnsi" w:hAnsiTheme="minorHAnsi" w:cstheme="minorBidi"/>
        </w:rPr>
        <w:t>üle direktiivi artikl</w:t>
      </w:r>
      <w:r w:rsidR="008B42E8">
        <w:rPr>
          <w:rFonts w:asciiTheme="minorHAnsi" w:hAnsiTheme="minorHAnsi" w:cstheme="minorBidi"/>
        </w:rPr>
        <w:t>i</w:t>
      </w:r>
      <w:r w:rsidR="0056382E" w:rsidRPr="54CB0A33">
        <w:rPr>
          <w:rFonts w:asciiTheme="minorHAnsi" w:hAnsiTheme="minorHAnsi" w:cstheme="minorBidi"/>
        </w:rPr>
        <w:t xml:space="preserve"> 2 punkt </w:t>
      </w:r>
      <w:r w:rsidR="00764144" w:rsidRPr="54CB0A33">
        <w:rPr>
          <w:rFonts w:asciiTheme="minorHAnsi" w:hAnsiTheme="minorHAnsi" w:cstheme="minorBidi"/>
        </w:rPr>
        <w:t>54</w:t>
      </w:r>
      <w:r w:rsidR="00E70ED7" w:rsidRPr="54CB0A33">
        <w:rPr>
          <w:rFonts w:asciiTheme="minorHAnsi" w:hAnsiTheme="minorHAnsi" w:cstheme="minorBidi"/>
        </w:rPr>
        <w:t xml:space="preserve">, </w:t>
      </w:r>
      <w:r w:rsidR="008B42E8">
        <w:rPr>
          <w:rFonts w:asciiTheme="minorHAnsi" w:hAnsiTheme="minorHAnsi" w:cstheme="minorBidi"/>
        </w:rPr>
        <w:t xml:space="preserve">kus on sätestatud </w:t>
      </w:r>
      <w:r w:rsidR="00E70ED7" w:rsidRPr="54CB0A33">
        <w:rPr>
          <w:rFonts w:asciiTheme="minorHAnsi" w:hAnsiTheme="minorHAnsi" w:cstheme="minorBidi"/>
        </w:rPr>
        <w:t>huvide lahknemi</w:t>
      </w:r>
      <w:r w:rsidR="008B42E8">
        <w:rPr>
          <w:rFonts w:asciiTheme="minorHAnsi" w:hAnsiTheme="minorHAnsi" w:cstheme="minorBidi"/>
        </w:rPr>
        <w:t>se mõiste</w:t>
      </w:r>
      <w:r w:rsidR="00E70ED7" w:rsidRPr="54CB0A33">
        <w:rPr>
          <w:rFonts w:asciiTheme="minorHAnsi" w:hAnsiTheme="minorHAnsi" w:cstheme="minorBidi"/>
        </w:rPr>
        <w:t xml:space="preserve">, </w:t>
      </w:r>
      <w:r w:rsidR="00A5764B" w:rsidRPr="00A5764B">
        <w:rPr>
          <w:rFonts w:asciiTheme="minorHAnsi" w:hAnsiTheme="minorHAnsi" w:cstheme="minorBidi"/>
        </w:rPr>
        <w:t>mis tähendab, et kohustused ja hüved ei ole õiglaselt ja mõistlikult tasakaalus, näiteks omanike ja üürnike vahel</w:t>
      </w:r>
      <w:r w:rsidR="00A94E3D" w:rsidRPr="54CB0A33">
        <w:rPr>
          <w:rFonts w:asciiTheme="minorHAnsi" w:hAnsiTheme="minorHAnsi" w:cstheme="minorBidi"/>
        </w:rPr>
        <w:t>.</w:t>
      </w:r>
    </w:p>
    <w:bookmarkEnd w:id="19"/>
    <w:p w14:paraId="35EC150C" w14:textId="77777777" w:rsidR="00500033" w:rsidRDefault="00356392" w:rsidP="00947442">
      <w:pPr>
        <w:pStyle w:val="muudetavtekst"/>
        <w:rPr>
          <w:rFonts w:asciiTheme="minorHAnsi" w:hAnsiTheme="minorHAnsi" w:cstheme="minorBidi"/>
        </w:rPr>
      </w:pPr>
      <w:r w:rsidRPr="001366B3">
        <w:rPr>
          <w:rFonts w:asciiTheme="minorHAnsi" w:hAnsiTheme="minorHAnsi" w:cstheme="minorHAnsi"/>
          <w:u w:val="single"/>
        </w:rPr>
        <w:t>Punktiga 3</w:t>
      </w:r>
      <w:r w:rsidR="00262182">
        <w:rPr>
          <w:rFonts w:asciiTheme="minorHAnsi" w:hAnsiTheme="minorHAnsi" w:cstheme="minorHAnsi"/>
          <w:u w:val="single"/>
        </w:rPr>
        <w:t>4</w:t>
      </w:r>
      <w:r w:rsidRPr="00731319">
        <w:rPr>
          <w:rFonts w:asciiTheme="minorHAnsi" w:hAnsiTheme="minorHAnsi" w:cstheme="minorHAnsi"/>
        </w:rPr>
        <w:t xml:space="preserve"> </w:t>
      </w:r>
      <w:r w:rsidR="00E31BFC" w:rsidRPr="00731319">
        <w:rPr>
          <w:rFonts w:asciiTheme="minorHAnsi" w:hAnsiTheme="minorHAnsi" w:cstheme="minorHAnsi"/>
        </w:rPr>
        <w:t>võetakse üle direktiivi artikl</w:t>
      </w:r>
      <w:r w:rsidR="008B42E8">
        <w:rPr>
          <w:rFonts w:asciiTheme="minorHAnsi" w:hAnsiTheme="minorHAnsi" w:cstheme="minorHAnsi"/>
        </w:rPr>
        <w:t>i</w:t>
      </w:r>
      <w:r w:rsidR="00E31BFC" w:rsidRPr="00731319">
        <w:rPr>
          <w:rFonts w:asciiTheme="minorHAnsi" w:hAnsiTheme="minorHAnsi" w:cstheme="minorHAnsi"/>
        </w:rPr>
        <w:t xml:space="preserve"> 2 punkt 56</w:t>
      </w:r>
      <w:r w:rsidR="00500033">
        <w:rPr>
          <w:rFonts w:asciiTheme="minorHAnsi" w:hAnsiTheme="minorHAnsi" w:cstheme="minorHAnsi"/>
        </w:rPr>
        <w:t xml:space="preserve">. </w:t>
      </w:r>
      <w:r w:rsidR="00500033" w:rsidRPr="00500033">
        <w:rPr>
          <w:rFonts w:asciiTheme="minorHAnsi" w:hAnsiTheme="minorHAnsi" w:cstheme="minorBidi"/>
        </w:rPr>
        <w:t>Direktiivis on küll eraldi määratletud „energiatõhususe parandamise meetmete statistiliselt oluline osa ja representatiivne valim“, kuid seda mõistet direktiivi ülejäänud sätetes iseseisva terminina ei kasutata. Sisuliselt seondub mõiste energiasäästumeetmete mõõtmise, kontrollimise ja tõendamise nõuetega, mille kohaselt peab kontroll hõlmama vähemalt sellist osa meetmetest, mille põhjal on võimalik teha usaldusväärseid järeldusi kogu asjaomase meetmete kogumi kohta. Seetõttu ei loo mõiste eraldi materiaalset kohustust, vaid täpsustab valimipõhise kontrolli kvaliteedinõuet.</w:t>
      </w:r>
    </w:p>
    <w:p w14:paraId="32B338F6" w14:textId="33744103" w:rsidR="00A044AC" w:rsidRDefault="00A044AC" w:rsidP="00947442">
      <w:pPr>
        <w:pStyle w:val="muudetavtekst"/>
        <w:rPr>
          <w:rFonts w:asciiTheme="minorHAnsi" w:hAnsiTheme="minorHAnsi" w:cstheme="minorBidi"/>
        </w:rPr>
      </w:pPr>
      <w:r w:rsidRPr="001366B3">
        <w:rPr>
          <w:rFonts w:asciiTheme="minorHAnsi" w:hAnsiTheme="minorHAnsi" w:cstheme="minorBidi"/>
          <w:u w:val="single"/>
        </w:rPr>
        <w:t>Punktiga 3</w:t>
      </w:r>
      <w:r w:rsidR="00262182">
        <w:rPr>
          <w:rFonts w:asciiTheme="minorHAnsi" w:hAnsiTheme="minorHAnsi" w:cstheme="minorBidi"/>
          <w:u w:val="single"/>
        </w:rPr>
        <w:t>5</w:t>
      </w:r>
      <w:r>
        <w:rPr>
          <w:rFonts w:asciiTheme="minorHAnsi" w:hAnsiTheme="minorHAnsi" w:cstheme="minorBidi"/>
        </w:rPr>
        <w:t xml:space="preserve"> lisatakse relvajõud</w:t>
      </w:r>
      <w:r w:rsidR="00DC2E12">
        <w:rPr>
          <w:rFonts w:asciiTheme="minorHAnsi" w:hAnsiTheme="minorHAnsi" w:cstheme="minorBidi"/>
        </w:rPr>
        <w:t>ude mõiste –</w:t>
      </w:r>
      <w:r>
        <w:rPr>
          <w:rFonts w:asciiTheme="minorHAnsi" w:hAnsiTheme="minorHAnsi" w:cstheme="minorBidi"/>
        </w:rPr>
        <w:t xml:space="preserve"> </w:t>
      </w:r>
      <w:r w:rsidRPr="490A73E8">
        <w:rPr>
          <w:rFonts w:asciiTheme="minorHAnsi" w:hAnsiTheme="minorHAnsi" w:cstheme="minorBidi"/>
        </w:rPr>
        <w:t xml:space="preserve">selle all mõistetakse Kaitseväge </w:t>
      </w:r>
      <w:r>
        <w:rPr>
          <w:rFonts w:asciiTheme="minorHAnsi" w:hAnsiTheme="minorHAnsi" w:cstheme="minorBidi"/>
        </w:rPr>
        <w:t>k</w:t>
      </w:r>
      <w:r w:rsidRPr="490A73E8">
        <w:rPr>
          <w:rFonts w:asciiTheme="minorHAnsi" w:hAnsiTheme="minorHAnsi" w:cstheme="minorBidi"/>
        </w:rPr>
        <w:t>aitseväe korralduse seaduse § 2 l</w:t>
      </w:r>
      <w:r>
        <w:rPr>
          <w:rFonts w:asciiTheme="minorHAnsi" w:hAnsiTheme="minorHAnsi" w:cstheme="minorBidi"/>
        </w:rPr>
        <w:t>õike</w:t>
      </w:r>
      <w:r w:rsidRPr="490A73E8">
        <w:rPr>
          <w:rFonts w:asciiTheme="minorHAnsi" w:hAnsiTheme="minorHAnsi" w:cstheme="minorBidi"/>
        </w:rPr>
        <w:t xml:space="preserve"> 1 tähenduses ja Kaitseliitu kaitseliidu seaduse § 2 l</w:t>
      </w:r>
      <w:r>
        <w:rPr>
          <w:rFonts w:asciiTheme="minorHAnsi" w:hAnsiTheme="minorHAnsi" w:cstheme="minorBidi"/>
        </w:rPr>
        <w:t>õike</w:t>
      </w:r>
      <w:r w:rsidRPr="490A73E8">
        <w:rPr>
          <w:rFonts w:asciiTheme="minorHAnsi" w:hAnsiTheme="minorHAnsi" w:cstheme="minorBidi"/>
        </w:rPr>
        <w:t xml:space="preserve"> 1 tähenduses. Mõiste ei kajastu direktiivis, kuid direktiiv annab relvajõududele erandeid, olgu selleks nii energia kokkuhoiu kohustus </w:t>
      </w:r>
      <w:r w:rsidR="00D12856">
        <w:rPr>
          <w:rFonts w:asciiTheme="minorHAnsi" w:hAnsiTheme="minorHAnsi" w:cstheme="minorBidi"/>
        </w:rPr>
        <w:t>või</w:t>
      </w:r>
      <w:r w:rsidR="00D12856" w:rsidRPr="490A73E8">
        <w:rPr>
          <w:rFonts w:asciiTheme="minorHAnsi" w:hAnsiTheme="minorHAnsi" w:cstheme="minorBidi"/>
        </w:rPr>
        <w:t xml:space="preserve"> </w:t>
      </w:r>
      <w:r w:rsidRPr="490A73E8">
        <w:rPr>
          <w:rFonts w:asciiTheme="minorHAnsi" w:hAnsiTheme="minorHAnsi" w:cstheme="minorBidi"/>
        </w:rPr>
        <w:t xml:space="preserve">ka hoonete energiatõhususe miinimumnõuded. Selguse huvides </w:t>
      </w:r>
      <w:r>
        <w:rPr>
          <w:rFonts w:asciiTheme="minorHAnsi" w:hAnsiTheme="minorHAnsi" w:cstheme="minorBidi"/>
        </w:rPr>
        <w:t>sätestatakse</w:t>
      </w:r>
      <w:r w:rsidRPr="490A73E8">
        <w:rPr>
          <w:rFonts w:asciiTheme="minorHAnsi" w:hAnsiTheme="minorHAnsi" w:cstheme="minorBidi"/>
        </w:rPr>
        <w:t xml:space="preserve"> seaduses eraldi mõiste.</w:t>
      </w:r>
    </w:p>
    <w:p w14:paraId="4A22C0E8" w14:textId="6E0540E4" w:rsidR="00952C89" w:rsidRPr="003643B0" w:rsidRDefault="009A10C9" w:rsidP="00947442">
      <w:pPr>
        <w:pStyle w:val="muudetavtekst"/>
        <w:rPr>
          <w:rFonts w:asciiTheme="minorHAnsi" w:hAnsiTheme="minorHAnsi" w:cstheme="minorBidi"/>
        </w:rPr>
      </w:pPr>
      <w:r w:rsidRPr="00147BC8">
        <w:rPr>
          <w:rFonts w:asciiTheme="minorHAnsi" w:hAnsiTheme="minorHAnsi" w:cstheme="minorBidi"/>
          <w:u w:val="single"/>
        </w:rPr>
        <w:t>Punktiga 36</w:t>
      </w:r>
      <w:r>
        <w:rPr>
          <w:rFonts w:asciiTheme="minorHAnsi" w:hAnsiTheme="minorHAnsi" w:cstheme="minorBidi"/>
        </w:rPr>
        <w:t xml:space="preserve"> lisatakse mõistena „energiatõhususe esikohale seadmise põhimõte“ - millega võetakse üle direktiivi </w:t>
      </w:r>
      <w:r w:rsidR="00CA287F">
        <w:rPr>
          <w:rFonts w:asciiTheme="minorHAnsi" w:hAnsiTheme="minorHAnsi" w:cstheme="minorBidi"/>
        </w:rPr>
        <w:t xml:space="preserve">artikkel 2 punkt 2. Põhimõte ise viitab euroopa Parlamendi ja nõukogu määrusele </w:t>
      </w:r>
      <w:r w:rsidR="00CA287F" w:rsidRPr="00CA287F">
        <w:rPr>
          <w:rFonts w:asciiTheme="minorHAnsi" w:hAnsiTheme="minorHAnsi" w:cstheme="minorBidi"/>
        </w:rPr>
        <w:t>(EL) 2018/1999, milles käsitletakse energialiidu ja kliimameetmete juhtimist ning millega muudetakse Euroopa Parlamendi ja nõukogu määrusi (EÜ) nr 663/2009 ja (EÜ) nr 715/2009, Euroopa Parlamendi ja nõukogu direktiive 94/22/EÜ, 98/70/EÜ, 2009/31/EÜ, 2009/73/EÜ, 2010/31/EL, 2012/27/EL ja 2013/30/EL ning nõukogu direktiive 2009/119/EÜ ja (EL) 2015/652 ning tunnistatakse kehtetuks Euroopa Parlamendi ja nõukogu määrus (EL) nr 525/2013</w:t>
      </w:r>
      <w:r w:rsidR="00CA287F">
        <w:rPr>
          <w:rFonts w:asciiTheme="minorHAnsi" w:hAnsiTheme="minorHAnsi" w:cstheme="minorBidi"/>
        </w:rPr>
        <w:t xml:space="preserve">. Nimetatud määruse artikkel 2 punkt 18 sätestab, et „energiatõhususe esikohale seadmise põhimõte“ on </w:t>
      </w:r>
      <w:r w:rsidR="00CA287F" w:rsidRPr="00CA287F">
        <w:rPr>
          <w:rFonts w:asciiTheme="minorHAnsi" w:hAnsiTheme="minorHAnsi" w:cstheme="minorBidi"/>
        </w:rPr>
        <w:t>alternatiivsete kulutõhusate energiatõhususmeetmete võimalikult suurel määral arvesse võtmine energiasüsteemi kavandamise ning poliitiliste ja investeerimisotsuste puhul, et muuta energianõudlus ja -pakkumine tõhusamaks, seda eelkõige energia kulutõhusa säästmise kaudu lõpptarbimises, tarbijakajast lähtuvate algatuste ning energia muundamise, ülekande ja jaotamise tõhustamise kaudu, saavutades samas ikkagi nende otsuste eesmärgid</w:t>
      </w:r>
      <w:r w:rsidR="00CA287F">
        <w:rPr>
          <w:rFonts w:asciiTheme="minorHAnsi" w:hAnsiTheme="minorHAnsi" w:cstheme="minorBidi"/>
        </w:rPr>
        <w:t xml:space="preserve">. </w:t>
      </w:r>
    </w:p>
    <w:p w14:paraId="42250383" w14:textId="77777777" w:rsidR="00147BC8" w:rsidRDefault="00147BC8" w:rsidP="54CB0A33">
      <w:pPr>
        <w:pStyle w:val="muudetavtekst"/>
        <w:rPr>
          <w:rFonts w:asciiTheme="minorHAnsi" w:hAnsiTheme="minorHAnsi" w:cstheme="minorBidi"/>
          <w:b/>
          <w:bCs/>
        </w:rPr>
      </w:pPr>
    </w:p>
    <w:p w14:paraId="2D5C2B9E" w14:textId="1166F284" w:rsidR="00952C89" w:rsidRPr="00876A95" w:rsidRDefault="00952C89" w:rsidP="54CB0A33">
      <w:pPr>
        <w:pStyle w:val="muudetavtekst"/>
        <w:rPr>
          <w:rFonts w:asciiTheme="minorHAnsi" w:hAnsiTheme="minorHAnsi" w:cstheme="minorBidi"/>
        </w:rPr>
      </w:pPr>
      <w:r w:rsidRPr="54CB0A33">
        <w:rPr>
          <w:rFonts w:asciiTheme="minorHAnsi" w:hAnsiTheme="minorHAnsi" w:cstheme="minorBidi"/>
          <w:b/>
          <w:bCs/>
        </w:rPr>
        <w:t xml:space="preserve">Punktiga </w:t>
      </w:r>
      <w:r w:rsidR="00E44A5D" w:rsidRPr="54CB0A33">
        <w:rPr>
          <w:rFonts w:asciiTheme="minorHAnsi" w:hAnsiTheme="minorHAnsi" w:cstheme="minorBidi"/>
          <w:b/>
          <w:bCs/>
        </w:rPr>
        <w:t>1</w:t>
      </w:r>
      <w:r w:rsidR="005771B6">
        <w:rPr>
          <w:rFonts w:asciiTheme="minorHAnsi" w:hAnsiTheme="minorHAnsi" w:cstheme="minorBidi"/>
          <w:b/>
          <w:bCs/>
        </w:rPr>
        <w:t>0</w:t>
      </w:r>
      <w:r w:rsidR="00E44A5D" w:rsidRPr="54CB0A33">
        <w:rPr>
          <w:rFonts w:asciiTheme="minorHAnsi" w:hAnsiTheme="minorHAnsi" w:cstheme="minorBidi"/>
          <w:b/>
          <w:bCs/>
        </w:rPr>
        <w:t xml:space="preserve"> </w:t>
      </w:r>
      <w:r w:rsidRPr="54CB0A33">
        <w:rPr>
          <w:rFonts w:asciiTheme="minorHAnsi" w:hAnsiTheme="minorHAnsi" w:cstheme="minorBidi"/>
        </w:rPr>
        <w:t>muudetakse seaduse 2. peatüki pealkiri</w:t>
      </w:r>
      <w:r w:rsidR="00DC2E12">
        <w:rPr>
          <w:rFonts w:asciiTheme="minorHAnsi" w:hAnsiTheme="minorHAnsi" w:cstheme="minorBidi"/>
        </w:rPr>
        <w:t xml:space="preserve"> järgmiseks:</w:t>
      </w:r>
      <w:r w:rsidRPr="54CB0A33">
        <w:rPr>
          <w:rFonts w:asciiTheme="minorHAnsi" w:hAnsiTheme="minorHAnsi" w:cstheme="minorBidi"/>
        </w:rPr>
        <w:t xml:space="preserve"> „Energiatõhususe esikohale seadmise põhimõt</w:t>
      </w:r>
      <w:r w:rsidR="00147BC8">
        <w:rPr>
          <w:rFonts w:asciiTheme="minorHAnsi" w:hAnsiTheme="minorHAnsi" w:cstheme="minorBidi"/>
        </w:rPr>
        <w:t>t</w:t>
      </w:r>
      <w:r w:rsidRPr="54CB0A33">
        <w:rPr>
          <w:rFonts w:asciiTheme="minorHAnsi" w:hAnsiTheme="minorHAnsi" w:cstheme="minorBidi"/>
        </w:rPr>
        <w:t>e</w:t>
      </w:r>
      <w:r w:rsidR="00147BC8">
        <w:rPr>
          <w:rFonts w:asciiTheme="minorHAnsi" w:hAnsiTheme="minorHAnsi" w:cstheme="minorBidi"/>
        </w:rPr>
        <w:t xml:space="preserve"> rakendamine</w:t>
      </w:r>
      <w:r w:rsidRPr="54CB0A33">
        <w:rPr>
          <w:rFonts w:asciiTheme="minorHAnsi" w:hAnsiTheme="minorHAnsi" w:cstheme="minorBidi"/>
        </w:rPr>
        <w:t xml:space="preserve">, riiklik energiatõhususe eesmärk ja valdkonna strateegiad“. Uus pealkiri laiendab peatüki sisu, </w:t>
      </w:r>
      <w:r w:rsidR="1EC34C2E" w:rsidRPr="54CB0A33">
        <w:rPr>
          <w:rFonts w:asciiTheme="minorHAnsi" w:hAnsiTheme="minorHAnsi" w:cstheme="minorBidi"/>
        </w:rPr>
        <w:t>sätestades</w:t>
      </w:r>
      <w:r w:rsidR="004F476E">
        <w:rPr>
          <w:rFonts w:asciiTheme="minorHAnsi" w:hAnsiTheme="minorHAnsi" w:cstheme="minorBidi"/>
        </w:rPr>
        <w:t xml:space="preserve"> ka</w:t>
      </w:r>
      <w:r w:rsidRPr="54CB0A33">
        <w:rPr>
          <w:rFonts w:asciiTheme="minorHAnsi" w:hAnsiTheme="minorHAnsi" w:cstheme="minorBidi"/>
        </w:rPr>
        <w:t xml:space="preserve"> energiatõhususe esikohale seadmise põhimõtte</w:t>
      </w:r>
      <w:r w:rsidR="00147BC8">
        <w:rPr>
          <w:rFonts w:asciiTheme="minorHAnsi" w:hAnsiTheme="minorHAnsi" w:cstheme="minorBidi"/>
        </w:rPr>
        <w:t xml:space="preserve"> rakendamise</w:t>
      </w:r>
      <w:r w:rsidRPr="54CB0A33">
        <w:rPr>
          <w:rFonts w:asciiTheme="minorHAnsi" w:hAnsiTheme="minorHAnsi" w:cstheme="minorBidi"/>
        </w:rPr>
        <w:t>.</w:t>
      </w:r>
    </w:p>
    <w:p w14:paraId="45EB9D91" w14:textId="77777777" w:rsidR="009F749C" w:rsidRDefault="009F749C" w:rsidP="00947442">
      <w:pPr>
        <w:pStyle w:val="muudetavtekst"/>
        <w:rPr>
          <w:rFonts w:asciiTheme="minorHAnsi" w:hAnsiTheme="minorHAnsi" w:cstheme="minorHAnsi"/>
          <w:b/>
          <w:bCs/>
        </w:rPr>
      </w:pPr>
    </w:p>
    <w:p w14:paraId="7B5E03AF" w14:textId="6F507F67" w:rsidR="00E04825" w:rsidRDefault="00821AC3">
      <w:pPr>
        <w:pStyle w:val="muudetavtekst"/>
        <w:rPr>
          <w:rFonts w:asciiTheme="minorHAnsi" w:hAnsiTheme="minorHAnsi" w:cstheme="minorBidi"/>
        </w:rPr>
      </w:pPr>
      <w:r w:rsidRPr="54CB0A33">
        <w:rPr>
          <w:rFonts w:asciiTheme="minorHAnsi" w:hAnsiTheme="minorHAnsi" w:cstheme="minorBidi"/>
          <w:b/>
          <w:bCs/>
        </w:rPr>
        <w:t xml:space="preserve">Punktiga </w:t>
      </w:r>
      <w:r w:rsidR="00E44A5D" w:rsidRPr="54CB0A33">
        <w:rPr>
          <w:rFonts w:asciiTheme="minorHAnsi" w:hAnsiTheme="minorHAnsi" w:cstheme="minorBidi"/>
          <w:b/>
          <w:bCs/>
        </w:rPr>
        <w:t>1</w:t>
      </w:r>
      <w:r w:rsidR="005771B6">
        <w:rPr>
          <w:rFonts w:asciiTheme="minorHAnsi" w:hAnsiTheme="minorHAnsi" w:cstheme="minorBidi"/>
          <w:b/>
          <w:bCs/>
        </w:rPr>
        <w:t>1</w:t>
      </w:r>
      <w:r w:rsidR="00E44A5D" w:rsidRPr="54CB0A33">
        <w:rPr>
          <w:rFonts w:asciiTheme="minorHAnsi" w:hAnsiTheme="minorHAnsi" w:cstheme="minorBidi"/>
          <w:b/>
          <w:bCs/>
        </w:rPr>
        <w:t xml:space="preserve"> </w:t>
      </w:r>
      <w:r w:rsidR="5BA7C63E" w:rsidRPr="0049541C">
        <w:rPr>
          <w:rFonts w:asciiTheme="minorHAnsi" w:hAnsiTheme="minorHAnsi" w:cstheme="minorBidi"/>
        </w:rPr>
        <w:t>täiendatakse 2. p</w:t>
      </w:r>
      <w:r w:rsidR="005F18AD" w:rsidRPr="54CB0A33">
        <w:rPr>
          <w:rFonts w:asciiTheme="minorHAnsi" w:hAnsiTheme="minorHAnsi" w:cstheme="minorBidi"/>
        </w:rPr>
        <w:t>eatükki 1. jaoga „Energiatõhususe esikohale seadmise põhimõt</w:t>
      </w:r>
      <w:r w:rsidR="00147BC8">
        <w:rPr>
          <w:rFonts w:asciiTheme="minorHAnsi" w:hAnsiTheme="minorHAnsi" w:cstheme="minorBidi"/>
        </w:rPr>
        <w:t>t</w:t>
      </w:r>
      <w:r w:rsidR="005F18AD" w:rsidRPr="54CB0A33">
        <w:rPr>
          <w:rFonts w:asciiTheme="minorHAnsi" w:hAnsiTheme="minorHAnsi" w:cstheme="minorBidi"/>
        </w:rPr>
        <w:t>e</w:t>
      </w:r>
      <w:r w:rsidR="00147BC8">
        <w:rPr>
          <w:rFonts w:asciiTheme="minorHAnsi" w:hAnsiTheme="minorHAnsi" w:cstheme="minorBidi"/>
        </w:rPr>
        <w:t xml:space="preserve"> rakendamine</w:t>
      </w:r>
      <w:r w:rsidR="005F18AD" w:rsidRPr="54CB0A33">
        <w:rPr>
          <w:rFonts w:asciiTheme="minorHAnsi" w:hAnsiTheme="minorHAnsi" w:cstheme="minorBidi"/>
        </w:rPr>
        <w:t>“</w:t>
      </w:r>
      <w:r w:rsidR="00F241FC" w:rsidRPr="54CB0A33">
        <w:rPr>
          <w:rFonts w:asciiTheme="minorHAnsi" w:hAnsiTheme="minorHAnsi" w:cstheme="minorBidi"/>
        </w:rPr>
        <w:t xml:space="preserve">, </w:t>
      </w:r>
      <w:r w:rsidR="2218444F" w:rsidRPr="00A50823">
        <w:rPr>
          <w:rFonts w:asciiTheme="minorHAnsi" w:hAnsiTheme="minorHAnsi" w:cstheme="minorBidi"/>
        </w:rPr>
        <w:t>mis koosneb uutest</w:t>
      </w:r>
      <w:r w:rsidR="00F241FC" w:rsidRPr="54CB0A33">
        <w:rPr>
          <w:rFonts w:asciiTheme="minorHAnsi" w:hAnsiTheme="minorHAnsi" w:cstheme="minorBidi"/>
        </w:rPr>
        <w:t xml:space="preserve"> paragrahvid</w:t>
      </w:r>
      <w:r w:rsidR="2CCBE457" w:rsidRPr="54CB0A33">
        <w:rPr>
          <w:rFonts w:asciiTheme="minorHAnsi" w:hAnsiTheme="minorHAnsi" w:cstheme="minorBidi"/>
        </w:rPr>
        <w:t>est</w:t>
      </w:r>
      <w:r w:rsidR="00F241FC" w:rsidRPr="54CB0A33">
        <w:rPr>
          <w:rFonts w:asciiTheme="minorHAnsi" w:hAnsiTheme="minorHAnsi" w:cstheme="minorBidi"/>
        </w:rPr>
        <w:t xml:space="preserve"> 2</w:t>
      </w:r>
      <w:r w:rsidR="00F241FC" w:rsidRPr="54CB0A33">
        <w:rPr>
          <w:rFonts w:asciiTheme="minorHAnsi" w:hAnsiTheme="minorHAnsi" w:cstheme="minorBidi"/>
          <w:vertAlign w:val="superscript"/>
        </w:rPr>
        <w:t>1</w:t>
      </w:r>
      <w:r w:rsidR="00395755">
        <w:rPr>
          <w:rFonts w:asciiTheme="minorHAnsi" w:hAnsiTheme="minorHAnsi" w:cstheme="minorBidi"/>
        </w:rPr>
        <w:t>–</w:t>
      </w:r>
      <w:r w:rsidR="006E2A03" w:rsidRPr="54CB0A33">
        <w:rPr>
          <w:rFonts w:asciiTheme="minorHAnsi" w:hAnsiTheme="minorHAnsi" w:cstheme="minorBidi"/>
        </w:rPr>
        <w:t>2</w:t>
      </w:r>
      <w:r w:rsidR="00147BC8">
        <w:rPr>
          <w:rFonts w:asciiTheme="minorHAnsi" w:hAnsiTheme="minorHAnsi" w:cstheme="minorBidi"/>
          <w:vertAlign w:val="superscript"/>
        </w:rPr>
        <w:t>3</w:t>
      </w:r>
      <w:r w:rsidR="006E2A03" w:rsidRPr="54CB0A33">
        <w:rPr>
          <w:rFonts w:asciiTheme="minorHAnsi" w:hAnsiTheme="minorHAnsi" w:cstheme="minorBidi"/>
        </w:rPr>
        <w:t xml:space="preserve">. </w:t>
      </w:r>
      <w:r w:rsidR="00233A9C" w:rsidRPr="54CB0A33">
        <w:rPr>
          <w:rFonts w:asciiTheme="minorHAnsi" w:hAnsiTheme="minorHAnsi" w:cstheme="minorBidi"/>
        </w:rPr>
        <w:t>Uu</w:t>
      </w:r>
      <w:r w:rsidR="006F4808" w:rsidRPr="54CB0A33">
        <w:rPr>
          <w:rFonts w:asciiTheme="minorHAnsi" w:hAnsiTheme="minorHAnsi" w:cstheme="minorBidi"/>
        </w:rPr>
        <w:t xml:space="preserve">te paragrahvidega võetakse üle direktiivi artikkel 3. </w:t>
      </w:r>
    </w:p>
    <w:p w14:paraId="13B0DEE2" w14:textId="61A96BF0" w:rsidR="00D301C9" w:rsidRDefault="006E2A03" w:rsidP="54CB0A33">
      <w:pPr>
        <w:pStyle w:val="muudetavtekst"/>
        <w:rPr>
          <w:rFonts w:asciiTheme="minorHAnsi" w:hAnsiTheme="minorHAnsi" w:cstheme="minorBidi"/>
        </w:rPr>
      </w:pPr>
      <w:r w:rsidRPr="54CB0A33">
        <w:rPr>
          <w:rFonts w:asciiTheme="minorHAnsi" w:hAnsiTheme="minorHAnsi" w:cstheme="minorBidi"/>
        </w:rPr>
        <w:t xml:space="preserve">Paragrahviga </w:t>
      </w:r>
      <w:r w:rsidR="00E7309D" w:rsidRPr="54CB0A33">
        <w:rPr>
          <w:rFonts w:asciiTheme="minorHAnsi" w:hAnsiTheme="minorHAnsi" w:cstheme="minorBidi"/>
        </w:rPr>
        <w:t>2</w:t>
      </w:r>
      <w:r w:rsidR="00E7309D" w:rsidRPr="54CB0A33">
        <w:rPr>
          <w:rFonts w:asciiTheme="minorHAnsi" w:hAnsiTheme="minorHAnsi" w:cstheme="minorBidi"/>
          <w:vertAlign w:val="superscript"/>
        </w:rPr>
        <w:t>1</w:t>
      </w:r>
      <w:r w:rsidR="00E7309D" w:rsidRPr="54CB0A33">
        <w:rPr>
          <w:rFonts w:asciiTheme="minorHAnsi" w:hAnsiTheme="minorHAnsi" w:cstheme="minorBidi"/>
        </w:rPr>
        <w:t xml:space="preserve"> sätesta</w:t>
      </w:r>
      <w:r w:rsidR="7BCD1D31" w:rsidRPr="54CB0A33">
        <w:rPr>
          <w:rFonts w:asciiTheme="minorHAnsi" w:hAnsiTheme="minorHAnsi" w:cstheme="minorBidi"/>
        </w:rPr>
        <w:t>takse</w:t>
      </w:r>
      <w:r w:rsidR="00E7309D" w:rsidRPr="54CB0A33">
        <w:rPr>
          <w:rFonts w:asciiTheme="minorHAnsi" w:hAnsiTheme="minorHAnsi" w:cstheme="minorBidi"/>
        </w:rPr>
        <w:t xml:space="preserve"> energiatõhususe esikohale seadmise põhimõt</w:t>
      </w:r>
      <w:r w:rsidR="00147BC8">
        <w:rPr>
          <w:rFonts w:asciiTheme="minorHAnsi" w:hAnsiTheme="minorHAnsi" w:cstheme="minorBidi"/>
        </w:rPr>
        <w:t>t</w:t>
      </w:r>
      <w:r w:rsidR="00E7309D" w:rsidRPr="54CB0A33">
        <w:rPr>
          <w:rFonts w:asciiTheme="minorHAnsi" w:hAnsiTheme="minorHAnsi" w:cstheme="minorBidi"/>
        </w:rPr>
        <w:t>e</w:t>
      </w:r>
      <w:r w:rsidR="00147BC8">
        <w:rPr>
          <w:rFonts w:asciiTheme="minorHAnsi" w:hAnsiTheme="minorHAnsi" w:cstheme="minorBidi"/>
        </w:rPr>
        <w:t xml:space="preserve"> rakendamine</w:t>
      </w:r>
      <w:r w:rsidR="19CDF106" w:rsidRPr="54CB0A33">
        <w:rPr>
          <w:rFonts w:asciiTheme="minorHAnsi" w:hAnsiTheme="minorHAnsi" w:cstheme="minorBidi"/>
        </w:rPr>
        <w:t>.</w:t>
      </w:r>
    </w:p>
    <w:p w14:paraId="65463B35" w14:textId="5E9EF885" w:rsidR="006E2A03" w:rsidRDefault="00233A9C" w:rsidP="00947442">
      <w:pPr>
        <w:pStyle w:val="muudetavtekst"/>
        <w:rPr>
          <w:rFonts w:asciiTheme="minorHAnsi" w:hAnsiTheme="minorHAnsi" w:cstheme="minorBidi"/>
          <w:bCs/>
        </w:rPr>
      </w:pPr>
      <w:r>
        <w:rPr>
          <w:rFonts w:asciiTheme="minorHAnsi" w:hAnsiTheme="minorHAnsi" w:cstheme="minorBidi"/>
          <w:bCs/>
        </w:rPr>
        <w:t xml:space="preserve"> </w:t>
      </w:r>
    </w:p>
    <w:p w14:paraId="3B8904D8" w14:textId="13F4138B" w:rsidR="00BC7023" w:rsidRDefault="00BC7023" w:rsidP="00947442">
      <w:pPr>
        <w:pStyle w:val="muudetavtekst"/>
        <w:rPr>
          <w:rFonts w:asciiTheme="minorHAnsi" w:hAnsiTheme="minorHAnsi" w:cstheme="minorBidi"/>
        </w:rPr>
      </w:pPr>
      <w:r>
        <w:rPr>
          <w:rFonts w:asciiTheme="minorHAnsi" w:hAnsiTheme="minorHAnsi" w:cstheme="minorBidi"/>
          <w:bCs/>
        </w:rPr>
        <w:t>Paragrahv 2</w:t>
      </w:r>
      <w:r>
        <w:rPr>
          <w:rFonts w:asciiTheme="minorHAnsi" w:hAnsiTheme="minorHAnsi" w:cstheme="minorBidi"/>
          <w:bCs/>
          <w:vertAlign w:val="superscript"/>
        </w:rPr>
        <w:t>1</w:t>
      </w:r>
      <w:r>
        <w:rPr>
          <w:rFonts w:asciiTheme="minorHAnsi" w:hAnsiTheme="minorHAnsi" w:cstheme="minorBidi"/>
          <w:bCs/>
        </w:rPr>
        <w:t xml:space="preserve"> </w:t>
      </w:r>
      <w:r w:rsidR="006F4808">
        <w:rPr>
          <w:rFonts w:asciiTheme="minorHAnsi" w:hAnsiTheme="minorHAnsi" w:cstheme="minorBidi"/>
          <w:bCs/>
        </w:rPr>
        <w:t xml:space="preserve">lõige 1 </w:t>
      </w:r>
      <w:r>
        <w:rPr>
          <w:rFonts w:asciiTheme="minorHAnsi" w:hAnsiTheme="minorHAnsi" w:cstheme="minorBidi"/>
          <w:bCs/>
        </w:rPr>
        <w:t>s</w:t>
      </w:r>
      <w:r w:rsidR="00233A9C">
        <w:rPr>
          <w:rFonts w:asciiTheme="minorHAnsi" w:hAnsiTheme="minorHAnsi" w:cstheme="minorBidi"/>
          <w:bCs/>
        </w:rPr>
        <w:t>ätestab</w:t>
      </w:r>
      <w:r w:rsidR="003E7777">
        <w:rPr>
          <w:rFonts w:asciiTheme="minorHAnsi" w:hAnsiTheme="minorHAnsi" w:cstheme="minorBidi"/>
          <w:bCs/>
        </w:rPr>
        <w:t>,</w:t>
      </w:r>
      <w:r w:rsidR="00233A9C">
        <w:rPr>
          <w:rFonts w:asciiTheme="minorHAnsi" w:hAnsiTheme="minorHAnsi" w:cstheme="minorBidi"/>
          <w:bCs/>
        </w:rPr>
        <w:t xml:space="preserve"> </w:t>
      </w:r>
      <w:r w:rsidR="00233A9C" w:rsidRPr="2BC6FC14">
        <w:rPr>
          <w:rFonts w:asciiTheme="minorHAnsi" w:hAnsiTheme="minorHAnsi" w:cstheme="minorBidi"/>
        </w:rPr>
        <w:t xml:space="preserve">et </w:t>
      </w:r>
      <w:r w:rsidR="00233A9C" w:rsidRPr="06DF73B4">
        <w:rPr>
          <w:rFonts w:asciiTheme="minorHAnsi" w:hAnsiTheme="minorHAnsi" w:cstheme="minorBidi"/>
        </w:rPr>
        <w:t>rahalisi</w:t>
      </w:r>
      <w:r w:rsidR="00233A9C" w:rsidRPr="2BC6FC14">
        <w:rPr>
          <w:rFonts w:asciiTheme="minorHAnsi" w:hAnsiTheme="minorHAnsi" w:cstheme="minorBidi"/>
        </w:rPr>
        <w:t xml:space="preserve"> piirmäärasid</w:t>
      </w:r>
      <w:r w:rsidR="003E7777">
        <w:rPr>
          <w:rFonts w:asciiTheme="minorHAnsi" w:hAnsiTheme="minorHAnsi" w:cstheme="minorBidi"/>
        </w:rPr>
        <w:t xml:space="preserve"> ületavates</w:t>
      </w:r>
      <w:r w:rsidR="00233A9C" w:rsidRPr="2BC6FC14">
        <w:rPr>
          <w:rFonts w:asciiTheme="minorHAnsi" w:hAnsiTheme="minorHAnsi" w:cstheme="minorBidi"/>
        </w:rPr>
        <w:t xml:space="preserve"> kavandamis-, poliitika- ja investeerimisotsustes </w:t>
      </w:r>
      <w:r w:rsidR="003E7777">
        <w:rPr>
          <w:rFonts w:asciiTheme="minorHAnsi" w:hAnsiTheme="minorHAnsi" w:cstheme="minorBidi"/>
        </w:rPr>
        <w:t xml:space="preserve">tuleb </w:t>
      </w:r>
      <w:r w:rsidR="00233A9C" w:rsidRPr="2BC6FC14">
        <w:rPr>
          <w:rFonts w:asciiTheme="minorHAnsi" w:hAnsiTheme="minorHAnsi" w:cstheme="minorBidi"/>
        </w:rPr>
        <w:t xml:space="preserve">alati </w:t>
      </w:r>
      <w:r w:rsidR="003E7777">
        <w:rPr>
          <w:rFonts w:asciiTheme="minorHAnsi" w:hAnsiTheme="minorHAnsi" w:cstheme="minorBidi"/>
        </w:rPr>
        <w:t>järgid</w:t>
      </w:r>
      <w:r w:rsidR="00233A9C" w:rsidRPr="2BC6FC14">
        <w:rPr>
          <w:rFonts w:asciiTheme="minorHAnsi" w:hAnsiTheme="minorHAnsi" w:cstheme="minorBidi"/>
        </w:rPr>
        <w:t>a energiatõhususe põhimõt</w:t>
      </w:r>
      <w:r w:rsidR="003E7777">
        <w:rPr>
          <w:rFonts w:asciiTheme="minorHAnsi" w:hAnsiTheme="minorHAnsi" w:cstheme="minorBidi"/>
        </w:rPr>
        <w:t>e</w:t>
      </w:r>
      <w:r w:rsidR="00233A9C" w:rsidRPr="2BC6FC14">
        <w:rPr>
          <w:rFonts w:asciiTheme="minorHAnsi" w:hAnsiTheme="minorHAnsi" w:cstheme="minorBidi"/>
        </w:rPr>
        <w:t xml:space="preserve">teid. </w:t>
      </w:r>
      <w:r w:rsidR="00233A9C" w:rsidRPr="51442A17">
        <w:rPr>
          <w:rFonts w:asciiTheme="minorHAnsi" w:hAnsiTheme="minorHAnsi" w:cstheme="minorBidi"/>
        </w:rPr>
        <w:t>Piirmäärad transporditaristule on alates</w:t>
      </w:r>
      <w:r w:rsidR="00233A9C" w:rsidRPr="2BC6FC14">
        <w:rPr>
          <w:rFonts w:asciiTheme="minorHAnsi" w:hAnsiTheme="minorHAnsi" w:cstheme="minorBidi"/>
        </w:rPr>
        <w:t xml:space="preserve"> 175 </w:t>
      </w:r>
      <w:r w:rsidR="00233A9C" w:rsidRPr="51442A17">
        <w:rPr>
          <w:rFonts w:asciiTheme="minorHAnsi" w:hAnsiTheme="minorHAnsi" w:cstheme="minorBidi"/>
        </w:rPr>
        <w:t>miljonist eurost</w:t>
      </w:r>
      <w:r w:rsidR="00233A9C" w:rsidRPr="2BC6FC14">
        <w:rPr>
          <w:rFonts w:asciiTheme="minorHAnsi" w:hAnsiTheme="minorHAnsi" w:cstheme="minorBidi"/>
        </w:rPr>
        <w:t xml:space="preserve">, teiste investeeringute puhul 100 </w:t>
      </w:r>
      <w:r w:rsidR="00233A9C" w:rsidRPr="23C051BE">
        <w:rPr>
          <w:rFonts w:asciiTheme="minorHAnsi" w:hAnsiTheme="minorHAnsi" w:cstheme="minorBidi"/>
        </w:rPr>
        <w:t>miljonit</w:t>
      </w:r>
      <w:r w:rsidR="00233A9C" w:rsidRPr="2BC6FC14">
        <w:rPr>
          <w:rFonts w:asciiTheme="minorHAnsi" w:hAnsiTheme="minorHAnsi" w:cstheme="minorBidi"/>
        </w:rPr>
        <w:t xml:space="preserve"> eurot. </w:t>
      </w:r>
      <w:r w:rsidR="003E7777">
        <w:rPr>
          <w:rFonts w:asciiTheme="minorHAnsi" w:hAnsiTheme="minorHAnsi" w:cstheme="minorBidi"/>
        </w:rPr>
        <w:t>S</w:t>
      </w:r>
      <w:r w:rsidR="00233A9C" w:rsidRPr="2BC6FC14">
        <w:rPr>
          <w:rFonts w:asciiTheme="minorHAnsi" w:hAnsiTheme="minorHAnsi" w:cstheme="minorBidi"/>
        </w:rPr>
        <w:t xml:space="preserve">ee </w:t>
      </w:r>
      <w:r w:rsidR="003E7777">
        <w:rPr>
          <w:rFonts w:asciiTheme="minorHAnsi" w:hAnsiTheme="minorHAnsi" w:cstheme="minorBidi"/>
        </w:rPr>
        <w:t xml:space="preserve">on eriti </w:t>
      </w:r>
      <w:r w:rsidR="00233A9C" w:rsidRPr="2BC6FC14">
        <w:rPr>
          <w:rFonts w:asciiTheme="minorHAnsi" w:hAnsiTheme="minorHAnsi" w:cstheme="minorBidi"/>
        </w:rPr>
        <w:t>oluline otsuste puhul</w:t>
      </w:r>
      <w:r w:rsidR="00233A9C" w:rsidRPr="3BC4EDD4">
        <w:rPr>
          <w:rFonts w:asciiTheme="minorHAnsi" w:hAnsiTheme="minorHAnsi" w:cstheme="minorBidi"/>
        </w:rPr>
        <w:t>,</w:t>
      </w:r>
      <w:r w:rsidR="00233A9C" w:rsidRPr="2BC6FC14">
        <w:rPr>
          <w:rFonts w:asciiTheme="minorHAnsi" w:hAnsiTheme="minorHAnsi" w:cstheme="minorBidi"/>
        </w:rPr>
        <w:t xml:space="preserve"> mis puudutavad energiasüsteeme</w:t>
      </w:r>
      <w:r w:rsidR="00233A9C">
        <w:rPr>
          <w:rFonts w:asciiTheme="minorHAnsi" w:hAnsiTheme="minorHAnsi" w:cstheme="minorBidi"/>
        </w:rPr>
        <w:t>,</w:t>
      </w:r>
      <w:r w:rsidR="00233A9C" w:rsidRPr="2BC6FC14">
        <w:rPr>
          <w:rFonts w:asciiTheme="minorHAnsi" w:hAnsiTheme="minorHAnsi" w:cstheme="minorBidi"/>
        </w:rPr>
        <w:t xml:space="preserve"> aga ka energiatarbimist mõjutava</w:t>
      </w:r>
      <w:r w:rsidR="00233A9C">
        <w:rPr>
          <w:rFonts w:asciiTheme="minorHAnsi" w:hAnsiTheme="minorHAnsi" w:cstheme="minorBidi"/>
        </w:rPr>
        <w:t>i</w:t>
      </w:r>
      <w:r w:rsidR="00233A9C" w:rsidRPr="2BC6FC14">
        <w:rPr>
          <w:rFonts w:asciiTheme="minorHAnsi" w:hAnsiTheme="minorHAnsi" w:cstheme="minorBidi"/>
        </w:rPr>
        <w:t>d sektor</w:t>
      </w:r>
      <w:r w:rsidR="00233A9C">
        <w:rPr>
          <w:rFonts w:asciiTheme="minorHAnsi" w:hAnsiTheme="minorHAnsi" w:cstheme="minorBidi"/>
        </w:rPr>
        <w:t>e</w:t>
      </w:r>
      <w:r w:rsidR="00233A9C" w:rsidRPr="2BC6FC14">
        <w:rPr>
          <w:rFonts w:asciiTheme="minorHAnsi" w:hAnsiTheme="minorHAnsi" w:cstheme="minorBidi"/>
        </w:rPr>
        <w:t>id</w:t>
      </w:r>
      <w:r w:rsidR="00233A9C">
        <w:rPr>
          <w:rFonts w:asciiTheme="minorHAnsi" w:hAnsiTheme="minorHAnsi" w:cstheme="minorBidi"/>
        </w:rPr>
        <w:t>,</w:t>
      </w:r>
      <w:r w:rsidR="00233A9C" w:rsidRPr="2BC6FC14">
        <w:rPr>
          <w:rFonts w:asciiTheme="minorHAnsi" w:hAnsiTheme="minorHAnsi" w:cstheme="minorBidi"/>
        </w:rPr>
        <w:t xml:space="preserve"> nagu hooned (nt uued arendused või kvartalipõhised rekonstrueerimised), transport (terminalid, sadamad, maanteed jt), veekäitlus (eelkõige reovee puhastamine</w:t>
      </w:r>
      <w:r w:rsidR="00233A9C" w:rsidRPr="7D694373">
        <w:rPr>
          <w:rFonts w:asciiTheme="minorHAnsi" w:hAnsiTheme="minorHAnsi" w:cstheme="minorBidi"/>
        </w:rPr>
        <w:t>,</w:t>
      </w:r>
      <w:r w:rsidR="00233A9C" w:rsidRPr="2BC6FC14">
        <w:rPr>
          <w:rFonts w:asciiTheme="minorHAnsi" w:hAnsiTheme="minorHAnsi" w:cstheme="minorBidi"/>
        </w:rPr>
        <w:t xml:space="preserve"> kus on kõige suuremad energiakasutuse mahud), info- ja kommunikatsioonitehnoloogia (andmekeskused), põllumajandus ja finantssektor.</w:t>
      </w:r>
      <w:r w:rsidR="00233A9C">
        <w:rPr>
          <w:rFonts w:asciiTheme="minorHAnsi" w:hAnsiTheme="minorHAnsi" w:cstheme="minorBidi"/>
        </w:rPr>
        <w:t xml:space="preserve"> Võetakse üle direktiivi artik</w:t>
      </w:r>
      <w:r w:rsidR="00E32726">
        <w:rPr>
          <w:rFonts w:asciiTheme="minorHAnsi" w:hAnsiTheme="minorHAnsi" w:cstheme="minorBidi"/>
        </w:rPr>
        <w:t>ke</w:t>
      </w:r>
      <w:r w:rsidR="00233A9C">
        <w:rPr>
          <w:rFonts w:asciiTheme="minorHAnsi" w:hAnsiTheme="minorHAnsi" w:cstheme="minorBidi"/>
        </w:rPr>
        <w:t>l 3 lõige 1.</w:t>
      </w:r>
    </w:p>
    <w:p w14:paraId="1E81E54E" w14:textId="77777777" w:rsidR="00620ABD" w:rsidRDefault="00620ABD" w:rsidP="00947442">
      <w:pPr>
        <w:pStyle w:val="muudetavtekst"/>
        <w:rPr>
          <w:rFonts w:asciiTheme="minorHAnsi" w:hAnsiTheme="minorHAnsi" w:cstheme="minorBidi"/>
        </w:rPr>
      </w:pPr>
    </w:p>
    <w:p w14:paraId="3B0B377F" w14:textId="030524B4" w:rsidR="006F4808" w:rsidRDefault="00475CD1" w:rsidP="6F12ADA1">
      <w:pPr>
        <w:pStyle w:val="muudetavtekst"/>
        <w:rPr>
          <w:rFonts w:asciiTheme="minorHAnsi" w:hAnsiTheme="minorHAnsi" w:cstheme="minorBidi"/>
        </w:rPr>
      </w:pPr>
      <w:r w:rsidRPr="6F12ADA1">
        <w:rPr>
          <w:rFonts w:asciiTheme="minorHAnsi" w:hAnsiTheme="minorHAnsi" w:cstheme="minorBidi"/>
        </w:rPr>
        <w:t>Paragrahvi 2</w:t>
      </w:r>
      <w:r w:rsidRPr="6F12ADA1">
        <w:rPr>
          <w:rFonts w:asciiTheme="minorHAnsi" w:hAnsiTheme="minorHAnsi" w:cstheme="minorBidi"/>
          <w:vertAlign w:val="superscript"/>
        </w:rPr>
        <w:t>1</w:t>
      </w:r>
      <w:r w:rsidRPr="6F12ADA1">
        <w:rPr>
          <w:rFonts w:asciiTheme="minorHAnsi" w:hAnsiTheme="minorHAnsi" w:cstheme="minorBidi"/>
        </w:rPr>
        <w:t xml:space="preserve"> lõige 2 </w:t>
      </w:r>
      <w:r w:rsidRPr="00F87F61">
        <w:rPr>
          <w:rFonts w:asciiTheme="minorHAnsi" w:hAnsiTheme="minorHAnsi" w:cstheme="minorBidi"/>
        </w:rPr>
        <w:t>sätesta</w:t>
      </w:r>
      <w:r w:rsidR="00C43297" w:rsidRPr="00F87F61">
        <w:rPr>
          <w:rFonts w:asciiTheme="minorHAnsi" w:hAnsiTheme="minorHAnsi" w:cstheme="minorBidi"/>
        </w:rPr>
        <w:t>b</w:t>
      </w:r>
      <w:r w:rsidR="4F967214" w:rsidRPr="00F87F61">
        <w:rPr>
          <w:rFonts w:asciiTheme="minorHAnsi" w:hAnsiTheme="minorHAnsi" w:cstheme="minorBidi"/>
        </w:rPr>
        <w:t>,</w:t>
      </w:r>
      <w:r w:rsidR="00C43297" w:rsidRPr="00F87F61">
        <w:rPr>
          <w:rFonts w:asciiTheme="minorHAnsi" w:hAnsiTheme="minorHAnsi" w:cstheme="minorBidi"/>
        </w:rPr>
        <w:t xml:space="preserve"> </w:t>
      </w:r>
      <w:r w:rsidR="4F967214" w:rsidRPr="00F87F61">
        <w:rPr>
          <w:rFonts w:asciiTheme="minorHAnsi" w:hAnsiTheme="minorHAnsi" w:cstheme="minorBidi"/>
        </w:rPr>
        <w:t>et</w:t>
      </w:r>
      <w:r w:rsidR="00C43297" w:rsidRPr="00F87F61">
        <w:rPr>
          <w:rFonts w:asciiTheme="minorHAnsi" w:hAnsiTheme="minorHAnsi" w:cstheme="minorBidi"/>
        </w:rPr>
        <w:t xml:space="preserve"> </w:t>
      </w:r>
      <w:r w:rsidR="008C349F">
        <w:rPr>
          <w:rFonts w:asciiTheme="minorHAnsi" w:hAnsiTheme="minorHAnsi" w:cstheme="minorBidi"/>
        </w:rPr>
        <w:t>k</w:t>
      </w:r>
      <w:r w:rsidR="00311AB7" w:rsidRPr="00147BC8">
        <w:rPr>
          <w:rFonts w:asciiTheme="minorHAnsi" w:hAnsiTheme="minorHAnsi" w:cstheme="minorBidi"/>
        </w:rPr>
        <w:t>avandamis-, poliitika- ja oluliste investeerimisotsuste eristamise, energiaga mitteseotud sektorite kindlaksmääramisel, energiatõhusate lahenduste hindamisel, sealhulgas kulude ja tulude analüüsimisel ning alternatiivide kaalumisel, ning energiatõhususe esikohale seadmise põhimõtte rakendamist takistavate asjaolude kindlakstegemisel võetakse muu hulgas arvesse Euroopa Komisjoni asjakohaseid soovitusi ja suuniseid</w:t>
      </w:r>
      <w:r w:rsidR="00311AB7">
        <w:rPr>
          <w:rFonts w:asciiTheme="minorHAnsi" w:hAnsiTheme="minorHAnsi" w:cstheme="minorBidi"/>
        </w:rPr>
        <w:t xml:space="preserve">, </w:t>
      </w:r>
      <w:r w:rsidR="7D2A56FB" w:rsidRPr="6F12ADA1">
        <w:rPr>
          <w:rFonts w:asciiTheme="minorHAnsi" w:hAnsiTheme="minorHAnsi" w:cstheme="minorBidi"/>
        </w:rPr>
        <w:t>muu</w:t>
      </w:r>
      <w:r w:rsidR="003E7777">
        <w:rPr>
          <w:rFonts w:asciiTheme="minorHAnsi" w:hAnsiTheme="minorHAnsi" w:cstheme="minorBidi"/>
        </w:rPr>
        <w:t xml:space="preserve"> </w:t>
      </w:r>
      <w:r w:rsidR="7D2A56FB" w:rsidRPr="6F12ADA1">
        <w:rPr>
          <w:rFonts w:asciiTheme="minorHAnsi" w:hAnsiTheme="minorHAnsi" w:cstheme="minorBidi"/>
        </w:rPr>
        <w:t xml:space="preserve">hulgas </w:t>
      </w:r>
      <w:r w:rsidR="2D3BC22B" w:rsidRPr="6F12ADA1">
        <w:rPr>
          <w:rFonts w:asciiTheme="minorHAnsi" w:hAnsiTheme="minorHAnsi" w:cstheme="minorBidi"/>
        </w:rPr>
        <w:t>arvesse võtta</w:t>
      </w:r>
      <w:r w:rsidR="00C43297" w:rsidRPr="6F12ADA1">
        <w:rPr>
          <w:rFonts w:asciiTheme="minorHAnsi" w:hAnsiTheme="minorHAnsi" w:cstheme="minorBidi"/>
        </w:rPr>
        <w:t xml:space="preserve"> </w:t>
      </w:r>
      <w:r w:rsidR="00636663" w:rsidRPr="6F12ADA1">
        <w:rPr>
          <w:rFonts w:asciiTheme="minorHAnsi" w:hAnsiTheme="minorHAnsi" w:cstheme="minorBidi"/>
        </w:rPr>
        <w:t xml:space="preserve">Euroopa Komisjoni </w:t>
      </w:r>
      <w:r w:rsidR="00C43297" w:rsidRPr="6F12ADA1">
        <w:rPr>
          <w:rFonts w:asciiTheme="minorHAnsi" w:hAnsiTheme="minorHAnsi" w:cstheme="minorBidi"/>
        </w:rPr>
        <w:t>soovitus</w:t>
      </w:r>
      <w:r w:rsidR="00311AB7">
        <w:rPr>
          <w:rFonts w:asciiTheme="minorHAnsi" w:hAnsiTheme="minorHAnsi" w:cstheme="minorBidi"/>
        </w:rPr>
        <w:t>t</w:t>
      </w:r>
      <w:r w:rsidR="15D9051A" w:rsidRPr="6F12ADA1">
        <w:rPr>
          <w:rFonts w:asciiTheme="minorHAnsi" w:hAnsiTheme="minorHAnsi" w:cstheme="minorBidi"/>
        </w:rPr>
        <w:t xml:space="preserve"> (EL) 2024/2143</w:t>
      </w:r>
      <w:r w:rsidRPr="6F12ADA1">
        <w:rPr>
          <w:rStyle w:val="Allmrkuseviide"/>
          <w:rFonts w:asciiTheme="minorHAnsi" w:hAnsiTheme="minorHAnsi" w:cstheme="minorBidi"/>
        </w:rPr>
        <w:footnoteReference w:id="17"/>
      </w:r>
      <w:r w:rsidR="00636663" w:rsidRPr="6F12ADA1">
        <w:rPr>
          <w:rFonts w:asciiTheme="minorHAnsi" w:hAnsiTheme="minorHAnsi" w:cstheme="minorBidi"/>
        </w:rPr>
        <w:t xml:space="preserve"> </w:t>
      </w:r>
      <w:r w:rsidR="4799F199" w:rsidRPr="6F12ADA1">
        <w:rPr>
          <w:rFonts w:asciiTheme="minorHAnsi" w:hAnsiTheme="minorHAnsi" w:cstheme="minorBidi"/>
        </w:rPr>
        <w:t>lisa punkti 3.</w:t>
      </w:r>
    </w:p>
    <w:p w14:paraId="42B4B4FC" w14:textId="77777777" w:rsidR="00147BC8" w:rsidRDefault="00147BC8" w:rsidP="6F12ADA1">
      <w:pPr>
        <w:pStyle w:val="muudetavtekst"/>
        <w:rPr>
          <w:rFonts w:asciiTheme="minorHAnsi" w:hAnsiTheme="minorHAnsi" w:cstheme="minorBidi"/>
        </w:rPr>
      </w:pPr>
    </w:p>
    <w:p w14:paraId="3DD9F188" w14:textId="2FC53AC7" w:rsidR="00EC4FE6" w:rsidRDefault="008C349F" w:rsidP="00947442">
      <w:pPr>
        <w:pStyle w:val="muudetavtekst"/>
        <w:rPr>
          <w:rFonts w:asciiTheme="minorHAnsi" w:hAnsiTheme="minorHAnsi" w:cstheme="minorBidi"/>
        </w:rPr>
      </w:pPr>
      <w:r>
        <w:t>Komisjoni soovituse (EL) 2024/2143 lisa punktis 3.1 käsitletakse kavandamis-, poliitika- ja oluliste investeerimisotsuste eristamist; punktis 3.4 energiaga mitteseotud sektorite kindlaksmääramist; punktides 4.1, 4.2 ja 4.9 energiatõhusate lahenduste hindamist, alternatiivide kaalumist ning kulude-tulude analüüsi meetodite kasutamist; ning punktides 4.5, 4.8 ja 5.2 energiatõhususe esikohale seadmise põhimõtte rakendamist takistavate asjaolude kindlakstegemist ja kõrvaldamist.</w:t>
      </w:r>
    </w:p>
    <w:p w14:paraId="5BD6F25F" w14:textId="77777777" w:rsidR="008C349F" w:rsidRDefault="008C349F" w:rsidP="00947442">
      <w:pPr>
        <w:pStyle w:val="muudetavtekst"/>
        <w:rPr>
          <w:rFonts w:asciiTheme="minorHAnsi" w:hAnsiTheme="minorHAnsi" w:cstheme="minorBidi"/>
        </w:rPr>
      </w:pPr>
    </w:p>
    <w:p w14:paraId="4F636EE9" w14:textId="6C9C882A" w:rsidR="00EC4FE6" w:rsidRDefault="00EC4FE6" w:rsidP="00947442">
      <w:pPr>
        <w:pStyle w:val="muudetavtekst"/>
        <w:rPr>
          <w:rFonts w:asciiTheme="minorHAnsi" w:hAnsiTheme="minorHAnsi" w:cstheme="minorBidi"/>
        </w:rPr>
      </w:pPr>
      <w:r>
        <w:rPr>
          <w:rFonts w:asciiTheme="minorHAnsi" w:hAnsiTheme="minorHAnsi" w:cstheme="minorBidi"/>
        </w:rPr>
        <w:t>Paragrahvi 2</w:t>
      </w:r>
      <w:r>
        <w:rPr>
          <w:rFonts w:asciiTheme="minorHAnsi" w:hAnsiTheme="minorHAnsi" w:cstheme="minorBidi"/>
          <w:vertAlign w:val="superscript"/>
        </w:rPr>
        <w:t>1</w:t>
      </w:r>
      <w:r>
        <w:rPr>
          <w:rFonts w:asciiTheme="minorHAnsi" w:hAnsiTheme="minorHAnsi" w:cstheme="minorBidi"/>
        </w:rPr>
        <w:t xml:space="preserve"> lõige 3 sätestab et </w:t>
      </w:r>
      <w:r w:rsidR="00DE39D3">
        <w:rPr>
          <w:rFonts w:asciiTheme="minorHAnsi" w:hAnsiTheme="minorHAnsi" w:cstheme="minorBidi"/>
        </w:rPr>
        <w:t>kõik avaliku sektori asutused</w:t>
      </w:r>
      <w:r w:rsidR="003E7777">
        <w:rPr>
          <w:rFonts w:asciiTheme="minorHAnsi" w:hAnsiTheme="minorHAnsi" w:cstheme="minorBidi"/>
        </w:rPr>
        <w:t>,</w:t>
      </w:r>
      <w:r w:rsidR="00DE39D3">
        <w:rPr>
          <w:rFonts w:asciiTheme="minorHAnsi" w:hAnsiTheme="minorHAnsi" w:cstheme="minorBidi"/>
        </w:rPr>
        <w:t xml:space="preserve"> kes</w:t>
      </w:r>
      <w:r w:rsidR="003E7777">
        <w:rPr>
          <w:rFonts w:asciiTheme="minorHAnsi" w:hAnsiTheme="minorHAnsi" w:cstheme="minorBidi"/>
        </w:rPr>
        <w:t xml:space="preserve"> kohaldavad</w:t>
      </w:r>
      <w:r w:rsidR="00DE39D3">
        <w:rPr>
          <w:rFonts w:asciiTheme="minorHAnsi" w:hAnsiTheme="minorHAnsi" w:cstheme="minorBidi"/>
        </w:rPr>
        <w:t xml:space="preserve"> oma poliitika, planeerimis- ja investeerimis</w:t>
      </w:r>
      <w:r w:rsidR="00736AA4">
        <w:rPr>
          <w:rFonts w:asciiTheme="minorHAnsi" w:hAnsiTheme="minorHAnsi" w:cstheme="minorBidi"/>
        </w:rPr>
        <w:t>otsuste suhtes heakskiitmise ja järelevalve nõudeid,</w:t>
      </w:r>
      <w:r w:rsidR="006E1BF8">
        <w:rPr>
          <w:rFonts w:asciiTheme="minorHAnsi" w:hAnsiTheme="minorHAnsi" w:cstheme="minorBidi"/>
        </w:rPr>
        <w:t xml:space="preserve"> jälgivad energiatõhususe esikohale seadmise põhimõtte kohaldamist, sealhulgas </w:t>
      </w:r>
      <w:r w:rsidR="003558F1">
        <w:rPr>
          <w:rFonts w:asciiTheme="minorHAnsi" w:hAnsiTheme="minorHAnsi" w:cstheme="minorBidi"/>
        </w:rPr>
        <w:t xml:space="preserve">asjakohasel juhul sektorite (tööstus, energiavõrgud jms) </w:t>
      </w:r>
      <w:r w:rsidR="003144E2">
        <w:rPr>
          <w:rFonts w:asciiTheme="minorHAnsi" w:hAnsiTheme="minorHAnsi" w:cstheme="minorBidi"/>
        </w:rPr>
        <w:t xml:space="preserve">lõimimist ja </w:t>
      </w:r>
      <w:r w:rsidR="00F34631">
        <w:rPr>
          <w:rFonts w:asciiTheme="minorHAnsi" w:hAnsiTheme="minorHAnsi" w:cstheme="minorBidi"/>
        </w:rPr>
        <w:t>sektorite ülest</w:t>
      </w:r>
      <w:r w:rsidR="003144E2">
        <w:rPr>
          <w:rFonts w:asciiTheme="minorHAnsi" w:hAnsiTheme="minorHAnsi" w:cstheme="minorBidi"/>
        </w:rPr>
        <w:t xml:space="preserve"> mõju. </w:t>
      </w:r>
      <w:r w:rsidR="00827647" w:rsidRPr="00827647">
        <w:rPr>
          <w:rFonts w:asciiTheme="minorHAnsi" w:hAnsiTheme="minorHAnsi" w:cstheme="minorBidi"/>
        </w:rPr>
        <w:t xml:space="preserve">Energiasüsteemi lõimimise all peetakse silmas erinevate energiasektorite ja energiakasutuse valdkondade koostoimet, näiteks elektri-, soojus-, transpordi- ja tööstussektori vaheliste lahenduste </w:t>
      </w:r>
      <w:r w:rsidR="0019117C">
        <w:rPr>
          <w:rFonts w:asciiTheme="minorHAnsi" w:hAnsiTheme="minorHAnsi" w:cstheme="minorBidi"/>
        </w:rPr>
        <w:t xml:space="preserve">koosmõju hindamist. </w:t>
      </w:r>
    </w:p>
    <w:p w14:paraId="52A5E1AE" w14:textId="77777777" w:rsidR="00E57787" w:rsidRDefault="00E57787" w:rsidP="00947442">
      <w:pPr>
        <w:pStyle w:val="muudetavtekst"/>
        <w:rPr>
          <w:rFonts w:asciiTheme="minorHAnsi" w:hAnsiTheme="minorHAnsi" w:cstheme="minorBidi"/>
        </w:rPr>
      </w:pPr>
    </w:p>
    <w:p w14:paraId="45084BFA" w14:textId="2D6B8E23" w:rsidR="00884B2C" w:rsidRDefault="00E57787" w:rsidP="00947442">
      <w:pPr>
        <w:pStyle w:val="muudetavtekst"/>
        <w:rPr>
          <w:rFonts w:asciiTheme="minorHAnsi" w:hAnsiTheme="minorHAnsi" w:cstheme="minorBidi"/>
        </w:rPr>
      </w:pPr>
      <w:r>
        <w:rPr>
          <w:rFonts w:asciiTheme="minorHAnsi" w:hAnsiTheme="minorHAnsi" w:cstheme="minorBidi"/>
        </w:rPr>
        <w:t>Paragrahvi 2</w:t>
      </w:r>
      <w:r>
        <w:rPr>
          <w:rFonts w:asciiTheme="minorHAnsi" w:hAnsiTheme="minorHAnsi" w:cstheme="minorBidi"/>
          <w:vertAlign w:val="superscript"/>
        </w:rPr>
        <w:t>1</w:t>
      </w:r>
      <w:r>
        <w:rPr>
          <w:rFonts w:asciiTheme="minorHAnsi" w:hAnsiTheme="minorHAnsi" w:cstheme="minorBidi"/>
        </w:rPr>
        <w:t xml:space="preserve"> lõige 4 </w:t>
      </w:r>
      <w:r w:rsidR="0019117C" w:rsidRPr="0019117C">
        <w:rPr>
          <w:rFonts w:asciiTheme="minorHAnsi" w:hAnsiTheme="minorHAnsi" w:cstheme="minorBidi"/>
        </w:rPr>
        <w:t>täpsustatakse, et iga avaliku sektori asutus jälgib oma pädevuse ja vastutusvaldkonna piires energiatõhususe esikohale seadmise põhimõtte kohaldamist. Samuti jälgitakse mõju, mida õigusaktid, sealhulgas finantseeskirjad, ning kavandamis-, poliitika- ja olulised investeerimisotsused avaldavad energiatarbimisele, energiatõhususele ja energiasüsteemidele. Säte loob aluse selleks, et põhimõtte rakendamine ei piirduks üksnes üksikute investeerimisprojektidega, vaid seda arvestataks ka õigusloome, rahastamisreeglite ja muude avaliku sektori otsuste kujundamisel.</w:t>
      </w:r>
    </w:p>
    <w:p w14:paraId="05CC5377" w14:textId="77777777" w:rsidR="00884B2C" w:rsidRDefault="00884B2C" w:rsidP="00947442">
      <w:pPr>
        <w:pStyle w:val="muudetavtekst"/>
        <w:rPr>
          <w:rFonts w:asciiTheme="minorHAnsi" w:hAnsiTheme="minorHAnsi" w:cstheme="minorBidi"/>
        </w:rPr>
      </w:pPr>
    </w:p>
    <w:p w14:paraId="2FF0FA98" w14:textId="213A80CF" w:rsidR="009D7F0C" w:rsidRDefault="0019117C" w:rsidP="00947442">
      <w:pPr>
        <w:pStyle w:val="muudetavtekst"/>
        <w:rPr>
          <w:rFonts w:asciiTheme="minorHAnsi" w:hAnsiTheme="minorHAnsi" w:cstheme="minorBidi"/>
        </w:rPr>
      </w:pPr>
      <w:r w:rsidRPr="0019117C">
        <w:rPr>
          <w:rFonts w:asciiTheme="minorHAnsi" w:hAnsiTheme="minorHAnsi" w:cstheme="minorBidi"/>
        </w:rPr>
        <w:t>Paragrahvi 2</w:t>
      </w:r>
      <w:r>
        <w:rPr>
          <w:rFonts w:asciiTheme="minorHAnsi" w:hAnsiTheme="minorHAnsi" w:cstheme="minorBidi"/>
          <w:vertAlign w:val="superscript"/>
        </w:rPr>
        <w:t>1</w:t>
      </w:r>
      <w:r w:rsidRPr="0019117C">
        <w:rPr>
          <w:rFonts w:asciiTheme="minorHAnsi" w:hAnsiTheme="minorHAnsi" w:cstheme="minorBidi"/>
        </w:rPr>
        <w:t xml:space="preserve"> lõige </w:t>
      </w:r>
      <w:r>
        <w:rPr>
          <w:rFonts w:asciiTheme="minorHAnsi" w:hAnsiTheme="minorHAnsi" w:cstheme="minorBidi"/>
        </w:rPr>
        <w:t>5</w:t>
      </w:r>
      <w:r w:rsidRPr="0019117C">
        <w:t xml:space="preserve"> </w:t>
      </w:r>
      <w:r w:rsidRPr="0019117C">
        <w:rPr>
          <w:rFonts w:asciiTheme="minorHAnsi" w:hAnsiTheme="minorHAnsi" w:cstheme="minorBidi"/>
        </w:rPr>
        <w:t>määratakse kindlaks konkreetsed asutused, kes jälgivad energiatõhususe esikohale seadmise põhimõtte kohaldamist oma menetlusvaldkonnas. Planeeringute kooskõlastamise korral täidab seda ülesannet Maa- ja Ruumiamet ning energiahindade kooskõlastamise korral Konkurentsiamet. Tegemist on valdkondadega, kus otsused võivad mõjutada energiatarbimist, energiataristu arengut või energiatõhusate lahenduste kasutuselevõttu.</w:t>
      </w:r>
    </w:p>
    <w:p w14:paraId="244CE714" w14:textId="77777777" w:rsidR="0019117C" w:rsidRDefault="0019117C" w:rsidP="00947442">
      <w:pPr>
        <w:pStyle w:val="muudetavtekst"/>
        <w:rPr>
          <w:rFonts w:asciiTheme="minorHAnsi" w:hAnsiTheme="minorHAnsi" w:cstheme="minorBidi"/>
        </w:rPr>
      </w:pPr>
    </w:p>
    <w:p w14:paraId="2E7C2906" w14:textId="6D5FA9B0" w:rsidR="0019117C" w:rsidRDefault="0019117C" w:rsidP="00947442">
      <w:pPr>
        <w:pStyle w:val="muudetavtekst"/>
        <w:rPr>
          <w:rFonts w:asciiTheme="minorHAnsi" w:hAnsiTheme="minorHAnsi" w:cstheme="minorBidi"/>
        </w:rPr>
      </w:pPr>
      <w:r w:rsidRPr="0019117C">
        <w:rPr>
          <w:rFonts w:asciiTheme="minorHAnsi" w:hAnsiTheme="minorHAnsi" w:cstheme="minorBidi"/>
        </w:rPr>
        <w:t>Paragrahvi 2</w:t>
      </w:r>
      <w:r>
        <w:rPr>
          <w:rFonts w:asciiTheme="minorHAnsi" w:hAnsiTheme="minorHAnsi" w:cstheme="minorBidi"/>
          <w:vertAlign w:val="superscript"/>
        </w:rPr>
        <w:t>1</w:t>
      </w:r>
      <w:r w:rsidRPr="0019117C">
        <w:rPr>
          <w:rFonts w:asciiTheme="minorHAnsi" w:hAnsiTheme="minorHAnsi" w:cstheme="minorBidi"/>
        </w:rPr>
        <w:t xml:space="preserve"> lõige </w:t>
      </w:r>
      <w:r>
        <w:rPr>
          <w:rFonts w:asciiTheme="minorHAnsi" w:hAnsiTheme="minorHAnsi" w:cstheme="minorBidi"/>
        </w:rPr>
        <w:t xml:space="preserve">6 sätestatakse, </w:t>
      </w:r>
      <w:r w:rsidRPr="0019117C">
        <w:rPr>
          <w:rFonts w:asciiTheme="minorHAnsi" w:hAnsiTheme="minorHAnsi" w:cstheme="minorBidi"/>
        </w:rPr>
        <w:t>et energiatõhususe esikohale seadmise põhimõtte rakendamise koordinaator on Kliimaministeerium. Energiasäästu koordinaatori ülesanne on koordineerida põhimõtte rakendamist, toetada metoodikate väljatöötamist, koondada avaliku sektori asutustelt saadavat teavet ning koostada selle alusel hinnanguid põhimõtte kohaldamise ja rakendamise takistuste kohta.</w:t>
      </w:r>
    </w:p>
    <w:p w14:paraId="5AD246DA" w14:textId="77777777" w:rsidR="0019117C" w:rsidRDefault="0019117C" w:rsidP="00947442">
      <w:pPr>
        <w:pStyle w:val="muudetavtekst"/>
        <w:rPr>
          <w:rFonts w:asciiTheme="minorHAnsi" w:hAnsiTheme="minorHAnsi" w:cstheme="minorBidi"/>
        </w:rPr>
      </w:pPr>
    </w:p>
    <w:p w14:paraId="4D78F444" w14:textId="46CE5EFC" w:rsidR="009D7F0C" w:rsidRDefault="61A9A7B6" w:rsidP="4AE141C3">
      <w:pPr>
        <w:pStyle w:val="muudetavtekst"/>
        <w:rPr>
          <w:rFonts w:asciiTheme="minorHAnsi" w:hAnsiTheme="minorHAnsi" w:cstheme="minorBidi"/>
        </w:rPr>
      </w:pPr>
      <w:r w:rsidRPr="4AE141C3">
        <w:rPr>
          <w:rFonts w:asciiTheme="minorHAnsi" w:hAnsiTheme="minorHAnsi" w:cstheme="minorBidi"/>
        </w:rPr>
        <w:t xml:space="preserve">Paragrahviga </w:t>
      </w:r>
      <w:r w:rsidR="7F1AE78C" w:rsidRPr="4AE141C3">
        <w:rPr>
          <w:rFonts w:asciiTheme="minorHAnsi" w:hAnsiTheme="minorHAnsi" w:cstheme="minorBidi"/>
        </w:rPr>
        <w:t>2</w:t>
      </w:r>
      <w:r w:rsidR="7F1AE78C" w:rsidRPr="4AE141C3">
        <w:rPr>
          <w:rFonts w:asciiTheme="minorHAnsi" w:hAnsiTheme="minorHAnsi" w:cstheme="minorBidi"/>
          <w:vertAlign w:val="superscript"/>
        </w:rPr>
        <w:t>2</w:t>
      </w:r>
      <w:r w:rsidR="1062DA69" w:rsidRPr="4AE141C3">
        <w:rPr>
          <w:rFonts w:asciiTheme="minorHAnsi" w:hAnsiTheme="minorHAnsi" w:cstheme="minorBidi"/>
        </w:rPr>
        <w:t xml:space="preserve"> sätestatakse </w:t>
      </w:r>
      <w:r w:rsidR="0019117C" w:rsidRPr="0019117C">
        <w:rPr>
          <w:rFonts w:asciiTheme="minorHAnsi" w:hAnsiTheme="minorHAnsi" w:cstheme="minorBidi"/>
        </w:rPr>
        <w:t>energiatõhususe esikohale seadmise põhimõtte kohaste lahenduste hindamise nõuded</w:t>
      </w:r>
      <w:r w:rsidR="499D623C" w:rsidRPr="4AE141C3">
        <w:rPr>
          <w:rFonts w:asciiTheme="minorHAnsi" w:hAnsiTheme="minorHAnsi" w:cstheme="minorBidi"/>
        </w:rPr>
        <w:t xml:space="preserve">.  </w:t>
      </w:r>
    </w:p>
    <w:p w14:paraId="2279EC57" w14:textId="77777777" w:rsidR="003178C4" w:rsidRDefault="003178C4" w:rsidP="00947442">
      <w:pPr>
        <w:pStyle w:val="muudetavtekst"/>
        <w:rPr>
          <w:rFonts w:asciiTheme="minorHAnsi" w:hAnsiTheme="minorHAnsi" w:cstheme="minorBidi"/>
        </w:rPr>
      </w:pPr>
    </w:p>
    <w:p w14:paraId="4BCCBB68" w14:textId="015BFFD4" w:rsidR="003178C4" w:rsidRDefault="499D623C" w:rsidP="4AE141C3">
      <w:pPr>
        <w:pStyle w:val="muudetavtekst"/>
        <w:rPr>
          <w:rFonts w:asciiTheme="minorHAnsi" w:hAnsiTheme="minorHAnsi" w:cstheme="minorBidi"/>
        </w:rPr>
      </w:pPr>
      <w:r w:rsidRPr="4AE141C3">
        <w:rPr>
          <w:rFonts w:asciiTheme="minorHAnsi" w:hAnsiTheme="minorHAnsi" w:cstheme="minorBidi"/>
        </w:rPr>
        <w:t>Paragra</w:t>
      </w:r>
      <w:r w:rsidR="4381F269" w:rsidRPr="4AE141C3">
        <w:rPr>
          <w:rFonts w:asciiTheme="minorHAnsi" w:hAnsiTheme="minorHAnsi" w:cstheme="minorBidi"/>
        </w:rPr>
        <w:t>hvi 2</w:t>
      </w:r>
      <w:r w:rsidR="4381F269" w:rsidRPr="4AE141C3">
        <w:rPr>
          <w:rFonts w:asciiTheme="minorHAnsi" w:hAnsiTheme="minorHAnsi" w:cstheme="minorBidi"/>
          <w:vertAlign w:val="superscript"/>
        </w:rPr>
        <w:t>2</w:t>
      </w:r>
      <w:r w:rsidR="4381F269" w:rsidRPr="4AE141C3">
        <w:rPr>
          <w:rFonts w:asciiTheme="minorHAnsi" w:hAnsiTheme="minorHAnsi" w:cstheme="minorBidi"/>
        </w:rPr>
        <w:t xml:space="preserve"> lõikega 1 sätestatakse</w:t>
      </w:r>
      <w:r w:rsidR="37A23559" w:rsidRPr="4AE141C3">
        <w:rPr>
          <w:rFonts w:asciiTheme="minorHAnsi" w:hAnsiTheme="minorHAnsi" w:cstheme="minorBidi"/>
        </w:rPr>
        <w:t>,</w:t>
      </w:r>
      <w:r w:rsidR="4381F269" w:rsidRPr="4AE141C3">
        <w:rPr>
          <w:rFonts w:asciiTheme="minorHAnsi" w:hAnsiTheme="minorHAnsi" w:cstheme="minorBidi"/>
        </w:rPr>
        <w:t xml:space="preserve"> et avaliku sektori asutuse </w:t>
      </w:r>
      <w:r w:rsidR="7736418C" w:rsidRPr="4AE141C3">
        <w:rPr>
          <w:rFonts w:asciiTheme="minorHAnsi" w:hAnsiTheme="minorHAnsi" w:cstheme="minorBidi"/>
        </w:rPr>
        <w:t>otsuste tegemis</w:t>
      </w:r>
      <w:r w:rsidR="003E7777">
        <w:rPr>
          <w:rFonts w:asciiTheme="minorHAnsi" w:hAnsiTheme="minorHAnsi" w:cstheme="minorBidi"/>
        </w:rPr>
        <w:t>e</w:t>
      </w:r>
      <w:r w:rsidR="7736418C" w:rsidRPr="4AE141C3">
        <w:rPr>
          <w:rFonts w:asciiTheme="minorHAnsi" w:hAnsiTheme="minorHAnsi" w:cstheme="minorBidi"/>
        </w:rPr>
        <w:t xml:space="preserve"> ja hindamis</w:t>
      </w:r>
      <w:r w:rsidR="003E7777">
        <w:rPr>
          <w:rFonts w:asciiTheme="minorHAnsi" w:hAnsiTheme="minorHAnsi" w:cstheme="minorBidi"/>
        </w:rPr>
        <w:t xml:space="preserve">e </w:t>
      </w:r>
      <w:r w:rsidR="7736418C" w:rsidRPr="4AE141C3">
        <w:rPr>
          <w:rFonts w:asciiTheme="minorHAnsi" w:hAnsiTheme="minorHAnsi" w:cstheme="minorBidi"/>
        </w:rPr>
        <w:t xml:space="preserve">protsessides tuleb </w:t>
      </w:r>
      <w:r w:rsidR="0AD5CF75" w:rsidRPr="4AE141C3">
        <w:rPr>
          <w:rFonts w:asciiTheme="minorHAnsi" w:hAnsiTheme="minorHAnsi" w:cstheme="minorBidi"/>
        </w:rPr>
        <w:t>hinnata</w:t>
      </w:r>
      <w:r w:rsidR="003E7777">
        <w:rPr>
          <w:rFonts w:asciiTheme="minorHAnsi" w:hAnsiTheme="minorHAnsi" w:cstheme="minorBidi"/>
        </w:rPr>
        <w:t xml:space="preserve"> seda,</w:t>
      </w:r>
      <w:r w:rsidR="0AD5CF75" w:rsidRPr="4AE141C3">
        <w:rPr>
          <w:rFonts w:asciiTheme="minorHAnsi" w:hAnsiTheme="minorHAnsi" w:cstheme="minorBidi"/>
        </w:rPr>
        <w:t xml:space="preserve"> kas planeeritavale investeeringule, laiendamisele vms eesmärgi saavutamise</w:t>
      </w:r>
      <w:r w:rsidR="32FB7844" w:rsidRPr="4AE141C3">
        <w:rPr>
          <w:rFonts w:asciiTheme="minorHAnsi" w:hAnsiTheme="minorHAnsi" w:cstheme="minorBidi"/>
        </w:rPr>
        <w:t xml:space="preserve">ks on kulutõhusaid energiatõhususmeetmeid, mis on sobilikud </w:t>
      </w:r>
      <w:r w:rsidR="0ACDCE20" w:rsidRPr="4AE141C3">
        <w:rPr>
          <w:rFonts w:asciiTheme="minorHAnsi" w:hAnsiTheme="minorHAnsi" w:cstheme="minorBidi"/>
        </w:rPr>
        <w:t xml:space="preserve">nii tehniliselt, majanduslikult kui ka keskkonnaohutuse seisukohast. </w:t>
      </w:r>
      <w:r w:rsidR="003E7777">
        <w:rPr>
          <w:rFonts w:asciiTheme="minorHAnsi" w:hAnsiTheme="minorHAnsi" w:cstheme="minorBidi"/>
        </w:rPr>
        <w:t>See tähendab, et</w:t>
      </w:r>
      <w:r w:rsidR="0ACDCE20" w:rsidRPr="4AE141C3">
        <w:rPr>
          <w:rFonts w:asciiTheme="minorHAnsi" w:hAnsiTheme="minorHAnsi" w:cstheme="minorBidi"/>
        </w:rPr>
        <w:t xml:space="preserve"> otsust</w:t>
      </w:r>
      <w:r w:rsidR="003E7777">
        <w:rPr>
          <w:rFonts w:asciiTheme="minorHAnsi" w:hAnsiTheme="minorHAnsi" w:cstheme="minorBidi"/>
        </w:rPr>
        <w:t>us</w:t>
      </w:r>
      <w:r w:rsidR="0ACDCE20" w:rsidRPr="4AE141C3">
        <w:rPr>
          <w:rFonts w:asciiTheme="minorHAnsi" w:hAnsiTheme="minorHAnsi" w:cstheme="minorBidi"/>
        </w:rPr>
        <w:t>protsessis tuleb hinnata</w:t>
      </w:r>
      <w:r w:rsidR="003E7777">
        <w:rPr>
          <w:rFonts w:asciiTheme="minorHAnsi" w:hAnsiTheme="minorHAnsi" w:cstheme="minorBidi"/>
        </w:rPr>
        <w:t>,</w:t>
      </w:r>
      <w:r w:rsidR="0ACDCE20" w:rsidRPr="4AE141C3">
        <w:rPr>
          <w:rFonts w:asciiTheme="minorHAnsi" w:hAnsiTheme="minorHAnsi" w:cstheme="minorBidi"/>
        </w:rPr>
        <w:t xml:space="preserve"> kas eesmärgi saavutamiseks on alternatiivseid meetmeid, mis aitavad energiat kokku hoida ning mille</w:t>
      </w:r>
      <w:r w:rsidR="003E7777">
        <w:rPr>
          <w:rFonts w:asciiTheme="minorHAnsi" w:hAnsiTheme="minorHAnsi" w:cstheme="minorBidi"/>
        </w:rPr>
        <w:t>sse</w:t>
      </w:r>
      <w:r w:rsidR="0ACDCE20" w:rsidRPr="4AE141C3">
        <w:rPr>
          <w:rFonts w:asciiTheme="minorHAnsi" w:hAnsiTheme="minorHAnsi" w:cstheme="minorBidi"/>
        </w:rPr>
        <w:t xml:space="preserve"> investeeri</w:t>
      </w:r>
      <w:r w:rsidR="003E7777">
        <w:rPr>
          <w:rFonts w:asciiTheme="minorHAnsi" w:hAnsiTheme="minorHAnsi" w:cstheme="minorBidi"/>
        </w:rPr>
        <w:t>mine</w:t>
      </w:r>
      <w:r w:rsidR="0ACDCE20" w:rsidRPr="4AE141C3">
        <w:rPr>
          <w:rFonts w:asciiTheme="minorHAnsi" w:hAnsiTheme="minorHAnsi" w:cstheme="minorBidi"/>
        </w:rPr>
        <w:t xml:space="preserve"> on </w:t>
      </w:r>
      <w:r w:rsidR="003E7777">
        <w:rPr>
          <w:rFonts w:asciiTheme="minorHAnsi" w:hAnsiTheme="minorHAnsi" w:cstheme="minorBidi"/>
        </w:rPr>
        <w:t xml:space="preserve">ka pikas perspektiivis </w:t>
      </w:r>
      <w:r w:rsidR="0ACDCE20" w:rsidRPr="4AE141C3">
        <w:rPr>
          <w:rFonts w:asciiTheme="minorHAnsi" w:hAnsiTheme="minorHAnsi" w:cstheme="minorBidi"/>
        </w:rPr>
        <w:t>soodsam</w:t>
      </w:r>
      <w:r w:rsidR="00E73F99">
        <w:rPr>
          <w:rFonts w:asciiTheme="minorHAnsi" w:hAnsiTheme="minorHAnsi" w:cstheme="minorBidi"/>
        </w:rPr>
        <w:t>,</w:t>
      </w:r>
      <w:r w:rsidR="0ACDCE20" w:rsidRPr="4AE141C3">
        <w:rPr>
          <w:rFonts w:asciiTheme="minorHAnsi" w:hAnsiTheme="minorHAnsi" w:cstheme="minorBidi"/>
        </w:rPr>
        <w:t xml:space="preserve"> kui </w:t>
      </w:r>
      <w:r w:rsidR="2AB5F1C1" w:rsidRPr="4AE141C3">
        <w:rPr>
          <w:rFonts w:asciiTheme="minorHAnsi" w:hAnsiTheme="minorHAnsi" w:cstheme="minorBidi"/>
        </w:rPr>
        <w:t xml:space="preserve">uue seadme soetamine. </w:t>
      </w:r>
      <w:r w:rsidR="0019117C" w:rsidRPr="0019117C">
        <w:rPr>
          <w:rFonts w:asciiTheme="minorHAnsi" w:hAnsiTheme="minorHAnsi" w:cstheme="minorBidi"/>
        </w:rPr>
        <w:t>Näiteks olukorras, kus hoone küttekulude vähendamiseks kavandatakse üksnes suurema kütteseadme või soojuspumba soetamist, tuleks hinnata ka alternatiivi, kas hoone soojustamine või muu energiatõhususe parandamise meede võimaldaks saavutada sama eesmärgi väiksema energiatarbimise ja madalamate kogukuludega.</w:t>
      </w:r>
      <w:r w:rsidR="52232063" w:rsidRPr="4AE141C3">
        <w:rPr>
          <w:rFonts w:asciiTheme="minorHAnsi" w:hAnsiTheme="minorHAnsi" w:cstheme="minorBidi"/>
        </w:rPr>
        <w:t xml:space="preserve"> </w:t>
      </w:r>
    </w:p>
    <w:p w14:paraId="479EC0F4" w14:textId="77777777" w:rsidR="00E42673" w:rsidRDefault="00E42673" w:rsidP="00947442">
      <w:pPr>
        <w:pStyle w:val="muudetavtekst"/>
        <w:rPr>
          <w:rFonts w:asciiTheme="minorHAnsi" w:hAnsiTheme="minorHAnsi" w:cstheme="minorBidi"/>
        </w:rPr>
      </w:pPr>
    </w:p>
    <w:p w14:paraId="5C8021C0" w14:textId="22C095CE" w:rsidR="00125EA1" w:rsidRDefault="003267D5" w:rsidP="00947442">
      <w:pPr>
        <w:pStyle w:val="muudetavtekst"/>
        <w:rPr>
          <w:rFonts w:asciiTheme="minorHAnsi" w:hAnsiTheme="minorHAnsi" w:cstheme="minorBidi"/>
        </w:rPr>
      </w:pPr>
      <w:r>
        <w:rPr>
          <w:rFonts w:asciiTheme="minorHAnsi" w:hAnsiTheme="minorHAnsi" w:cstheme="minorBidi"/>
        </w:rPr>
        <w:t>Paragrahvi</w:t>
      </w:r>
      <w:r w:rsidR="00E42673">
        <w:rPr>
          <w:rFonts w:asciiTheme="minorHAnsi" w:hAnsiTheme="minorHAnsi" w:cstheme="minorBidi"/>
        </w:rPr>
        <w:t xml:space="preserve"> 2</w:t>
      </w:r>
      <w:r w:rsidR="00E42673">
        <w:rPr>
          <w:rFonts w:asciiTheme="minorHAnsi" w:hAnsiTheme="minorHAnsi" w:cstheme="minorBidi"/>
          <w:vertAlign w:val="superscript"/>
        </w:rPr>
        <w:t>2</w:t>
      </w:r>
      <w:r w:rsidR="00E42673">
        <w:rPr>
          <w:rFonts w:asciiTheme="minorHAnsi" w:hAnsiTheme="minorHAnsi" w:cstheme="minorBidi"/>
        </w:rPr>
        <w:t xml:space="preserve"> lõikega </w:t>
      </w:r>
      <w:r w:rsidR="00CE588D">
        <w:rPr>
          <w:rFonts w:asciiTheme="minorHAnsi" w:hAnsiTheme="minorHAnsi" w:cstheme="minorBidi"/>
        </w:rPr>
        <w:t xml:space="preserve">2 sätestab </w:t>
      </w:r>
      <w:r w:rsidR="00AB097C" w:rsidRPr="00AB097C">
        <w:rPr>
          <w:rFonts w:asciiTheme="minorHAnsi" w:hAnsiTheme="minorHAnsi" w:cstheme="minorBidi"/>
        </w:rPr>
        <w:t>hindamise eesmärki. Hindamise eesmärk on kindlaks teha alternatiivsed energiatõhusad lahendused ja nende kasutamise võimalused algselt kavandatud meetmete asemel. Sellega tagatakse, et energiatõhususe esikohale seadmise põhimõtet ei käsitleta üksnes formaalse kaalutlusena, vaid otsustusprotsessis hinnatakse sisuliselt võimalikke alternatiive.</w:t>
      </w:r>
    </w:p>
    <w:p w14:paraId="09CBDDC5" w14:textId="77777777" w:rsidR="00AB097C" w:rsidRDefault="00AB097C" w:rsidP="00947442">
      <w:pPr>
        <w:pStyle w:val="muudetavtekst"/>
        <w:rPr>
          <w:rFonts w:asciiTheme="minorHAnsi" w:hAnsiTheme="minorHAnsi" w:cstheme="minorBidi"/>
        </w:rPr>
      </w:pPr>
    </w:p>
    <w:p w14:paraId="5305BD23" w14:textId="7DC7C3EB" w:rsidR="003267D5" w:rsidRDefault="003267D5" w:rsidP="00947442">
      <w:pPr>
        <w:pStyle w:val="muudetavtekst"/>
        <w:rPr>
          <w:rFonts w:asciiTheme="minorHAnsi" w:hAnsiTheme="minorHAnsi" w:cstheme="minorBidi"/>
        </w:rPr>
      </w:pPr>
      <w:r>
        <w:rPr>
          <w:rFonts w:asciiTheme="minorHAnsi" w:hAnsiTheme="minorHAnsi" w:cstheme="minorBidi"/>
        </w:rPr>
        <w:t xml:space="preserve">Paragrahvi </w:t>
      </w:r>
      <w:r w:rsidR="007C0181">
        <w:rPr>
          <w:rFonts w:asciiTheme="minorHAnsi" w:hAnsiTheme="minorHAnsi" w:cstheme="minorBidi"/>
        </w:rPr>
        <w:t>2</w:t>
      </w:r>
      <w:r w:rsidR="007C0181">
        <w:rPr>
          <w:rFonts w:asciiTheme="minorHAnsi" w:hAnsiTheme="minorHAnsi" w:cstheme="minorBidi"/>
          <w:vertAlign w:val="superscript"/>
        </w:rPr>
        <w:t>2</w:t>
      </w:r>
      <w:r w:rsidR="007C0181">
        <w:rPr>
          <w:rFonts w:asciiTheme="minorHAnsi" w:hAnsiTheme="minorHAnsi" w:cstheme="minorBidi"/>
        </w:rPr>
        <w:t xml:space="preserve"> lõikega 3 </w:t>
      </w:r>
      <w:r w:rsidR="00AB097C" w:rsidRPr="00AB097C">
        <w:rPr>
          <w:rFonts w:asciiTheme="minorHAnsi" w:hAnsiTheme="minorHAnsi" w:cstheme="minorBidi"/>
        </w:rPr>
        <w:t>sätestatakse energiasäästu koordinaatori ülesanne töötada välja kulude ja tulude analüüsimise metoodikad. Metoodikad peavad võimaldama hinnata energiatõhusaid lahendusi erinevates otsustusprotsessides ning võtma arvesse nende otsuste mõju energiaostuvõimetutele isikutele ja riskirühmadele. Säte aitab tagada, et energiatõhusate lahenduste hindamisel arvestatakse lisaks otsestele kuludele ja energiasäästule ka laiemaid majanduslikke, sotsiaalseid ja keskkonnamõjusid</w:t>
      </w:r>
      <w:r w:rsidR="001621A4">
        <w:rPr>
          <w:rFonts w:asciiTheme="minorHAnsi" w:hAnsiTheme="minorHAnsi" w:cstheme="minorBidi"/>
        </w:rPr>
        <w:t xml:space="preserve">. </w:t>
      </w:r>
      <w:r w:rsidR="00AB097C" w:rsidRPr="483A3B5D">
        <w:rPr>
          <w:rFonts w:asciiTheme="minorHAnsi" w:hAnsiTheme="minorHAnsi" w:cstheme="minorBidi"/>
        </w:rPr>
        <w:t>Näiteks</w:t>
      </w:r>
      <w:r w:rsidR="00AB097C" w:rsidRPr="451393D1">
        <w:rPr>
          <w:rFonts w:asciiTheme="minorHAnsi" w:hAnsiTheme="minorHAnsi" w:cstheme="minorBidi"/>
        </w:rPr>
        <w:t xml:space="preserve"> </w:t>
      </w:r>
      <w:r w:rsidR="00AB097C">
        <w:rPr>
          <w:rFonts w:asciiTheme="minorHAnsi" w:hAnsiTheme="minorHAnsi" w:cstheme="minorBidi"/>
        </w:rPr>
        <w:t xml:space="preserve">selle kohta, </w:t>
      </w:r>
      <w:r w:rsidR="00AB097C" w:rsidRPr="451393D1">
        <w:rPr>
          <w:rFonts w:asciiTheme="minorHAnsi" w:hAnsiTheme="minorHAnsi" w:cstheme="minorBidi"/>
        </w:rPr>
        <w:t>kuidas otsustusprotsessides energiatõhususe esikohale seadmist hinnata</w:t>
      </w:r>
      <w:r w:rsidR="00AB097C">
        <w:rPr>
          <w:rFonts w:asciiTheme="minorHAnsi" w:hAnsiTheme="minorHAnsi" w:cstheme="minorBidi"/>
        </w:rPr>
        <w:t xml:space="preserve"> ning</w:t>
      </w:r>
      <w:r w:rsidR="00AB097C" w:rsidRPr="451393D1">
        <w:rPr>
          <w:rFonts w:asciiTheme="minorHAnsi" w:hAnsiTheme="minorHAnsi" w:cstheme="minorBidi"/>
        </w:rPr>
        <w:t xml:space="preserve"> lisaks kaudsele mõjule ka kulude-tulude analüüsi metoodikaid</w:t>
      </w:r>
      <w:r w:rsidR="00AB097C" w:rsidRPr="72979DA0">
        <w:rPr>
          <w:rFonts w:asciiTheme="minorHAnsi" w:hAnsiTheme="minorHAnsi" w:cstheme="minorBidi"/>
        </w:rPr>
        <w:t xml:space="preserve"> </w:t>
      </w:r>
      <w:r w:rsidR="00AB097C" w:rsidRPr="6E5662B5">
        <w:rPr>
          <w:rFonts w:asciiTheme="minorHAnsi" w:hAnsiTheme="minorHAnsi" w:cstheme="minorBidi"/>
        </w:rPr>
        <w:t>kasutada.</w:t>
      </w:r>
      <w:r w:rsidR="00AB097C" w:rsidRPr="451393D1">
        <w:rPr>
          <w:rFonts w:asciiTheme="minorHAnsi" w:hAnsiTheme="minorHAnsi" w:cstheme="minorBidi"/>
        </w:rPr>
        <w:t xml:space="preserve"> Euroopa Komisjon luba</w:t>
      </w:r>
      <w:r w:rsidR="00AB097C">
        <w:rPr>
          <w:rFonts w:asciiTheme="minorHAnsi" w:hAnsiTheme="minorHAnsi" w:cstheme="minorBidi"/>
        </w:rPr>
        <w:t>s</w:t>
      </w:r>
      <w:r w:rsidR="00AB097C" w:rsidRPr="451393D1">
        <w:rPr>
          <w:rFonts w:asciiTheme="minorHAnsi" w:hAnsiTheme="minorHAnsi" w:cstheme="minorBidi"/>
        </w:rPr>
        <w:t xml:space="preserve"> avaldada 2025</w:t>
      </w:r>
      <w:r w:rsidR="00AB097C" w:rsidRPr="06E12844">
        <w:rPr>
          <w:rFonts w:asciiTheme="minorHAnsi" w:hAnsiTheme="minorHAnsi" w:cstheme="minorBidi"/>
        </w:rPr>
        <w:t>.</w:t>
      </w:r>
      <w:r w:rsidR="00AB097C" w:rsidRPr="451393D1">
        <w:rPr>
          <w:rFonts w:asciiTheme="minorHAnsi" w:hAnsiTheme="minorHAnsi" w:cstheme="minorBidi"/>
        </w:rPr>
        <w:t xml:space="preserve"> </w:t>
      </w:r>
      <w:r w:rsidR="00AB097C" w:rsidRPr="113AF9E3">
        <w:rPr>
          <w:rFonts w:asciiTheme="minorHAnsi" w:hAnsiTheme="minorHAnsi" w:cstheme="minorBidi"/>
        </w:rPr>
        <w:t xml:space="preserve">aastal </w:t>
      </w:r>
      <w:r w:rsidR="00AB097C" w:rsidRPr="451393D1">
        <w:rPr>
          <w:rFonts w:asciiTheme="minorHAnsi" w:hAnsiTheme="minorHAnsi" w:cstheme="minorBidi"/>
        </w:rPr>
        <w:t xml:space="preserve">juhendmaterjale </w:t>
      </w:r>
      <w:r w:rsidR="00AB097C">
        <w:rPr>
          <w:rFonts w:asciiTheme="minorHAnsi" w:hAnsiTheme="minorHAnsi" w:cstheme="minorBidi"/>
        </w:rPr>
        <w:t xml:space="preserve">vähemalt neljale </w:t>
      </w:r>
      <w:r w:rsidR="00AB097C" w:rsidRPr="451393D1">
        <w:rPr>
          <w:rFonts w:asciiTheme="minorHAnsi" w:hAnsiTheme="minorHAnsi" w:cstheme="minorBidi"/>
        </w:rPr>
        <w:t>sektori</w:t>
      </w:r>
      <w:r w:rsidR="00AB097C">
        <w:rPr>
          <w:rFonts w:asciiTheme="minorHAnsi" w:hAnsiTheme="minorHAnsi" w:cstheme="minorBidi"/>
        </w:rPr>
        <w:t>le selle kohta</w:t>
      </w:r>
      <w:r w:rsidR="00AB097C" w:rsidRPr="4E950919">
        <w:rPr>
          <w:rFonts w:asciiTheme="minorHAnsi" w:hAnsiTheme="minorHAnsi" w:cstheme="minorBidi"/>
        </w:rPr>
        <w:t xml:space="preserve">, </w:t>
      </w:r>
      <w:r w:rsidR="00AB097C">
        <w:rPr>
          <w:rFonts w:asciiTheme="minorHAnsi" w:hAnsiTheme="minorHAnsi" w:cstheme="minorBidi"/>
        </w:rPr>
        <w:t xml:space="preserve">kuidas </w:t>
      </w:r>
      <w:r w:rsidR="00AB097C" w:rsidRPr="4E950919">
        <w:rPr>
          <w:rFonts w:asciiTheme="minorHAnsi" w:hAnsiTheme="minorHAnsi" w:cstheme="minorBidi"/>
        </w:rPr>
        <w:t>arvesta</w:t>
      </w:r>
      <w:r w:rsidR="00AB097C">
        <w:rPr>
          <w:rFonts w:asciiTheme="minorHAnsi" w:hAnsiTheme="minorHAnsi" w:cstheme="minorBidi"/>
        </w:rPr>
        <w:t>da</w:t>
      </w:r>
      <w:r w:rsidR="00AB097C" w:rsidRPr="451393D1">
        <w:rPr>
          <w:rFonts w:asciiTheme="minorHAnsi" w:hAnsiTheme="minorHAnsi" w:cstheme="minorBidi"/>
        </w:rPr>
        <w:t xml:space="preserve"> energiatõhususe esikohale seadmise p</w:t>
      </w:r>
      <w:r w:rsidR="00AB097C">
        <w:rPr>
          <w:rFonts w:asciiTheme="minorHAnsi" w:hAnsiTheme="minorHAnsi" w:cstheme="minorBidi"/>
        </w:rPr>
        <w:t>õhimõtet</w:t>
      </w:r>
      <w:r w:rsidR="00AB097C" w:rsidRPr="451393D1">
        <w:rPr>
          <w:rFonts w:asciiTheme="minorHAnsi" w:hAnsiTheme="minorHAnsi" w:cstheme="minorBidi"/>
        </w:rPr>
        <w:t xml:space="preserve"> </w:t>
      </w:r>
      <w:r w:rsidR="00AB097C" w:rsidRPr="2B0B0B72">
        <w:rPr>
          <w:rFonts w:asciiTheme="minorHAnsi" w:hAnsiTheme="minorHAnsi" w:cstheme="minorBidi"/>
        </w:rPr>
        <w:t>ja</w:t>
      </w:r>
      <w:r w:rsidR="00AB097C" w:rsidRPr="451393D1">
        <w:rPr>
          <w:rFonts w:asciiTheme="minorHAnsi" w:hAnsiTheme="minorHAnsi" w:cstheme="minorBidi"/>
        </w:rPr>
        <w:t xml:space="preserve"> koostada kulude-tulude analüüsi(de) metoodikaid.</w:t>
      </w:r>
    </w:p>
    <w:p w14:paraId="47A575E3" w14:textId="77777777" w:rsidR="001621A4" w:rsidRDefault="001621A4" w:rsidP="00947442">
      <w:pPr>
        <w:pStyle w:val="muudetavtekst"/>
        <w:rPr>
          <w:rFonts w:asciiTheme="minorHAnsi" w:hAnsiTheme="minorHAnsi" w:cstheme="minorBidi"/>
        </w:rPr>
      </w:pPr>
    </w:p>
    <w:p w14:paraId="5CB82459" w14:textId="4C858F41" w:rsidR="000A7716" w:rsidRDefault="001621A4" w:rsidP="00947442">
      <w:pPr>
        <w:pStyle w:val="muudetavtekst"/>
        <w:rPr>
          <w:rFonts w:asciiTheme="minorHAnsi" w:hAnsiTheme="minorHAnsi" w:cstheme="minorBidi"/>
        </w:rPr>
      </w:pPr>
      <w:r>
        <w:rPr>
          <w:rFonts w:asciiTheme="minorHAnsi" w:hAnsiTheme="minorHAnsi" w:cstheme="minorBidi"/>
        </w:rPr>
        <w:t>Paragrahvi 2</w:t>
      </w:r>
      <w:r w:rsidR="00237571">
        <w:rPr>
          <w:rFonts w:asciiTheme="minorHAnsi" w:hAnsiTheme="minorHAnsi" w:cstheme="minorBidi"/>
          <w:vertAlign w:val="superscript"/>
        </w:rPr>
        <w:t>2</w:t>
      </w:r>
      <w:r w:rsidR="005F54CE">
        <w:rPr>
          <w:rFonts w:asciiTheme="minorHAnsi" w:hAnsiTheme="minorHAnsi" w:cstheme="minorBidi"/>
        </w:rPr>
        <w:t xml:space="preserve"> lõige 4 sätestab</w:t>
      </w:r>
      <w:r w:rsidR="007A361D">
        <w:rPr>
          <w:rFonts w:asciiTheme="minorHAnsi" w:hAnsiTheme="minorHAnsi" w:cstheme="minorBidi"/>
        </w:rPr>
        <w:t>,</w:t>
      </w:r>
      <w:r w:rsidR="005F54CE">
        <w:rPr>
          <w:rFonts w:asciiTheme="minorHAnsi" w:hAnsiTheme="minorHAnsi" w:cstheme="minorBidi"/>
        </w:rPr>
        <w:t xml:space="preserve"> </w:t>
      </w:r>
      <w:r w:rsidR="00AB097C" w:rsidRPr="00AB097C">
        <w:rPr>
          <w:rFonts w:asciiTheme="minorHAnsi" w:hAnsiTheme="minorHAnsi" w:cstheme="minorBidi"/>
        </w:rPr>
        <w:t>et energiasäästu koordinaatori välja töötatud metoodikad avaldatakse Kliimaministeeriumi veebilehel. Avaldamise eesmärk on tagada metoodikate kättesaadavus avaliku sektori asutustele ning toetada ühetaolist ja läbipaistvat rakenduspraktikat.</w:t>
      </w:r>
    </w:p>
    <w:p w14:paraId="6F5ABD7E" w14:textId="77777777" w:rsidR="00AB097C" w:rsidRDefault="00AB097C" w:rsidP="00947442">
      <w:pPr>
        <w:pStyle w:val="muudetavtekst"/>
        <w:rPr>
          <w:rFonts w:asciiTheme="minorHAnsi" w:hAnsiTheme="minorHAnsi" w:cstheme="minorBidi"/>
        </w:rPr>
      </w:pPr>
    </w:p>
    <w:p w14:paraId="7FE4B7F8" w14:textId="57204F95" w:rsidR="00876A95" w:rsidRDefault="000A7716" w:rsidP="00947442">
      <w:pPr>
        <w:pStyle w:val="muudetavtekst"/>
        <w:rPr>
          <w:rFonts w:asciiTheme="minorHAnsi" w:hAnsiTheme="minorHAnsi" w:cstheme="minorBidi"/>
        </w:rPr>
      </w:pPr>
      <w:r>
        <w:rPr>
          <w:rFonts w:asciiTheme="minorHAnsi" w:hAnsiTheme="minorHAnsi" w:cstheme="minorBidi"/>
        </w:rPr>
        <w:t>Paragrahvi 2</w:t>
      </w:r>
      <w:r>
        <w:rPr>
          <w:rFonts w:asciiTheme="minorHAnsi" w:hAnsiTheme="minorHAnsi" w:cstheme="minorBidi"/>
          <w:vertAlign w:val="superscript"/>
        </w:rPr>
        <w:t>2</w:t>
      </w:r>
      <w:r>
        <w:rPr>
          <w:rFonts w:asciiTheme="minorHAnsi" w:hAnsiTheme="minorHAnsi" w:cstheme="minorBidi"/>
        </w:rPr>
        <w:t xml:space="preserve"> lõikega </w:t>
      </w:r>
      <w:r w:rsidR="00876A95">
        <w:rPr>
          <w:rFonts w:asciiTheme="minorHAnsi" w:hAnsiTheme="minorHAnsi" w:cstheme="minorBidi"/>
        </w:rPr>
        <w:t xml:space="preserve">5 </w:t>
      </w:r>
      <w:r w:rsidR="00AB097C" w:rsidRPr="00AB097C">
        <w:rPr>
          <w:rFonts w:asciiTheme="minorHAnsi" w:hAnsiTheme="minorHAnsi" w:cstheme="minorBidi"/>
        </w:rPr>
        <w:t>sätestatakse, et kui hindamise tulemusel selgub, et on võimalik rakendada energiatõhususe esikohale seadmise põhimõtte kohaseid kulutõhusaid energiatõhususlahendusi, peab avaliku sektori asutus tagama nende meetmete nõuetekohase rakendamise. Säte seob hindamise tulemuse praktilise rakendamisega ning väldib olukorda, kus kulutõhus alternatiiv tuvastatakse, kuid seda otsuse tegemisel ei arvestata.</w:t>
      </w:r>
    </w:p>
    <w:p w14:paraId="27FCA414" w14:textId="77777777" w:rsidR="00AB097C" w:rsidRDefault="00AB097C" w:rsidP="00947442">
      <w:pPr>
        <w:pStyle w:val="muudetavtekst"/>
        <w:rPr>
          <w:rFonts w:asciiTheme="minorHAnsi" w:hAnsiTheme="minorHAnsi" w:cstheme="minorBidi"/>
        </w:rPr>
      </w:pPr>
    </w:p>
    <w:p w14:paraId="555FEE5A" w14:textId="288E5F95" w:rsidR="00AB097C" w:rsidRPr="00AB097C" w:rsidRDefault="00AB097C" w:rsidP="00947442">
      <w:pPr>
        <w:pStyle w:val="muudetavtekst"/>
        <w:rPr>
          <w:rFonts w:asciiTheme="minorHAnsi" w:hAnsiTheme="minorHAnsi" w:cstheme="minorBidi"/>
        </w:rPr>
      </w:pPr>
      <w:r>
        <w:rPr>
          <w:rFonts w:asciiTheme="minorHAnsi" w:hAnsiTheme="minorHAnsi" w:cstheme="minorBidi"/>
        </w:rPr>
        <w:t>Paragrahviga 2</w:t>
      </w:r>
      <w:r>
        <w:rPr>
          <w:rFonts w:asciiTheme="minorHAnsi" w:hAnsiTheme="minorHAnsi" w:cstheme="minorBidi"/>
          <w:vertAlign w:val="superscript"/>
        </w:rPr>
        <w:t>3</w:t>
      </w:r>
      <w:r>
        <w:rPr>
          <w:rFonts w:asciiTheme="minorHAnsi" w:hAnsiTheme="minorHAnsi" w:cstheme="minorBidi"/>
        </w:rPr>
        <w:t>s</w:t>
      </w:r>
      <w:r w:rsidRPr="00AB097C">
        <w:rPr>
          <w:rFonts w:asciiTheme="minorHAnsi" w:hAnsiTheme="minorHAnsi" w:cstheme="minorBidi"/>
        </w:rPr>
        <w:t>ätestatakse energiatõhususe esikohale seadmise põhimõtte rakendamise kohta teabe esitamise ja koondamise kord.</w:t>
      </w:r>
    </w:p>
    <w:p w14:paraId="0985100B" w14:textId="77777777" w:rsidR="00AB097C" w:rsidRDefault="00AB097C" w:rsidP="00947442">
      <w:pPr>
        <w:pStyle w:val="muudetavtekst"/>
        <w:rPr>
          <w:rFonts w:asciiTheme="minorHAnsi" w:hAnsiTheme="minorHAnsi" w:cstheme="minorBidi"/>
        </w:rPr>
      </w:pPr>
    </w:p>
    <w:p w14:paraId="74BA7825" w14:textId="47148DC1" w:rsidR="00AB097C" w:rsidRPr="00AB097C" w:rsidRDefault="00876A95" w:rsidP="00AB097C">
      <w:pPr>
        <w:pStyle w:val="muudetavtekst"/>
        <w:rPr>
          <w:rFonts w:asciiTheme="minorHAnsi" w:hAnsiTheme="minorHAnsi" w:cstheme="minorBidi"/>
        </w:rPr>
      </w:pPr>
      <w:r>
        <w:rPr>
          <w:rFonts w:asciiTheme="minorHAnsi" w:hAnsiTheme="minorHAnsi" w:cstheme="minorBidi"/>
        </w:rPr>
        <w:t>Paragrahvi 2</w:t>
      </w:r>
      <w:r w:rsidR="00AB097C">
        <w:rPr>
          <w:rFonts w:asciiTheme="minorHAnsi" w:hAnsiTheme="minorHAnsi" w:cstheme="minorBidi"/>
          <w:vertAlign w:val="superscript"/>
        </w:rPr>
        <w:t>3</w:t>
      </w:r>
      <w:r w:rsidR="004B46BD">
        <w:rPr>
          <w:rFonts w:asciiTheme="minorHAnsi" w:hAnsiTheme="minorHAnsi" w:cstheme="minorBidi"/>
        </w:rPr>
        <w:t xml:space="preserve"> </w:t>
      </w:r>
      <w:r w:rsidR="004B46BD" w:rsidRPr="71EFD1AD">
        <w:rPr>
          <w:rFonts w:asciiTheme="minorHAnsi" w:hAnsiTheme="minorHAnsi" w:cstheme="minorBidi"/>
        </w:rPr>
        <w:t>lõi</w:t>
      </w:r>
      <w:r w:rsidR="00AB097C">
        <w:rPr>
          <w:rFonts w:asciiTheme="minorHAnsi" w:hAnsiTheme="minorHAnsi" w:cstheme="minorBidi"/>
        </w:rPr>
        <w:t>kega</w:t>
      </w:r>
      <w:r w:rsidR="004B46BD">
        <w:rPr>
          <w:rFonts w:asciiTheme="minorHAnsi" w:hAnsiTheme="minorHAnsi" w:cstheme="minorBidi"/>
        </w:rPr>
        <w:t xml:space="preserve"> </w:t>
      </w:r>
      <w:r w:rsidR="00AB097C">
        <w:rPr>
          <w:rFonts w:asciiTheme="minorHAnsi" w:hAnsiTheme="minorHAnsi" w:cstheme="minorBidi"/>
        </w:rPr>
        <w:t>1</w:t>
      </w:r>
      <w:r w:rsidR="004B46BD">
        <w:rPr>
          <w:rFonts w:asciiTheme="minorHAnsi" w:hAnsiTheme="minorHAnsi" w:cstheme="minorBidi"/>
        </w:rPr>
        <w:t xml:space="preserve"> </w:t>
      </w:r>
      <w:r w:rsidR="00AB097C" w:rsidRPr="00AB097C">
        <w:rPr>
          <w:rFonts w:asciiTheme="minorHAnsi" w:hAnsiTheme="minorHAnsi" w:cstheme="minorBidi"/>
        </w:rPr>
        <w:t>sätestatakse, et iga avaliku sektori asutus esitab iga aasta esimeses kvartalis energiasäästu koordinaatorile teabe energiatõhususe esikohale seadmise põhimõtte rakendamise kohta oma pädevuse ja vastutusvaldkonna piires. Esitatav teave peab sisaldama vähemalt ülevaadet põhimõtte kohaldamisest ning hinnangut selle kohta, millist mõju avaldavad õigusaktid, sealhulgas finantseeskirjad, ning § 2</w:t>
      </w:r>
      <w:r w:rsidR="00AB097C">
        <w:rPr>
          <w:rFonts w:asciiTheme="minorHAnsi" w:hAnsiTheme="minorHAnsi" w:cstheme="minorBidi"/>
          <w:vertAlign w:val="superscript"/>
        </w:rPr>
        <w:t>1</w:t>
      </w:r>
      <w:r w:rsidR="00AB097C" w:rsidRPr="00AB097C">
        <w:rPr>
          <w:rFonts w:asciiTheme="minorHAnsi" w:hAnsiTheme="minorHAnsi" w:cstheme="minorBidi"/>
        </w:rPr>
        <w:t xml:space="preserve"> lõikes 1 nimetatud kavandamis-, poliitika- ja olulised investeerimisotsused energiatarbimisele, energiatõhususele ja energiasüsteemidele.</w:t>
      </w:r>
    </w:p>
    <w:p w14:paraId="30A02C7D" w14:textId="77777777" w:rsidR="00AB097C" w:rsidRPr="00AB097C" w:rsidRDefault="00AB097C" w:rsidP="00AB097C">
      <w:pPr>
        <w:pStyle w:val="muudetavtekst"/>
        <w:rPr>
          <w:rFonts w:asciiTheme="minorHAnsi" w:hAnsiTheme="minorHAnsi" w:cstheme="minorBidi"/>
        </w:rPr>
      </w:pPr>
    </w:p>
    <w:p w14:paraId="2B8332AD" w14:textId="59D1B517" w:rsidR="00876A95" w:rsidRPr="00876A95" w:rsidRDefault="00AB097C" w:rsidP="00AB097C">
      <w:pPr>
        <w:pStyle w:val="muudetavtekst"/>
        <w:rPr>
          <w:rFonts w:asciiTheme="minorHAnsi" w:hAnsiTheme="minorHAnsi" w:cstheme="minorBidi"/>
        </w:rPr>
      </w:pPr>
      <w:r w:rsidRPr="00AB097C">
        <w:rPr>
          <w:rFonts w:asciiTheme="minorHAnsi" w:hAnsiTheme="minorHAnsi" w:cstheme="minorBidi"/>
        </w:rPr>
        <w:t>Sätte eesmärk on koguda süsteemselt teavet selle kohta, kuidas energiatõhususe esikohale seadmise põhimõtet avalikus sektoris rakendatakse ning millised õiguslikud, finantsilised, korralduslikud või muud asjaolud selle rakendamist soodustavad või takistavad.</w:t>
      </w:r>
      <w:r w:rsidR="00DC0EC5">
        <w:rPr>
          <w:rFonts w:asciiTheme="minorHAnsi" w:hAnsiTheme="minorHAnsi" w:cstheme="minorBidi"/>
        </w:rPr>
        <w:t xml:space="preserve"> </w:t>
      </w:r>
    </w:p>
    <w:p w14:paraId="5D7270AD" w14:textId="77777777" w:rsidR="00125EA1" w:rsidRDefault="00125EA1" w:rsidP="00947442">
      <w:pPr>
        <w:pStyle w:val="muudetavtekst"/>
        <w:rPr>
          <w:rFonts w:asciiTheme="minorHAnsi" w:hAnsiTheme="minorHAnsi" w:cstheme="minorBidi"/>
        </w:rPr>
      </w:pPr>
    </w:p>
    <w:p w14:paraId="307FDC76" w14:textId="77777777" w:rsidR="00AB097C" w:rsidRPr="00AB097C" w:rsidRDefault="00AB097C" w:rsidP="00AB097C">
      <w:pPr>
        <w:pStyle w:val="muudetavtekst"/>
        <w:rPr>
          <w:rFonts w:asciiTheme="minorHAnsi" w:hAnsiTheme="minorHAnsi" w:cstheme="minorBidi"/>
        </w:rPr>
      </w:pPr>
      <w:r w:rsidRPr="00AB097C">
        <w:rPr>
          <w:rFonts w:asciiTheme="minorHAnsi" w:hAnsiTheme="minorHAnsi" w:cstheme="minorBidi"/>
        </w:rPr>
        <w:t>Paragrahvi 2</w:t>
      </w:r>
      <w:r w:rsidRPr="00AB097C">
        <w:rPr>
          <w:rFonts w:asciiTheme="minorHAnsi" w:hAnsiTheme="minorHAnsi" w:cstheme="minorBidi"/>
          <w:vertAlign w:val="superscript"/>
        </w:rPr>
        <w:t>3</w:t>
      </w:r>
      <w:r w:rsidRPr="00AB097C">
        <w:rPr>
          <w:rFonts w:asciiTheme="minorHAnsi" w:hAnsiTheme="minorHAnsi" w:cstheme="minorBidi"/>
        </w:rPr>
        <w:t xml:space="preserve"> lõikega </w:t>
      </w:r>
      <w:r>
        <w:rPr>
          <w:rFonts w:asciiTheme="minorHAnsi" w:hAnsiTheme="minorHAnsi" w:cstheme="minorBidi"/>
        </w:rPr>
        <w:t xml:space="preserve">2 </w:t>
      </w:r>
      <w:r w:rsidRPr="00AB097C">
        <w:rPr>
          <w:rFonts w:asciiTheme="minorHAnsi" w:hAnsiTheme="minorHAnsi" w:cstheme="minorBidi"/>
        </w:rPr>
        <w:t>sätestatakse energiasäästu koordinaatori ülesanne koostada avaliku sektori asutustelt saadud teabe põhjal hinnang energiatõhususe esikohale seadmise põhimõtte kohaldamise ja sellest saadava kasu kohta energiasüsteemides, eelkõige seoses energiatarbimisega. Samuti koostab energiasäästu koordinaator loetelu meetmetest, mis on võetud energiatõhususe esikohale seadmise põhimõtte ja nõudluspoole lahenduste rakendamise tarbetute regulatiivsete või mitteregulatiivsete tõkete kõrvaldamiseks.</w:t>
      </w:r>
    </w:p>
    <w:p w14:paraId="34395B28" w14:textId="77777777" w:rsidR="00AB097C" w:rsidRPr="00AB097C" w:rsidRDefault="00AB097C" w:rsidP="00AB097C">
      <w:pPr>
        <w:pStyle w:val="muudetavtekst"/>
        <w:rPr>
          <w:rFonts w:asciiTheme="minorHAnsi" w:hAnsiTheme="minorHAnsi" w:cstheme="minorBidi"/>
        </w:rPr>
      </w:pPr>
    </w:p>
    <w:p w14:paraId="143DDB7F" w14:textId="30173D71" w:rsidR="00AB097C" w:rsidRDefault="00AB097C" w:rsidP="00AB097C">
      <w:pPr>
        <w:pStyle w:val="muudetavtekst"/>
        <w:rPr>
          <w:rFonts w:asciiTheme="minorHAnsi" w:hAnsiTheme="minorHAnsi" w:cstheme="minorBidi"/>
        </w:rPr>
      </w:pPr>
      <w:r w:rsidRPr="00AB097C">
        <w:rPr>
          <w:rFonts w:asciiTheme="minorHAnsi" w:hAnsiTheme="minorHAnsi" w:cstheme="minorBidi"/>
        </w:rPr>
        <w:t>Nõudluspoole lahendustena käsitatakse muu hulgas selliseid lahendusi, mis võimaldavad energiatarbimist vähendada, ajaliselt nihutada või paindlikumalt juhtida, näiteks tarbimiskaja</w:t>
      </w:r>
      <w:r>
        <w:rPr>
          <w:rStyle w:val="Allmrkuseviide"/>
          <w:rFonts w:asciiTheme="minorHAnsi" w:hAnsiTheme="minorHAnsi" w:cstheme="minorBidi"/>
        </w:rPr>
        <w:footnoteReference w:id="18"/>
      </w:r>
      <w:r w:rsidRPr="00AB097C">
        <w:rPr>
          <w:rFonts w:asciiTheme="minorHAnsi" w:hAnsiTheme="minorHAnsi" w:cstheme="minorBidi"/>
        </w:rPr>
        <w:t>, energia salvestamine ja arukad juhtimislahendused. Hinnangu koostamisel tuleb vajaduse korral välja selgitada ka riigisisesed õigusaktid ja meetmed, mis on energiatõhususe esikohale seadmise põhimõttega vastuolus.</w:t>
      </w:r>
    </w:p>
    <w:p w14:paraId="632D18AA" w14:textId="77777777" w:rsidR="00AB097C" w:rsidRDefault="00AB097C" w:rsidP="00947442">
      <w:pPr>
        <w:pStyle w:val="muudetavtekst"/>
        <w:rPr>
          <w:rFonts w:asciiTheme="minorHAnsi" w:hAnsiTheme="minorHAnsi" w:cstheme="minorBidi"/>
        </w:rPr>
      </w:pPr>
    </w:p>
    <w:p w14:paraId="1C658E49" w14:textId="6B2FD635" w:rsidR="00B72F34" w:rsidRDefault="00E4640A" w:rsidP="00947442">
      <w:pPr>
        <w:pStyle w:val="muudetavtekst"/>
        <w:rPr>
          <w:rFonts w:asciiTheme="minorHAnsi" w:hAnsiTheme="minorHAnsi" w:cstheme="minorBidi"/>
        </w:rPr>
      </w:pPr>
      <w:r>
        <w:rPr>
          <w:rFonts w:asciiTheme="minorHAnsi" w:hAnsiTheme="minorHAnsi" w:cstheme="minorBidi"/>
        </w:rPr>
        <w:t>Paragrahvi 2</w:t>
      </w:r>
      <w:r>
        <w:rPr>
          <w:rFonts w:asciiTheme="minorHAnsi" w:hAnsiTheme="minorHAnsi" w:cstheme="minorBidi"/>
          <w:vertAlign w:val="superscript"/>
        </w:rPr>
        <w:t>3</w:t>
      </w:r>
      <w:r>
        <w:rPr>
          <w:rFonts w:asciiTheme="minorHAnsi" w:hAnsiTheme="minorHAnsi" w:cstheme="minorBidi"/>
        </w:rPr>
        <w:t xml:space="preserve"> </w:t>
      </w:r>
      <w:r w:rsidR="00B72F34">
        <w:rPr>
          <w:rFonts w:asciiTheme="minorHAnsi" w:hAnsiTheme="minorHAnsi" w:cstheme="minorBidi"/>
        </w:rPr>
        <w:t xml:space="preserve">lõikega 3 </w:t>
      </w:r>
      <w:r w:rsidR="00B72F34" w:rsidRPr="00B72F34">
        <w:rPr>
          <w:rFonts w:asciiTheme="minorHAnsi" w:hAnsiTheme="minorHAnsi" w:cstheme="minorBidi"/>
        </w:rPr>
        <w:t>luuakse võimalus, et energiasäästu koordinaator võib § 2</w:t>
      </w:r>
      <w:r w:rsidR="00B72F34">
        <w:rPr>
          <w:rFonts w:asciiTheme="minorHAnsi" w:hAnsiTheme="minorHAnsi" w:cstheme="minorBidi"/>
          <w:vertAlign w:val="superscript"/>
        </w:rPr>
        <w:t>3</w:t>
      </w:r>
      <w:r w:rsidR="00B72F34" w:rsidRPr="00B72F34">
        <w:rPr>
          <w:rFonts w:asciiTheme="minorHAnsi" w:hAnsiTheme="minorHAnsi" w:cstheme="minorBidi"/>
        </w:rPr>
        <w:t xml:space="preserve"> lõigetes 1 ja 2 nimetatud ülesannete täitmiseks sõlmida halduskoostöö seaduses sätestatud korras halduslepingu riigi omandis oleva äriühinguga, kelle põhitegevus on keskkonnauuringute tegemine</w:t>
      </w:r>
      <w:r w:rsidR="00B72F34">
        <w:rPr>
          <w:rFonts w:asciiTheme="minorHAnsi" w:hAnsiTheme="minorHAnsi" w:cstheme="minorBidi"/>
        </w:rPr>
        <w:t xml:space="preserve"> (näiteks Eesti Keskkonnauuringute Keskus)</w:t>
      </w:r>
      <w:r w:rsidR="00B72F34" w:rsidRPr="00B72F34">
        <w:rPr>
          <w:rFonts w:asciiTheme="minorHAnsi" w:hAnsiTheme="minorHAnsi" w:cstheme="minorBidi"/>
        </w:rPr>
        <w:t>. Selline lahendus võimaldab vajaduse korral kaasata tehnilist ja analüütilist pädevust energiatõhususe esikohale seadmise põhimõtte rakendamise seiresse ja andmete analüüsi. Sätte kohaselt ei kohaldata sellise halduslepingu sõlmimisele halduskoostöö seaduse §-e 6 ja 14.</w:t>
      </w:r>
    </w:p>
    <w:p w14:paraId="1F0C3D2B" w14:textId="77777777" w:rsidR="00174292" w:rsidRDefault="00174292" w:rsidP="00947442">
      <w:pPr>
        <w:pStyle w:val="muudetavtekst"/>
        <w:rPr>
          <w:rFonts w:asciiTheme="minorHAnsi" w:hAnsiTheme="minorHAnsi" w:cstheme="minorBidi"/>
        </w:rPr>
      </w:pPr>
    </w:p>
    <w:p w14:paraId="57CFAAC8" w14:textId="15790E0E" w:rsidR="00174292" w:rsidRPr="00D01FA0" w:rsidRDefault="00174292" w:rsidP="00947442">
      <w:pPr>
        <w:pStyle w:val="muudetavtekst"/>
        <w:rPr>
          <w:rFonts w:asciiTheme="minorHAnsi" w:hAnsiTheme="minorHAnsi" w:cstheme="minorHAnsi"/>
          <w:b/>
          <w:bCs/>
        </w:rPr>
      </w:pPr>
      <w:r w:rsidRPr="00D01FA0">
        <w:rPr>
          <w:rFonts w:asciiTheme="minorHAnsi" w:hAnsiTheme="minorHAnsi" w:cstheme="minorHAnsi"/>
          <w:b/>
          <w:bCs/>
        </w:rPr>
        <w:t>Energiatõhususe esikohale seadmise põhimõte</w:t>
      </w:r>
    </w:p>
    <w:p w14:paraId="71C3EBA1" w14:textId="22925791" w:rsidR="00174292" w:rsidRPr="00502FE7" w:rsidRDefault="00502FE7" w:rsidP="00947442">
      <w:pPr>
        <w:pStyle w:val="muudetavtekst"/>
        <w:rPr>
          <w:rFonts w:asciiTheme="minorHAnsi" w:hAnsiTheme="minorHAnsi" w:cstheme="minorHAnsi"/>
        </w:rPr>
      </w:pPr>
      <w:r>
        <w:rPr>
          <w:rFonts w:asciiTheme="minorHAnsi" w:hAnsiTheme="minorHAnsi" w:cstheme="minorHAnsi"/>
        </w:rPr>
        <w:t>E</w:t>
      </w:r>
      <w:r w:rsidRPr="00502FE7">
        <w:rPr>
          <w:rFonts w:asciiTheme="minorHAnsi" w:hAnsiTheme="minorHAnsi" w:cstheme="minorHAnsi"/>
        </w:rPr>
        <w:t>elnõu koosta</w:t>
      </w:r>
      <w:r w:rsidR="00A92C22">
        <w:rPr>
          <w:rFonts w:asciiTheme="minorHAnsi" w:hAnsiTheme="minorHAnsi" w:cstheme="minorHAnsi"/>
        </w:rPr>
        <w:t>des</w:t>
      </w:r>
      <w:r w:rsidRPr="00502FE7">
        <w:rPr>
          <w:rFonts w:asciiTheme="minorHAnsi" w:hAnsiTheme="minorHAnsi" w:cstheme="minorHAnsi"/>
        </w:rPr>
        <w:t xml:space="preserve"> ja muudatus</w:t>
      </w:r>
      <w:r w:rsidR="00A92C22">
        <w:rPr>
          <w:rFonts w:asciiTheme="minorHAnsi" w:hAnsiTheme="minorHAnsi" w:cstheme="minorHAnsi"/>
        </w:rPr>
        <w:t>i</w:t>
      </w:r>
      <w:r w:rsidRPr="00502FE7">
        <w:rPr>
          <w:rFonts w:asciiTheme="minorHAnsi" w:hAnsiTheme="minorHAnsi" w:cstheme="minorHAnsi"/>
        </w:rPr>
        <w:t xml:space="preserve"> </w:t>
      </w:r>
      <w:r w:rsidR="0044615C">
        <w:rPr>
          <w:rFonts w:asciiTheme="minorHAnsi" w:hAnsiTheme="minorHAnsi" w:cstheme="minorHAnsi"/>
        </w:rPr>
        <w:t>te</w:t>
      </w:r>
      <w:r w:rsidR="00A92C22">
        <w:rPr>
          <w:rFonts w:asciiTheme="minorHAnsi" w:hAnsiTheme="minorHAnsi" w:cstheme="minorHAnsi"/>
        </w:rPr>
        <w:t>hes</w:t>
      </w:r>
      <w:r w:rsidRPr="00502FE7">
        <w:rPr>
          <w:rFonts w:asciiTheme="minorHAnsi" w:hAnsiTheme="minorHAnsi" w:cstheme="minorHAnsi"/>
        </w:rPr>
        <w:t xml:space="preserve"> lähtut</w:t>
      </w:r>
      <w:r w:rsidR="00A92C22">
        <w:rPr>
          <w:rFonts w:asciiTheme="minorHAnsi" w:hAnsiTheme="minorHAnsi" w:cstheme="minorHAnsi"/>
        </w:rPr>
        <w:t>i</w:t>
      </w:r>
      <w:r w:rsidRPr="00502FE7">
        <w:rPr>
          <w:rFonts w:asciiTheme="minorHAnsi" w:hAnsiTheme="minorHAnsi" w:cstheme="minorHAnsi"/>
        </w:rPr>
        <w:t xml:space="preserve"> Euroopa Komisjoni soovitu</w:t>
      </w:r>
      <w:r w:rsidR="0044615C">
        <w:rPr>
          <w:rFonts w:asciiTheme="minorHAnsi" w:hAnsiTheme="minorHAnsi" w:cstheme="minorHAnsi"/>
        </w:rPr>
        <w:t>s</w:t>
      </w:r>
      <w:r w:rsidRPr="00502FE7">
        <w:rPr>
          <w:rFonts w:asciiTheme="minorHAnsi" w:hAnsiTheme="minorHAnsi" w:cstheme="minorHAnsi"/>
        </w:rPr>
        <w:t>test</w:t>
      </w:r>
      <w:r>
        <w:rPr>
          <w:rStyle w:val="Allmrkuseviide"/>
          <w:rFonts w:asciiTheme="minorHAnsi" w:hAnsiTheme="minorHAnsi" w:cstheme="minorHAnsi"/>
        </w:rPr>
        <w:footnoteReference w:id="19"/>
      </w:r>
      <w:r w:rsidRPr="00502FE7">
        <w:rPr>
          <w:rFonts w:asciiTheme="minorHAnsi" w:hAnsiTheme="minorHAnsi" w:cstheme="minorHAnsi"/>
        </w:rPr>
        <w:t xml:space="preserve"> ja veel avaldamata juhenditest.</w:t>
      </w:r>
    </w:p>
    <w:p w14:paraId="1E6912BE" w14:textId="77777777" w:rsidR="00502FE7" w:rsidRPr="0038435F" w:rsidRDefault="00502FE7" w:rsidP="00947442">
      <w:pPr>
        <w:pStyle w:val="muudetavtekst"/>
        <w:rPr>
          <w:rFonts w:asciiTheme="minorHAnsi" w:hAnsiTheme="minorHAnsi" w:cstheme="minorHAnsi"/>
          <w:b/>
          <w:bCs/>
        </w:rPr>
      </w:pPr>
    </w:p>
    <w:p w14:paraId="0433652C" w14:textId="026E9F19" w:rsidR="00174292" w:rsidRDefault="0044615C" w:rsidP="00947442">
      <w:pPr>
        <w:pStyle w:val="muudetavtekst"/>
        <w:rPr>
          <w:rFonts w:asciiTheme="minorHAnsi" w:hAnsiTheme="minorHAnsi" w:cstheme="minorBidi"/>
        </w:rPr>
      </w:pPr>
      <w:r>
        <w:rPr>
          <w:rFonts w:asciiTheme="minorHAnsi" w:hAnsiTheme="minorHAnsi" w:cstheme="minorBidi"/>
        </w:rPr>
        <w:t xml:space="preserve">Kõnealune </w:t>
      </w:r>
      <w:r w:rsidR="00174292" w:rsidRPr="57490200">
        <w:rPr>
          <w:rFonts w:asciiTheme="minorHAnsi" w:hAnsiTheme="minorHAnsi" w:cstheme="minorBidi"/>
        </w:rPr>
        <w:t xml:space="preserve">direktiiv </w:t>
      </w:r>
      <w:r w:rsidR="00A92C22">
        <w:rPr>
          <w:rFonts w:asciiTheme="minorHAnsi" w:hAnsiTheme="minorHAnsi" w:cstheme="minorBidi"/>
        </w:rPr>
        <w:t>on</w:t>
      </w:r>
      <w:r w:rsidR="00A92C22" w:rsidRPr="57490200">
        <w:rPr>
          <w:rFonts w:asciiTheme="minorHAnsi" w:hAnsiTheme="minorHAnsi" w:cstheme="minorBidi"/>
        </w:rPr>
        <w:t xml:space="preserve"> </w:t>
      </w:r>
      <w:r w:rsidR="00174292" w:rsidRPr="57490200">
        <w:rPr>
          <w:rFonts w:asciiTheme="minorHAnsi" w:hAnsiTheme="minorHAnsi" w:cstheme="minorBidi"/>
        </w:rPr>
        <w:t>samm kliimaneutraalsuse saavutamise suunas</w:t>
      </w:r>
      <w:r>
        <w:rPr>
          <w:rFonts w:asciiTheme="minorHAnsi" w:hAnsiTheme="minorHAnsi" w:cstheme="minorBidi"/>
        </w:rPr>
        <w:t xml:space="preserve"> </w:t>
      </w:r>
      <w:r w:rsidR="00A92C22" w:rsidRPr="57490200">
        <w:rPr>
          <w:rFonts w:asciiTheme="minorHAnsi" w:hAnsiTheme="minorHAnsi" w:cstheme="minorBidi"/>
        </w:rPr>
        <w:t>2050. aasta</w:t>
      </w:r>
      <w:r w:rsidR="00A92C22">
        <w:rPr>
          <w:rFonts w:asciiTheme="minorHAnsi" w:hAnsiTheme="minorHAnsi" w:cstheme="minorBidi"/>
        </w:rPr>
        <w:t xml:space="preserve">l </w:t>
      </w:r>
      <w:r>
        <w:rPr>
          <w:rFonts w:asciiTheme="minorHAnsi" w:hAnsiTheme="minorHAnsi" w:cstheme="minorBidi"/>
        </w:rPr>
        <w:t>– selles</w:t>
      </w:r>
      <w:r w:rsidR="00174292" w:rsidRPr="57490200">
        <w:rPr>
          <w:rFonts w:asciiTheme="minorHAnsi" w:hAnsiTheme="minorHAnsi" w:cstheme="minorBidi"/>
        </w:rPr>
        <w:t xml:space="preserve"> käsitatakse energiatõhusust omaette energiaallikana. Kõigis sektoreis, ka väljaspool energiasüsteemi, s</w:t>
      </w:r>
      <w:r>
        <w:rPr>
          <w:rFonts w:asciiTheme="minorHAnsi" w:hAnsiTheme="minorHAnsi" w:cstheme="minorBidi"/>
        </w:rPr>
        <w:t>h</w:t>
      </w:r>
      <w:r w:rsidR="00174292" w:rsidRPr="57490200">
        <w:rPr>
          <w:rFonts w:asciiTheme="minorHAnsi" w:hAnsiTheme="minorHAnsi" w:cstheme="minorBidi"/>
        </w:rPr>
        <w:t xml:space="preserve"> finantssektoris, tuleks kõigil tasandeil kõikehõlmava põhimõttena arvesse võtta energiatõhususe esikohale seadmise põhimõtet. Energiatõhusus peab alati põhinema otsesel kulutõhususel, kuid sellega või</w:t>
      </w:r>
      <w:r w:rsidR="00A92C22">
        <w:rPr>
          <w:rFonts w:asciiTheme="minorHAnsi" w:hAnsiTheme="minorHAnsi" w:cstheme="minorBidi"/>
        </w:rPr>
        <w:t>b</w:t>
      </w:r>
      <w:r w:rsidR="00174292" w:rsidRPr="57490200">
        <w:rPr>
          <w:rFonts w:asciiTheme="minorHAnsi" w:hAnsiTheme="minorHAnsi" w:cstheme="minorBidi"/>
        </w:rPr>
        <w:t xml:space="preserve"> kaasneda ka muu ühiskondlikust vaatenurgast laiem mõju</w:t>
      </w:r>
      <w:r w:rsidR="006247C3">
        <w:rPr>
          <w:rFonts w:asciiTheme="minorHAnsi" w:hAnsiTheme="minorHAnsi" w:cstheme="minorBidi"/>
        </w:rPr>
        <w:t>,</w:t>
      </w:r>
      <w:r w:rsidR="00174292" w:rsidRPr="57490200">
        <w:rPr>
          <w:rFonts w:asciiTheme="minorHAnsi" w:hAnsiTheme="minorHAnsi" w:cstheme="minorBidi"/>
        </w:rPr>
        <w:t xml:space="preserve"> sh </w:t>
      </w:r>
      <w:r w:rsidR="006247C3">
        <w:rPr>
          <w:rFonts w:asciiTheme="minorHAnsi" w:hAnsiTheme="minorHAnsi" w:cstheme="minorBidi"/>
        </w:rPr>
        <w:t>suurem</w:t>
      </w:r>
      <w:r w:rsidR="00174292" w:rsidRPr="57490200">
        <w:rPr>
          <w:rFonts w:asciiTheme="minorHAnsi" w:hAnsiTheme="minorHAnsi" w:cstheme="minorBidi"/>
        </w:rPr>
        <w:t xml:space="preserve"> sotsiaalne (parem sisekliima, vara väärtuse </w:t>
      </w:r>
      <w:r w:rsidR="006247C3">
        <w:rPr>
          <w:rFonts w:asciiTheme="minorHAnsi" w:hAnsiTheme="minorHAnsi" w:cstheme="minorBidi"/>
        </w:rPr>
        <w:t>kasv</w:t>
      </w:r>
      <w:r w:rsidR="00174292" w:rsidRPr="57490200">
        <w:rPr>
          <w:rFonts w:asciiTheme="minorHAnsi" w:hAnsiTheme="minorHAnsi" w:cstheme="minorBidi"/>
        </w:rPr>
        <w:t>) ja majanduslik (töökohtade loomine, energiajulgeolek, innovatsioon ja teadusarendus jms) kasu. Ülioluline on loomulikult</w:t>
      </w:r>
      <w:r w:rsidR="00A92C22">
        <w:rPr>
          <w:rFonts w:asciiTheme="minorHAnsi" w:hAnsiTheme="minorHAnsi" w:cstheme="minorBidi"/>
        </w:rPr>
        <w:t xml:space="preserve"> ka</w:t>
      </w:r>
      <w:r w:rsidR="00174292" w:rsidRPr="57490200">
        <w:rPr>
          <w:rFonts w:asciiTheme="minorHAnsi" w:hAnsiTheme="minorHAnsi" w:cstheme="minorBidi"/>
        </w:rPr>
        <w:t xml:space="preserve"> </w:t>
      </w:r>
      <w:r w:rsidR="006247C3">
        <w:rPr>
          <w:rFonts w:asciiTheme="minorHAnsi" w:hAnsiTheme="minorHAnsi" w:cstheme="minorBidi"/>
        </w:rPr>
        <w:t>suurem</w:t>
      </w:r>
      <w:r w:rsidR="00174292" w:rsidRPr="57490200">
        <w:rPr>
          <w:rFonts w:asciiTheme="minorHAnsi" w:hAnsiTheme="minorHAnsi" w:cstheme="minorBidi"/>
        </w:rPr>
        <w:t xml:space="preserve"> keskkonnakasu</w:t>
      </w:r>
      <w:r w:rsidR="006247C3">
        <w:rPr>
          <w:rFonts w:asciiTheme="minorHAnsi" w:hAnsiTheme="minorHAnsi" w:cstheme="minorBidi"/>
        </w:rPr>
        <w:t>,</w:t>
      </w:r>
      <w:r w:rsidR="00174292" w:rsidRPr="57490200">
        <w:rPr>
          <w:rFonts w:asciiTheme="minorHAnsi" w:hAnsiTheme="minorHAnsi" w:cstheme="minorBidi"/>
        </w:rPr>
        <w:t xml:space="preserve"> sh õhukvaliteedi paranemine ja kasvuhoonegaaside vähendamine, mis mõjutab meie kõigi elukeskkonda.</w:t>
      </w:r>
    </w:p>
    <w:p w14:paraId="643CEE6C" w14:textId="77777777" w:rsidR="00174292" w:rsidRPr="00750275" w:rsidRDefault="00174292" w:rsidP="00947442">
      <w:pPr>
        <w:pStyle w:val="muudetavtekst"/>
        <w:rPr>
          <w:rFonts w:asciiTheme="minorHAnsi" w:hAnsiTheme="minorHAnsi" w:cstheme="minorBidi"/>
        </w:rPr>
      </w:pPr>
    </w:p>
    <w:p w14:paraId="02EF4AA0" w14:textId="1C0B7715" w:rsidR="00373804" w:rsidRDefault="00174292" w:rsidP="00947442">
      <w:pPr>
        <w:pStyle w:val="muudetavtekst"/>
        <w:rPr>
          <w:rFonts w:asciiTheme="minorHAnsi" w:hAnsiTheme="minorHAnsi" w:cstheme="minorBidi"/>
        </w:rPr>
      </w:pPr>
      <w:r w:rsidRPr="00750275">
        <w:rPr>
          <w:rFonts w:asciiTheme="minorHAnsi" w:hAnsiTheme="minorHAnsi" w:cstheme="minorBidi"/>
        </w:rPr>
        <w:t>Energiatõhus</w:t>
      </w:r>
      <w:r w:rsidR="00A92C22">
        <w:rPr>
          <w:rFonts w:asciiTheme="minorHAnsi" w:hAnsiTheme="minorHAnsi" w:cstheme="minorBidi"/>
        </w:rPr>
        <w:t>aid</w:t>
      </w:r>
      <w:r w:rsidRPr="00750275">
        <w:rPr>
          <w:rFonts w:asciiTheme="minorHAnsi" w:hAnsiTheme="minorHAnsi" w:cstheme="minorBidi"/>
        </w:rPr>
        <w:t xml:space="preserve"> lahendusi tuleks kaaluda poliitika-, planeerimis- ja investeerimisotsuste tegemisel esimese võimalusena </w:t>
      </w:r>
      <w:r>
        <w:rPr>
          <w:rFonts w:asciiTheme="minorHAnsi" w:hAnsiTheme="minorHAnsi" w:cstheme="minorBidi"/>
        </w:rPr>
        <w:t xml:space="preserve">energia </w:t>
      </w:r>
      <w:r w:rsidRPr="00750275">
        <w:rPr>
          <w:rFonts w:asciiTheme="minorHAnsi" w:hAnsiTheme="minorHAnsi" w:cstheme="minorBidi"/>
        </w:rPr>
        <w:t>pakkumise</w:t>
      </w:r>
      <w:r w:rsidR="00D726F2">
        <w:rPr>
          <w:rFonts w:asciiTheme="minorHAnsi" w:hAnsiTheme="minorHAnsi" w:cstheme="minorBidi"/>
        </w:rPr>
        <w:t xml:space="preserve"> ja </w:t>
      </w:r>
      <w:r>
        <w:rPr>
          <w:rFonts w:asciiTheme="minorHAnsi" w:hAnsiTheme="minorHAnsi" w:cstheme="minorBidi"/>
        </w:rPr>
        <w:t xml:space="preserve">tootmise </w:t>
      </w:r>
      <w:r w:rsidRPr="00750275">
        <w:rPr>
          <w:rFonts w:asciiTheme="minorHAnsi" w:hAnsiTheme="minorHAnsi" w:cstheme="minorBidi"/>
        </w:rPr>
        <w:t>poole</w:t>
      </w:r>
      <w:r w:rsidR="00D726F2">
        <w:rPr>
          <w:rFonts w:asciiTheme="minorHAnsi" w:hAnsiTheme="minorHAnsi" w:cstheme="minorBidi"/>
        </w:rPr>
        <w:t>l</w:t>
      </w:r>
      <w:r w:rsidRPr="00750275">
        <w:rPr>
          <w:rFonts w:asciiTheme="minorHAnsi" w:hAnsiTheme="minorHAnsi" w:cstheme="minorBidi"/>
        </w:rPr>
        <w:t xml:space="preserve"> </w:t>
      </w:r>
      <w:r w:rsidR="00D726F2">
        <w:rPr>
          <w:rFonts w:asciiTheme="minorHAnsi" w:hAnsiTheme="minorHAnsi" w:cstheme="minorBidi"/>
        </w:rPr>
        <w:t>ning</w:t>
      </w:r>
      <w:r w:rsidRPr="00750275">
        <w:rPr>
          <w:rFonts w:asciiTheme="minorHAnsi" w:hAnsiTheme="minorHAnsi" w:cstheme="minorBidi"/>
        </w:rPr>
        <w:t xml:space="preserve"> poliitikavaldkondade</w:t>
      </w:r>
      <w:r w:rsidR="00D726F2">
        <w:rPr>
          <w:rFonts w:asciiTheme="minorHAnsi" w:hAnsiTheme="minorHAnsi" w:cstheme="minorBidi"/>
        </w:rPr>
        <w:t>le</w:t>
      </w:r>
      <w:r w:rsidRPr="00750275">
        <w:rPr>
          <w:rFonts w:asciiTheme="minorHAnsi" w:hAnsiTheme="minorHAnsi" w:cstheme="minorBidi"/>
        </w:rPr>
        <w:t xml:space="preserve"> uute reeglite kehtestamisel. </w:t>
      </w:r>
      <w:r w:rsidRPr="57490200">
        <w:rPr>
          <w:rFonts w:asciiTheme="minorHAnsi" w:hAnsiTheme="minorHAnsi" w:cstheme="minorBidi"/>
        </w:rPr>
        <w:t xml:space="preserve">Ehkki energiatõhususe esikohale seadmise põhimõtte kohaldamine ei tohiks piirata muid juriidilisi kohustusi, eesmärke ega põhimõtteid, ei tohiks sellised kohustused, eesmärgid ja põhimõtted tõhususe põhimõtte kohaldamist takistada ega </w:t>
      </w:r>
      <w:r w:rsidR="00EC5113">
        <w:rPr>
          <w:rFonts w:asciiTheme="minorHAnsi" w:hAnsiTheme="minorHAnsi" w:cstheme="minorBidi"/>
        </w:rPr>
        <w:t>viia</w:t>
      </w:r>
      <w:r w:rsidRPr="57490200">
        <w:rPr>
          <w:rFonts w:asciiTheme="minorHAnsi" w:hAnsiTheme="minorHAnsi" w:cstheme="minorBidi"/>
        </w:rPr>
        <w:t xml:space="preserve"> kohaldamisest vabastamis</w:t>
      </w:r>
      <w:r w:rsidR="00EC5113">
        <w:rPr>
          <w:rFonts w:asciiTheme="minorHAnsi" w:hAnsiTheme="minorHAnsi" w:cstheme="minorBidi"/>
        </w:rPr>
        <w:t>eni</w:t>
      </w:r>
      <w:r w:rsidRPr="57490200">
        <w:rPr>
          <w:rFonts w:asciiTheme="minorHAnsi" w:hAnsiTheme="minorHAnsi" w:cstheme="minorBidi"/>
        </w:rPr>
        <w:t xml:space="preserve">. </w:t>
      </w:r>
      <w:r w:rsidR="00D726F2">
        <w:rPr>
          <w:rFonts w:asciiTheme="minorHAnsi" w:hAnsiTheme="minorHAnsi" w:cstheme="minorBidi"/>
        </w:rPr>
        <w:t xml:space="preserve">Kogu </w:t>
      </w:r>
      <w:r w:rsidRPr="57490200">
        <w:rPr>
          <w:rFonts w:asciiTheme="minorHAnsi" w:hAnsiTheme="minorHAnsi" w:cstheme="minorBidi"/>
        </w:rPr>
        <w:t>Euroopa Liidu</w:t>
      </w:r>
      <w:r w:rsidR="00D726F2">
        <w:rPr>
          <w:rFonts w:asciiTheme="minorHAnsi" w:hAnsiTheme="minorHAnsi" w:cstheme="minorBidi"/>
        </w:rPr>
        <w:t>s</w:t>
      </w:r>
      <w:r w:rsidRPr="57490200">
        <w:rPr>
          <w:rFonts w:asciiTheme="minorHAnsi" w:hAnsiTheme="minorHAnsi" w:cstheme="minorBidi"/>
        </w:rPr>
        <w:t xml:space="preserve"> </w:t>
      </w:r>
      <w:r w:rsidR="00EC5113">
        <w:rPr>
          <w:rFonts w:asciiTheme="minorHAnsi" w:hAnsiTheme="minorHAnsi" w:cstheme="minorBidi"/>
        </w:rPr>
        <w:t>tule</w:t>
      </w:r>
      <w:r w:rsidR="00EC5113" w:rsidRPr="57490200">
        <w:rPr>
          <w:rFonts w:asciiTheme="minorHAnsi" w:hAnsiTheme="minorHAnsi" w:cstheme="minorBidi"/>
        </w:rPr>
        <w:t>ks</w:t>
      </w:r>
      <w:r w:rsidR="00EC5113">
        <w:rPr>
          <w:rFonts w:asciiTheme="minorHAnsi" w:hAnsiTheme="minorHAnsi" w:cstheme="minorBidi"/>
        </w:rPr>
        <w:t xml:space="preserve"> püüelda</w:t>
      </w:r>
      <w:r w:rsidRPr="57490200">
        <w:rPr>
          <w:rFonts w:asciiTheme="minorHAnsi" w:hAnsiTheme="minorHAnsi" w:cstheme="minorBidi"/>
        </w:rPr>
        <w:t xml:space="preserve"> eesmärk</w:t>
      </w:r>
      <w:r w:rsidR="00EC5113">
        <w:rPr>
          <w:rFonts w:asciiTheme="minorHAnsi" w:hAnsiTheme="minorHAnsi" w:cstheme="minorBidi"/>
        </w:rPr>
        <w:t>i</w:t>
      </w:r>
      <w:r w:rsidRPr="57490200">
        <w:rPr>
          <w:rFonts w:asciiTheme="minorHAnsi" w:hAnsiTheme="minorHAnsi" w:cstheme="minorBidi"/>
        </w:rPr>
        <w:t xml:space="preserve">, et energiatõhusus ja tarbimiskaja saaksid konkureerida tootmisvõimsusega võrdsetel alustel. </w:t>
      </w:r>
      <w:r w:rsidR="00373804" w:rsidRPr="00373804">
        <w:rPr>
          <w:rFonts w:asciiTheme="minorHAnsi" w:hAnsiTheme="minorHAnsi" w:cstheme="minorBidi"/>
        </w:rPr>
        <w:t>Tarbimiskaja all mõistetakse tarbija energiatarbimise ajutist vähendamist, suurendamist või ajaliselt nihutamist vastusena hinnasignaalile, võrguolukorrale või muule energiasüsteemi vajadusele. Tarbimiskaja aitab vähendada tipukoormust, parandada energiasüsteemi paindlikkust ning vältida või edasi lükata kulukaid investeeringuid tootmis- või võrgutaristusse</w:t>
      </w:r>
    </w:p>
    <w:p w14:paraId="1093842C" w14:textId="69795E6A" w:rsidR="00174292" w:rsidRDefault="00174292" w:rsidP="00947442">
      <w:pPr>
        <w:pStyle w:val="muudetavtekst"/>
        <w:rPr>
          <w:rFonts w:asciiTheme="minorHAnsi" w:hAnsiTheme="minorHAnsi" w:cstheme="minorBidi"/>
        </w:rPr>
      </w:pPr>
      <w:r w:rsidRPr="57490200">
        <w:rPr>
          <w:rFonts w:asciiTheme="minorHAnsi" w:hAnsiTheme="minorHAnsi" w:cstheme="minorBidi"/>
        </w:rPr>
        <w:t>See peaks andma eelkõige kodanikele ja ettevõtjatele, lõppkokkuvõttes ka kogu Euroopa Liidule võimaluse kasutada ära energiatõhususe arvukaid eeliseid. Energiatõhususe parandamise meetmete kohaldamine peaks olema prioriteet ka energiaostuvõimetuse leevendamisel.</w:t>
      </w:r>
    </w:p>
    <w:p w14:paraId="064244C9" w14:textId="77777777" w:rsidR="00174292" w:rsidRDefault="00174292" w:rsidP="00947442">
      <w:pPr>
        <w:pStyle w:val="muudetavtekst"/>
        <w:rPr>
          <w:rFonts w:asciiTheme="minorHAnsi" w:hAnsiTheme="minorHAnsi" w:cstheme="minorHAnsi"/>
        </w:rPr>
      </w:pPr>
    </w:p>
    <w:p w14:paraId="37557A5C" w14:textId="2C0DF338" w:rsidR="00174292" w:rsidRDefault="00174292" w:rsidP="00947442">
      <w:pPr>
        <w:pStyle w:val="muudetavtekst"/>
        <w:rPr>
          <w:rFonts w:asciiTheme="minorHAnsi" w:hAnsiTheme="minorHAnsi" w:cstheme="minorBidi"/>
        </w:rPr>
      </w:pPr>
      <w:r w:rsidRPr="57490200">
        <w:rPr>
          <w:rFonts w:asciiTheme="minorHAnsi" w:hAnsiTheme="minorHAnsi" w:cstheme="minorBidi"/>
        </w:rPr>
        <w:t xml:space="preserve">Energiatõhusust tuleb tulevastes energiataristu investeerimisotsustes pidada keskseks elemendiks ja prioriteediks. Energiatõhususe esikohale seadmise põhimõtte kohaldamisel tuleb peamiselt arvestada </w:t>
      </w:r>
      <w:r w:rsidR="00D726F2">
        <w:rPr>
          <w:rFonts w:asciiTheme="minorHAnsi" w:hAnsiTheme="minorHAnsi" w:cstheme="minorBidi"/>
        </w:rPr>
        <w:t xml:space="preserve">lähtumist </w:t>
      </w:r>
      <w:r w:rsidRPr="57490200">
        <w:rPr>
          <w:rFonts w:asciiTheme="minorHAnsi" w:hAnsiTheme="minorHAnsi" w:cstheme="minorBidi"/>
        </w:rPr>
        <w:t>süsteemi tõhususe</w:t>
      </w:r>
      <w:r w:rsidR="00D726F2">
        <w:rPr>
          <w:rFonts w:asciiTheme="minorHAnsi" w:hAnsiTheme="minorHAnsi" w:cstheme="minorBidi"/>
        </w:rPr>
        <w:t>st</w:t>
      </w:r>
      <w:r w:rsidRPr="57490200">
        <w:rPr>
          <w:rFonts w:asciiTheme="minorHAnsi" w:hAnsiTheme="minorHAnsi" w:cstheme="minorBidi"/>
        </w:rPr>
        <w:t xml:space="preserve">, ühiskondlikku ja tervishoiualast vaatenurka ja pöörata tähelepanu varustuskindlusele, energiasüsteemi lõimimisele ning kliimaneutraalsusele üleminekule. Seega peaks energiatõhususe esikohale seadmise põhimõte aitama suurendada nii üksikute sektorite lõpptarbimise </w:t>
      </w:r>
      <w:r w:rsidR="00D726F2">
        <w:rPr>
          <w:rFonts w:asciiTheme="minorHAnsi" w:hAnsiTheme="minorHAnsi" w:cstheme="minorBidi"/>
        </w:rPr>
        <w:t>kui ka</w:t>
      </w:r>
      <w:r w:rsidRPr="57490200">
        <w:rPr>
          <w:rFonts w:asciiTheme="minorHAnsi" w:hAnsiTheme="minorHAnsi" w:cstheme="minorBidi"/>
        </w:rPr>
        <w:t xml:space="preserve"> kogu energiasüsteemi kui terviku tõhusust. Selle põhimõtte kohaldamine peab toetama ka investeeringuid energiatõhusatesse lahendustesse, mis aitavad kaasa Euroopa Parlamendi ja nõukogu määruse (EL) 2020/852</w:t>
      </w:r>
      <w:r w:rsidR="001F10AE">
        <w:rPr>
          <w:rStyle w:val="Allmrkuseviide"/>
          <w:rFonts w:asciiTheme="minorHAnsi" w:hAnsiTheme="minorHAnsi" w:cstheme="minorBidi"/>
        </w:rPr>
        <w:footnoteReference w:id="20"/>
      </w:r>
      <w:r w:rsidRPr="57490200">
        <w:rPr>
          <w:rFonts w:asciiTheme="minorHAnsi" w:hAnsiTheme="minorHAnsi" w:cstheme="minorBidi"/>
        </w:rPr>
        <w:t xml:space="preserve"> keskkonnaeesmärkide saavutamisele.</w:t>
      </w:r>
    </w:p>
    <w:p w14:paraId="6543DCC2" w14:textId="77777777" w:rsidR="00174292" w:rsidRDefault="00174292" w:rsidP="00947442">
      <w:pPr>
        <w:pStyle w:val="muudetavtekst"/>
        <w:rPr>
          <w:rFonts w:asciiTheme="minorHAnsi" w:hAnsiTheme="minorHAnsi" w:cstheme="minorHAnsi"/>
        </w:rPr>
      </w:pPr>
    </w:p>
    <w:p w14:paraId="7778E74C" w14:textId="2D141E4E" w:rsidR="00174292" w:rsidRDefault="00174292" w:rsidP="00947442">
      <w:pPr>
        <w:pStyle w:val="muudetavtekst"/>
        <w:rPr>
          <w:rFonts w:asciiTheme="minorHAnsi" w:hAnsiTheme="minorHAnsi" w:cstheme="minorBidi"/>
        </w:rPr>
      </w:pPr>
      <w:r w:rsidRPr="57490200">
        <w:rPr>
          <w:rFonts w:asciiTheme="minorHAnsi" w:hAnsiTheme="minorHAnsi" w:cstheme="minorBidi"/>
        </w:rPr>
        <w:t>Energiatõhususe esikohale seadmise põhimõte on määratletud Euroopa Parlamendi ja nõukogu määruses (EL) 2018/1999</w:t>
      </w:r>
      <w:r w:rsidRPr="57490200">
        <w:rPr>
          <w:rStyle w:val="Allmrkuseviide"/>
          <w:rFonts w:asciiTheme="minorHAnsi" w:hAnsiTheme="minorHAnsi" w:cstheme="minorBidi"/>
        </w:rPr>
        <w:footnoteReference w:id="21"/>
      </w:r>
      <w:r w:rsidRPr="57490200">
        <w:rPr>
          <w:rFonts w:asciiTheme="minorHAnsi" w:hAnsiTheme="minorHAnsi" w:cstheme="minorBidi"/>
        </w:rPr>
        <w:t xml:space="preserve"> ning on ELi energiasüsteemi lõimimise strateegia</w:t>
      </w:r>
      <w:r w:rsidRPr="57490200">
        <w:rPr>
          <w:rStyle w:val="Allmrkuseviide"/>
          <w:rFonts w:asciiTheme="minorHAnsi" w:hAnsiTheme="minorHAnsi" w:cstheme="minorBidi"/>
        </w:rPr>
        <w:footnoteReference w:id="22"/>
      </w:r>
      <w:r w:rsidRPr="57490200">
        <w:rPr>
          <w:rFonts w:asciiTheme="minorHAnsi" w:hAnsiTheme="minorHAnsi" w:cstheme="minorBidi"/>
        </w:rPr>
        <w:t xml:space="preserve"> keskmes. Energiatõhususe direktiiviga tugevdatakse seda põhimõtet ja seatakse esimest korda tingimused selle kohaldamiseks praktikas.</w:t>
      </w:r>
      <w:r w:rsidRPr="00FC54BA">
        <w:t xml:space="preserve"> </w:t>
      </w:r>
      <w:r w:rsidRPr="57490200">
        <w:rPr>
          <w:rFonts w:asciiTheme="minorHAnsi" w:hAnsiTheme="minorHAnsi" w:cstheme="minorBidi"/>
        </w:rPr>
        <w:t>Soovitud mõju avaldumiseks on vaja, et riiklikud, piirkondlikud, kohalikud ja sektori otsustajad kohaldaksid energiatõhususe esikohale seadmise põhimõtet järjepidevalt kõigis asjaomastes stsenaariumites ning poliitika-, kavandamis- ja olulistes investeerimisotsustes</w:t>
      </w:r>
      <w:r w:rsidR="00EC5113">
        <w:rPr>
          <w:rFonts w:asciiTheme="minorHAnsi" w:hAnsiTheme="minorHAnsi" w:cstheme="minorBidi"/>
        </w:rPr>
        <w:t>,</w:t>
      </w:r>
      <w:r w:rsidRPr="57490200">
        <w:rPr>
          <w:rFonts w:asciiTheme="minorHAnsi" w:hAnsiTheme="minorHAnsi" w:cstheme="minorBidi"/>
        </w:rPr>
        <w:t xml:space="preserve"> st otsustes, mis puudutavad suur</w:t>
      </w:r>
      <w:r w:rsidR="00EC5113">
        <w:rPr>
          <w:rFonts w:asciiTheme="minorHAnsi" w:hAnsiTheme="minorHAnsi" w:cstheme="minorBidi"/>
        </w:rPr>
        <w:t>i</w:t>
      </w:r>
      <w:r w:rsidRPr="57490200">
        <w:rPr>
          <w:rFonts w:asciiTheme="minorHAnsi" w:hAnsiTheme="minorHAnsi" w:cstheme="minorBidi"/>
        </w:rPr>
        <w:t xml:space="preserve"> investeeringuid väärtusega üle 100 </w:t>
      </w:r>
      <w:r w:rsidR="00EC5113">
        <w:rPr>
          <w:rFonts w:asciiTheme="minorHAnsi" w:hAnsiTheme="minorHAnsi" w:cstheme="minorBidi"/>
        </w:rPr>
        <w:t> miljoni</w:t>
      </w:r>
      <w:r w:rsidRPr="57490200">
        <w:rPr>
          <w:rFonts w:asciiTheme="minorHAnsi" w:hAnsiTheme="minorHAnsi" w:cstheme="minorBidi"/>
        </w:rPr>
        <w:t xml:space="preserve"> euro iga projekti kohta või üle 175 </w:t>
      </w:r>
      <w:r w:rsidR="00EC5113">
        <w:rPr>
          <w:rFonts w:asciiTheme="minorHAnsi" w:hAnsiTheme="minorHAnsi" w:cstheme="minorBidi"/>
        </w:rPr>
        <w:t>miljoni</w:t>
      </w:r>
      <w:r w:rsidRPr="57490200">
        <w:rPr>
          <w:rFonts w:asciiTheme="minorHAnsi" w:hAnsiTheme="minorHAnsi" w:cstheme="minorBidi"/>
        </w:rPr>
        <w:t xml:space="preserve"> euro transporditaristu projektide puhu</w:t>
      </w:r>
      <w:r w:rsidR="00237571">
        <w:rPr>
          <w:rFonts w:asciiTheme="minorHAnsi" w:hAnsiTheme="minorHAnsi" w:cstheme="minorBidi"/>
        </w:rPr>
        <w:t>l</w:t>
      </w:r>
      <w:r w:rsidRPr="57490200">
        <w:rPr>
          <w:rFonts w:asciiTheme="minorHAnsi" w:hAnsiTheme="minorHAnsi" w:cstheme="minorBidi"/>
        </w:rPr>
        <w:t>, mis mõjutavad energiatarbimist või -varustust. Seega tuleb seda põhimõtet kohaldada nii energiasektoris kui ka energiaga seotud sektorites.</w:t>
      </w:r>
    </w:p>
    <w:p w14:paraId="744E533B" w14:textId="77777777" w:rsidR="00174292" w:rsidRDefault="00174292" w:rsidP="00947442">
      <w:pPr>
        <w:pStyle w:val="muudetavtekst"/>
        <w:rPr>
          <w:rFonts w:asciiTheme="minorHAnsi" w:hAnsiTheme="minorHAnsi" w:cstheme="minorHAnsi"/>
        </w:rPr>
      </w:pPr>
    </w:p>
    <w:p w14:paraId="7BDBEBC0" w14:textId="227EF7E3" w:rsidR="00174292" w:rsidRDefault="00174292" w:rsidP="00947442">
      <w:pPr>
        <w:pStyle w:val="muudetavtekst"/>
        <w:rPr>
          <w:rFonts w:asciiTheme="minorHAnsi" w:hAnsiTheme="minorHAnsi" w:cstheme="minorBidi"/>
        </w:rPr>
      </w:pPr>
      <w:r w:rsidRPr="57490200">
        <w:rPr>
          <w:rFonts w:asciiTheme="minorHAnsi" w:hAnsiTheme="minorHAnsi" w:cstheme="minorBidi"/>
        </w:rPr>
        <w:t xml:space="preserve">Energiatõhususust tuleks vaadata kui üht energiaallikat. Kasutades </w:t>
      </w:r>
      <w:r w:rsidR="00C53A79">
        <w:rPr>
          <w:rFonts w:asciiTheme="minorHAnsi" w:hAnsiTheme="minorHAnsi" w:cstheme="minorBidi"/>
        </w:rPr>
        <w:t xml:space="preserve">energiat </w:t>
      </w:r>
      <w:r w:rsidRPr="57490200">
        <w:rPr>
          <w:rFonts w:asciiTheme="minorHAnsi" w:hAnsiTheme="minorHAnsi" w:cstheme="minorBidi"/>
        </w:rPr>
        <w:t xml:space="preserve">mõistlikult ja säästlikult, ei ole vaja investeerida uutesse energiatootmisüksustesse. Eelkõige tuleb leida meetmed, </w:t>
      </w:r>
      <w:r w:rsidR="00D726F2">
        <w:rPr>
          <w:rFonts w:asciiTheme="minorHAnsi" w:hAnsiTheme="minorHAnsi" w:cstheme="minorBidi"/>
        </w:rPr>
        <w:t>millega saavuta</w:t>
      </w:r>
      <w:r w:rsidR="00C53A79">
        <w:rPr>
          <w:rFonts w:asciiTheme="minorHAnsi" w:hAnsiTheme="minorHAnsi" w:cstheme="minorBidi"/>
        </w:rPr>
        <w:t>da</w:t>
      </w:r>
      <w:r w:rsidRPr="57490200">
        <w:rPr>
          <w:rFonts w:asciiTheme="minorHAnsi" w:hAnsiTheme="minorHAnsi" w:cstheme="minorBidi"/>
        </w:rPr>
        <w:t xml:space="preserve"> mõistliku investeeringuga energia kokkuhoi</w:t>
      </w:r>
      <w:r w:rsidR="00C53A79">
        <w:rPr>
          <w:rFonts w:asciiTheme="minorHAnsi" w:hAnsiTheme="minorHAnsi" w:cstheme="minorBidi"/>
        </w:rPr>
        <w:t>d</w:t>
      </w:r>
      <w:r w:rsidRPr="57490200">
        <w:rPr>
          <w:rFonts w:asciiTheme="minorHAnsi" w:hAnsiTheme="minorHAnsi" w:cstheme="minorBidi"/>
        </w:rPr>
        <w:t>u.</w:t>
      </w:r>
    </w:p>
    <w:p w14:paraId="3EF0258D" w14:textId="77777777" w:rsidR="00174292" w:rsidRDefault="00174292" w:rsidP="00947442">
      <w:pPr>
        <w:pStyle w:val="muudetavtekst"/>
        <w:rPr>
          <w:rFonts w:asciiTheme="minorHAnsi" w:hAnsiTheme="minorHAnsi" w:cstheme="minorHAnsi"/>
        </w:rPr>
      </w:pPr>
    </w:p>
    <w:p w14:paraId="1DDD755B" w14:textId="12DAE7F6" w:rsidR="00174292" w:rsidRDefault="00174292" w:rsidP="00947442">
      <w:pPr>
        <w:pStyle w:val="muudetavtekst"/>
        <w:rPr>
          <w:rFonts w:asciiTheme="minorHAnsi" w:hAnsiTheme="minorHAnsi" w:cstheme="minorBidi"/>
        </w:rPr>
      </w:pPr>
      <w:r w:rsidRPr="57490200">
        <w:rPr>
          <w:rFonts w:asciiTheme="minorHAnsi" w:hAnsiTheme="minorHAnsi" w:cstheme="minorBidi"/>
        </w:rPr>
        <w:t>Energiatõhususe esikohale seadmine ka erinevates mõjuanalüüsides aitab kaasa teadlike otsuste tegemisele ning tagada osa</w:t>
      </w:r>
      <w:r w:rsidR="00D726F2">
        <w:rPr>
          <w:rFonts w:asciiTheme="minorHAnsi" w:hAnsiTheme="minorHAnsi" w:cstheme="minorBidi"/>
        </w:rPr>
        <w:t>liste</w:t>
      </w:r>
      <w:r w:rsidRPr="57490200">
        <w:rPr>
          <w:rFonts w:asciiTheme="minorHAnsi" w:hAnsiTheme="minorHAnsi" w:cstheme="minorBidi"/>
        </w:rPr>
        <w:t xml:space="preserve"> kaasatus</w:t>
      </w:r>
      <w:r w:rsidR="00C53A79">
        <w:rPr>
          <w:rFonts w:asciiTheme="minorHAnsi" w:hAnsiTheme="minorHAnsi" w:cstheme="minorBidi"/>
        </w:rPr>
        <w:t>t</w:t>
      </w:r>
      <w:r>
        <w:rPr>
          <w:rFonts w:asciiTheme="minorHAnsi" w:hAnsiTheme="minorHAnsi" w:cstheme="minorBidi"/>
        </w:rPr>
        <w:t xml:space="preserve">. </w:t>
      </w:r>
      <w:r w:rsidRPr="57490200">
        <w:rPr>
          <w:rFonts w:asciiTheme="minorHAnsi" w:hAnsiTheme="minorHAnsi" w:cstheme="minorBidi"/>
        </w:rPr>
        <w:t>Tuleb rõhutada</w:t>
      </w:r>
      <w:r w:rsidR="00D726F2">
        <w:rPr>
          <w:rFonts w:asciiTheme="minorHAnsi" w:hAnsiTheme="minorHAnsi" w:cstheme="minorBidi"/>
        </w:rPr>
        <w:t>,</w:t>
      </w:r>
      <w:r w:rsidRPr="57490200">
        <w:rPr>
          <w:rFonts w:asciiTheme="minorHAnsi" w:hAnsiTheme="minorHAnsi" w:cstheme="minorBidi"/>
        </w:rPr>
        <w:t xml:space="preserve"> et teatud otsuse</w:t>
      </w:r>
      <w:r w:rsidR="00C53A79">
        <w:rPr>
          <w:rFonts w:asciiTheme="minorHAnsi" w:hAnsiTheme="minorHAnsi" w:cstheme="minorBidi"/>
        </w:rPr>
        <w:t>d</w:t>
      </w:r>
      <w:r w:rsidRPr="57490200">
        <w:rPr>
          <w:rFonts w:asciiTheme="minorHAnsi" w:hAnsiTheme="minorHAnsi" w:cstheme="minorBidi"/>
        </w:rPr>
        <w:t xml:space="preserve"> või</w:t>
      </w:r>
      <w:r w:rsidR="00C53A79">
        <w:rPr>
          <w:rFonts w:asciiTheme="minorHAnsi" w:hAnsiTheme="minorHAnsi" w:cstheme="minorBidi"/>
        </w:rPr>
        <w:t>vad avaldada</w:t>
      </w:r>
      <w:r w:rsidRPr="57490200">
        <w:rPr>
          <w:rFonts w:asciiTheme="minorHAnsi" w:hAnsiTheme="minorHAnsi" w:cstheme="minorBidi"/>
        </w:rPr>
        <w:t xml:space="preserve"> energiatõhususele</w:t>
      </w:r>
      <w:r w:rsidR="00C53A79">
        <w:rPr>
          <w:rFonts w:asciiTheme="minorHAnsi" w:hAnsiTheme="minorHAnsi" w:cstheme="minorBidi"/>
        </w:rPr>
        <w:t xml:space="preserve"> negatiivset mõju</w:t>
      </w:r>
      <w:r w:rsidRPr="57490200">
        <w:rPr>
          <w:rFonts w:asciiTheme="minorHAnsi" w:hAnsiTheme="minorHAnsi" w:cstheme="minorBidi"/>
        </w:rPr>
        <w:t>, kuid siis tuleb teiste meetmete</w:t>
      </w:r>
      <w:r w:rsidR="00D726F2">
        <w:rPr>
          <w:rFonts w:asciiTheme="minorHAnsi" w:hAnsiTheme="minorHAnsi" w:cstheme="minorBidi"/>
        </w:rPr>
        <w:t>ga</w:t>
      </w:r>
      <w:r w:rsidRPr="57490200">
        <w:rPr>
          <w:rFonts w:asciiTheme="minorHAnsi" w:hAnsiTheme="minorHAnsi" w:cstheme="minorBidi"/>
        </w:rPr>
        <w:t xml:space="preserve"> tagada energiatõhususe </w:t>
      </w:r>
      <w:r w:rsidR="00D726F2" w:rsidRPr="57490200">
        <w:rPr>
          <w:rFonts w:asciiTheme="minorHAnsi" w:hAnsiTheme="minorHAnsi" w:cstheme="minorBidi"/>
        </w:rPr>
        <w:t>üldi</w:t>
      </w:r>
      <w:r w:rsidR="00D726F2">
        <w:rPr>
          <w:rFonts w:asciiTheme="minorHAnsi" w:hAnsiTheme="minorHAnsi" w:cstheme="minorBidi"/>
        </w:rPr>
        <w:t>sed</w:t>
      </w:r>
      <w:r w:rsidR="00D726F2" w:rsidRPr="57490200">
        <w:rPr>
          <w:rFonts w:asciiTheme="minorHAnsi" w:hAnsiTheme="minorHAnsi" w:cstheme="minorBidi"/>
        </w:rPr>
        <w:t xml:space="preserve"> </w:t>
      </w:r>
      <w:r w:rsidRPr="57490200">
        <w:rPr>
          <w:rFonts w:asciiTheme="minorHAnsi" w:hAnsiTheme="minorHAnsi" w:cstheme="minorBidi"/>
        </w:rPr>
        <w:t>eesmärgid.</w:t>
      </w:r>
    </w:p>
    <w:p w14:paraId="53EBE372" w14:textId="4436DAF6" w:rsidR="00174292" w:rsidRDefault="00174292" w:rsidP="00947442">
      <w:pPr>
        <w:pStyle w:val="muudetavtekst"/>
        <w:rPr>
          <w:rFonts w:asciiTheme="minorHAnsi" w:hAnsiTheme="minorHAnsi" w:cstheme="minorBidi"/>
        </w:rPr>
      </w:pPr>
      <w:r w:rsidRPr="57490200">
        <w:rPr>
          <w:rFonts w:asciiTheme="minorHAnsi" w:hAnsiTheme="minorHAnsi" w:cstheme="minorBidi"/>
        </w:rPr>
        <w:t xml:space="preserve">Esimene põhiline samm on energiatõhususe kui mõtte </w:t>
      </w:r>
      <w:r w:rsidR="00C53A79">
        <w:rPr>
          <w:rFonts w:asciiTheme="minorHAnsi" w:hAnsiTheme="minorHAnsi" w:cstheme="minorBidi"/>
        </w:rPr>
        <w:t>lõimi</w:t>
      </w:r>
      <w:r w:rsidR="00C53A79" w:rsidRPr="57490200">
        <w:rPr>
          <w:rFonts w:asciiTheme="minorHAnsi" w:hAnsiTheme="minorHAnsi" w:cstheme="minorBidi"/>
        </w:rPr>
        <w:t xml:space="preserve">mine </w:t>
      </w:r>
      <w:r w:rsidRPr="57490200">
        <w:rPr>
          <w:rFonts w:asciiTheme="minorHAnsi" w:hAnsiTheme="minorHAnsi" w:cstheme="minorBidi"/>
        </w:rPr>
        <w:t>otsustusprotsessidesse</w:t>
      </w:r>
      <w:r w:rsidR="007165B8">
        <w:rPr>
          <w:rFonts w:asciiTheme="minorHAnsi" w:hAnsiTheme="minorHAnsi" w:cstheme="minorBidi"/>
        </w:rPr>
        <w:t xml:space="preserve"> ja</w:t>
      </w:r>
      <w:r w:rsidR="00D726F2">
        <w:rPr>
          <w:rFonts w:asciiTheme="minorHAnsi" w:hAnsiTheme="minorHAnsi" w:cstheme="minorBidi"/>
        </w:rPr>
        <w:t xml:space="preserve"> </w:t>
      </w:r>
      <w:r>
        <w:rPr>
          <w:rFonts w:asciiTheme="minorHAnsi" w:hAnsiTheme="minorHAnsi" w:cstheme="minorBidi"/>
        </w:rPr>
        <w:t>otsuste tegemisel energiatõhususest lähtuva</w:t>
      </w:r>
      <w:r w:rsidR="00C53A79">
        <w:rPr>
          <w:rFonts w:asciiTheme="minorHAnsi" w:hAnsiTheme="minorHAnsi" w:cstheme="minorBidi"/>
        </w:rPr>
        <w:t>te</w:t>
      </w:r>
      <w:r>
        <w:rPr>
          <w:rFonts w:asciiTheme="minorHAnsi" w:hAnsiTheme="minorHAnsi" w:cstheme="minorBidi"/>
        </w:rPr>
        <w:t xml:space="preserve"> kulude-tulude </w:t>
      </w:r>
      <w:r w:rsidR="00C53A79">
        <w:rPr>
          <w:rFonts w:asciiTheme="minorHAnsi" w:hAnsiTheme="minorHAnsi" w:cstheme="minorBidi"/>
        </w:rPr>
        <w:t xml:space="preserve">analüüsi </w:t>
      </w:r>
      <w:r>
        <w:rPr>
          <w:rFonts w:asciiTheme="minorHAnsi" w:hAnsiTheme="minorHAnsi" w:cstheme="minorBidi"/>
        </w:rPr>
        <w:t>metoodika</w:t>
      </w:r>
      <w:r w:rsidR="00C53A79">
        <w:rPr>
          <w:rFonts w:asciiTheme="minorHAnsi" w:hAnsiTheme="minorHAnsi" w:cstheme="minorBidi"/>
        </w:rPr>
        <w:t xml:space="preserve"> kasutamine</w:t>
      </w:r>
      <w:r>
        <w:rPr>
          <w:rFonts w:asciiTheme="minorHAnsi" w:hAnsiTheme="minorHAnsi" w:cstheme="minorBidi"/>
        </w:rPr>
        <w:t>.</w:t>
      </w:r>
    </w:p>
    <w:p w14:paraId="1B817FE2" w14:textId="77777777" w:rsidR="00174292" w:rsidRDefault="00174292" w:rsidP="00947442">
      <w:pPr>
        <w:pStyle w:val="muudetavtekst"/>
        <w:rPr>
          <w:rFonts w:asciiTheme="minorHAnsi" w:hAnsiTheme="minorHAnsi" w:cstheme="minorHAnsi"/>
        </w:rPr>
      </w:pPr>
    </w:p>
    <w:tbl>
      <w:tblPr>
        <w:tblStyle w:val="Kontuurtabe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2176"/>
        <w:gridCol w:w="2702"/>
        <w:gridCol w:w="1968"/>
      </w:tblGrid>
      <w:tr w:rsidR="00C53A79" w14:paraId="5A8CAEF0" w14:textId="77777777" w:rsidTr="001529B7">
        <w:tc>
          <w:tcPr>
            <w:tcW w:w="2216" w:type="dxa"/>
          </w:tcPr>
          <w:p w14:paraId="331D2838" w14:textId="77777777" w:rsidR="00174292" w:rsidRDefault="00174292" w:rsidP="00947442">
            <w:pPr>
              <w:pStyle w:val="muudetavtekst"/>
              <w:rPr>
                <w:rFonts w:asciiTheme="minorHAnsi" w:hAnsiTheme="minorHAnsi" w:cstheme="minorHAnsi"/>
              </w:rPr>
            </w:pPr>
            <w:r w:rsidRPr="00755D5C">
              <w:rPr>
                <w:rFonts w:asciiTheme="minorHAnsi" w:hAnsiTheme="minorHAnsi" w:cstheme="minorHAnsi"/>
              </w:rPr>
              <w:t xml:space="preserve">Otsuse liik </w:t>
            </w:r>
          </w:p>
        </w:tc>
        <w:tc>
          <w:tcPr>
            <w:tcW w:w="2176" w:type="dxa"/>
          </w:tcPr>
          <w:p w14:paraId="009CA8F7" w14:textId="77777777" w:rsidR="00174292" w:rsidRDefault="00174292" w:rsidP="00947442">
            <w:pPr>
              <w:pStyle w:val="muudetavtekst"/>
              <w:rPr>
                <w:rFonts w:asciiTheme="minorHAnsi" w:hAnsiTheme="minorHAnsi" w:cstheme="minorHAnsi"/>
              </w:rPr>
            </w:pPr>
            <w:r>
              <w:rPr>
                <w:rFonts w:asciiTheme="minorHAnsi" w:hAnsiTheme="minorHAnsi" w:cstheme="minorHAnsi"/>
              </w:rPr>
              <w:t>Kirjeldus</w:t>
            </w:r>
          </w:p>
        </w:tc>
        <w:tc>
          <w:tcPr>
            <w:tcW w:w="2702" w:type="dxa"/>
          </w:tcPr>
          <w:p w14:paraId="150ABD30" w14:textId="77777777" w:rsidR="00174292" w:rsidRDefault="00174292" w:rsidP="00947442">
            <w:pPr>
              <w:pStyle w:val="muudetavtekst"/>
              <w:rPr>
                <w:rFonts w:asciiTheme="minorHAnsi" w:hAnsiTheme="minorHAnsi" w:cstheme="minorHAnsi"/>
              </w:rPr>
            </w:pPr>
            <w:r>
              <w:rPr>
                <w:rFonts w:asciiTheme="minorHAnsi" w:hAnsiTheme="minorHAnsi" w:cstheme="minorHAnsi"/>
              </w:rPr>
              <w:t>Näited</w:t>
            </w:r>
          </w:p>
        </w:tc>
        <w:tc>
          <w:tcPr>
            <w:tcW w:w="1968" w:type="dxa"/>
          </w:tcPr>
          <w:p w14:paraId="5808896B" w14:textId="77777777" w:rsidR="00174292" w:rsidRDefault="00174292" w:rsidP="00947442">
            <w:pPr>
              <w:pStyle w:val="muudetavtekst"/>
              <w:rPr>
                <w:rFonts w:asciiTheme="minorHAnsi" w:hAnsiTheme="minorHAnsi" w:cstheme="minorBidi"/>
              </w:rPr>
            </w:pPr>
            <w:r>
              <w:rPr>
                <w:rFonts w:asciiTheme="minorHAnsi" w:hAnsiTheme="minorHAnsi" w:cstheme="minorBidi"/>
              </w:rPr>
              <w:t>Mida silmas pidada</w:t>
            </w:r>
            <w:r w:rsidRPr="57490200">
              <w:rPr>
                <w:rFonts w:asciiTheme="minorHAnsi" w:hAnsiTheme="minorHAnsi" w:cstheme="minorBidi"/>
              </w:rPr>
              <w:t xml:space="preserve"> </w:t>
            </w:r>
          </w:p>
        </w:tc>
      </w:tr>
      <w:tr w:rsidR="00C53A79" w14:paraId="5F81D2AB" w14:textId="77777777" w:rsidTr="001529B7">
        <w:tc>
          <w:tcPr>
            <w:tcW w:w="2216" w:type="dxa"/>
          </w:tcPr>
          <w:p w14:paraId="62202645" w14:textId="77777777" w:rsidR="00174292" w:rsidRDefault="00174292" w:rsidP="00947442">
            <w:pPr>
              <w:pStyle w:val="muudetavtekst"/>
              <w:rPr>
                <w:rFonts w:asciiTheme="minorHAnsi" w:hAnsiTheme="minorHAnsi" w:cstheme="minorHAnsi"/>
              </w:rPr>
            </w:pPr>
            <w:r w:rsidRPr="0020027C">
              <w:rPr>
                <w:rFonts w:asciiTheme="minorHAnsi" w:hAnsiTheme="minorHAnsi" w:cstheme="minorHAnsi"/>
              </w:rPr>
              <w:t>Kavandamisotsused</w:t>
            </w:r>
          </w:p>
        </w:tc>
        <w:tc>
          <w:tcPr>
            <w:tcW w:w="2176" w:type="dxa"/>
          </w:tcPr>
          <w:p w14:paraId="0669134A" w14:textId="77777777" w:rsidR="00174292" w:rsidRPr="005328D1" w:rsidRDefault="00174292" w:rsidP="00947442">
            <w:pPr>
              <w:pStyle w:val="muudetavtekst"/>
              <w:jc w:val="left"/>
              <w:rPr>
                <w:rFonts w:asciiTheme="minorHAnsi" w:hAnsiTheme="minorHAnsi" w:cstheme="minorHAnsi"/>
              </w:rPr>
            </w:pPr>
            <w:r w:rsidRPr="005328D1">
              <w:rPr>
                <w:rFonts w:asciiTheme="minorHAnsi" w:hAnsiTheme="minorHAnsi" w:cstheme="minorHAnsi"/>
              </w:rPr>
              <w:t xml:space="preserve">Kõrgel tasemel tehtud strateegilised valikud, mis puudutavad </w:t>
            </w:r>
          </w:p>
          <w:p w14:paraId="0815B8C8" w14:textId="77777777" w:rsidR="00174292" w:rsidRPr="005328D1" w:rsidRDefault="00174292" w:rsidP="00947442">
            <w:pPr>
              <w:pStyle w:val="muudetavtekst"/>
              <w:jc w:val="left"/>
              <w:rPr>
                <w:rFonts w:asciiTheme="minorHAnsi" w:hAnsiTheme="minorHAnsi" w:cstheme="minorHAnsi"/>
              </w:rPr>
            </w:pPr>
            <w:r w:rsidRPr="005328D1">
              <w:rPr>
                <w:rFonts w:asciiTheme="minorHAnsi" w:hAnsiTheme="minorHAnsi" w:cstheme="minorHAnsi"/>
              </w:rPr>
              <w:t xml:space="preserve">energiasüsteeme ja energiaga </w:t>
            </w:r>
          </w:p>
          <w:p w14:paraId="445E7B4A" w14:textId="510AFD56" w:rsidR="00174292" w:rsidRPr="005328D1" w:rsidRDefault="00174292" w:rsidP="00947442">
            <w:pPr>
              <w:pStyle w:val="muudetavtekst"/>
              <w:jc w:val="left"/>
              <w:rPr>
                <w:rFonts w:asciiTheme="minorHAnsi" w:hAnsiTheme="minorHAnsi" w:cstheme="minorBidi"/>
              </w:rPr>
            </w:pPr>
            <w:r w:rsidRPr="57490200">
              <w:rPr>
                <w:rFonts w:asciiTheme="minorHAnsi" w:hAnsiTheme="minorHAnsi" w:cstheme="minorBidi"/>
              </w:rPr>
              <w:t xml:space="preserve">seotud sektoreid ning milles keskendutakse energialahendustega seotud suundumustele </w:t>
            </w:r>
          </w:p>
          <w:p w14:paraId="77ACAD48" w14:textId="3FB64499" w:rsidR="00174292" w:rsidRDefault="00174292" w:rsidP="00947442">
            <w:pPr>
              <w:pStyle w:val="muudetavtekst"/>
              <w:jc w:val="left"/>
              <w:rPr>
                <w:rFonts w:asciiTheme="minorHAnsi" w:hAnsiTheme="minorHAnsi" w:cstheme="minorHAnsi"/>
              </w:rPr>
            </w:pPr>
            <w:r w:rsidRPr="005328D1">
              <w:rPr>
                <w:rFonts w:asciiTheme="minorHAnsi" w:hAnsiTheme="minorHAnsi" w:cstheme="minorHAnsi"/>
              </w:rPr>
              <w:t>ning nende lahenduste teostatavusele ja hindamisele</w:t>
            </w:r>
          </w:p>
        </w:tc>
        <w:tc>
          <w:tcPr>
            <w:tcW w:w="2702" w:type="dxa"/>
          </w:tcPr>
          <w:p w14:paraId="36809679" w14:textId="77777777" w:rsidR="00174292" w:rsidRPr="00364E7A" w:rsidRDefault="00174292" w:rsidP="00947442">
            <w:pPr>
              <w:pStyle w:val="muudetavtekst"/>
              <w:jc w:val="left"/>
              <w:rPr>
                <w:rFonts w:asciiTheme="minorHAnsi" w:hAnsiTheme="minorHAnsi" w:cstheme="minorHAnsi"/>
              </w:rPr>
            </w:pPr>
            <w:r w:rsidRPr="00364E7A">
              <w:rPr>
                <w:rFonts w:asciiTheme="minorHAnsi" w:hAnsiTheme="minorHAnsi" w:cstheme="minorHAnsi"/>
              </w:rPr>
              <w:t xml:space="preserve">Kavandamine avalikus sektoris: lõimitud </w:t>
            </w:r>
          </w:p>
          <w:p w14:paraId="7E196869" w14:textId="77777777" w:rsidR="00174292" w:rsidRPr="00364E7A" w:rsidRDefault="00174292" w:rsidP="00947442">
            <w:pPr>
              <w:pStyle w:val="muudetavtekst"/>
              <w:jc w:val="left"/>
              <w:rPr>
                <w:rFonts w:asciiTheme="minorHAnsi" w:hAnsiTheme="minorHAnsi" w:cstheme="minorHAnsi"/>
              </w:rPr>
            </w:pPr>
            <w:r w:rsidRPr="00364E7A">
              <w:rPr>
                <w:rFonts w:asciiTheme="minorHAnsi" w:hAnsiTheme="minorHAnsi" w:cstheme="minorHAnsi"/>
              </w:rPr>
              <w:t xml:space="preserve">riiklikud energia- ja kliimakavad, millele </w:t>
            </w:r>
          </w:p>
          <w:p w14:paraId="2FC776C9" w14:textId="2C3A2117" w:rsidR="00174292" w:rsidRPr="00364E7A" w:rsidRDefault="00174292" w:rsidP="00947442">
            <w:pPr>
              <w:pStyle w:val="muudetavtekst"/>
              <w:jc w:val="left"/>
              <w:rPr>
                <w:rFonts w:asciiTheme="minorHAnsi" w:hAnsiTheme="minorHAnsi" w:cstheme="minorBidi"/>
              </w:rPr>
            </w:pPr>
            <w:r w:rsidRPr="57490200">
              <w:rPr>
                <w:rFonts w:asciiTheme="minorHAnsi" w:hAnsiTheme="minorHAnsi" w:cstheme="minorBidi"/>
              </w:rPr>
              <w:t xml:space="preserve">on osutatud määruse (EL) 2018/1999(1) artiklis 3; kümneaastased </w:t>
            </w:r>
            <w:r>
              <w:rPr>
                <w:rFonts w:asciiTheme="minorHAnsi" w:hAnsiTheme="minorHAnsi" w:cstheme="minorBidi"/>
              </w:rPr>
              <w:t>energia</w:t>
            </w:r>
            <w:r w:rsidRPr="57490200">
              <w:rPr>
                <w:rFonts w:asciiTheme="minorHAnsi" w:hAnsiTheme="minorHAnsi" w:cstheme="minorBidi"/>
              </w:rPr>
              <w:t>võrgu arengukavad; riiklik transpordi</w:t>
            </w:r>
            <w:r w:rsidR="00D726F2">
              <w:rPr>
                <w:rFonts w:asciiTheme="minorHAnsi" w:hAnsiTheme="minorHAnsi" w:cstheme="minorBidi"/>
              </w:rPr>
              <w:t xml:space="preserve"> </w:t>
            </w:r>
            <w:r w:rsidRPr="57490200">
              <w:rPr>
                <w:rFonts w:asciiTheme="minorHAnsi" w:hAnsiTheme="minorHAnsi" w:cstheme="minorBidi"/>
              </w:rPr>
              <w:t>planeerimine;</w:t>
            </w:r>
          </w:p>
          <w:p w14:paraId="1224D391" w14:textId="77777777" w:rsidR="00174292" w:rsidRPr="00364E7A" w:rsidRDefault="00174292" w:rsidP="00947442">
            <w:pPr>
              <w:pStyle w:val="muudetavtekst"/>
              <w:jc w:val="left"/>
              <w:rPr>
                <w:rFonts w:asciiTheme="minorHAnsi" w:hAnsiTheme="minorHAnsi" w:cstheme="minorHAnsi"/>
              </w:rPr>
            </w:pPr>
            <w:r w:rsidRPr="00364E7A">
              <w:rPr>
                <w:rFonts w:asciiTheme="minorHAnsi" w:hAnsiTheme="minorHAnsi" w:cstheme="minorHAnsi"/>
              </w:rPr>
              <w:t xml:space="preserve">kestliku linnalise liikumiskeskkonna </w:t>
            </w:r>
          </w:p>
          <w:p w14:paraId="29D50D49" w14:textId="24EFEA98" w:rsidR="00174292" w:rsidRPr="00364E7A" w:rsidRDefault="00174292" w:rsidP="00947442">
            <w:pPr>
              <w:pStyle w:val="muudetavtekst"/>
              <w:jc w:val="left"/>
              <w:rPr>
                <w:rFonts w:asciiTheme="minorHAnsi" w:hAnsiTheme="minorHAnsi" w:cstheme="minorHAnsi"/>
              </w:rPr>
            </w:pPr>
            <w:r w:rsidRPr="00364E7A">
              <w:rPr>
                <w:rFonts w:asciiTheme="minorHAnsi" w:hAnsiTheme="minorHAnsi" w:cstheme="minorHAnsi"/>
              </w:rPr>
              <w:t>kavad; kohalikud kütte- ja jahutuskavad,</w:t>
            </w:r>
          </w:p>
          <w:p w14:paraId="6D6B786B" w14:textId="77777777" w:rsidR="00174292" w:rsidRPr="00364E7A" w:rsidRDefault="00174292" w:rsidP="00947442">
            <w:pPr>
              <w:pStyle w:val="muudetavtekst"/>
              <w:jc w:val="left"/>
              <w:rPr>
                <w:rFonts w:asciiTheme="minorHAnsi" w:hAnsiTheme="minorHAnsi" w:cstheme="minorHAnsi"/>
              </w:rPr>
            </w:pPr>
            <w:r w:rsidRPr="00364E7A">
              <w:rPr>
                <w:rFonts w:asciiTheme="minorHAnsi" w:hAnsiTheme="minorHAnsi" w:cstheme="minorHAnsi"/>
              </w:rPr>
              <w:t xml:space="preserve">millele on osutatud direktiivi (EL) </w:t>
            </w:r>
          </w:p>
          <w:p w14:paraId="4EF784FA" w14:textId="77777777" w:rsidR="00174292" w:rsidRPr="00364E7A" w:rsidRDefault="00174292" w:rsidP="00947442">
            <w:pPr>
              <w:pStyle w:val="muudetavtekst"/>
              <w:jc w:val="left"/>
              <w:rPr>
                <w:rFonts w:asciiTheme="minorHAnsi" w:hAnsiTheme="minorHAnsi" w:cstheme="minorHAnsi"/>
              </w:rPr>
            </w:pPr>
            <w:r w:rsidRPr="00364E7A">
              <w:rPr>
                <w:rFonts w:asciiTheme="minorHAnsi" w:hAnsiTheme="minorHAnsi" w:cstheme="minorHAnsi"/>
              </w:rPr>
              <w:t>2023/1791 artikli 25 lõikes 6.</w:t>
            </w:r>
          </w:p>
          <w:p w14:paraId="08B53813" w14:textId="77777777" w:rsidR="00174292" w:rsidRPr="00364E7A" w:rsidRDefault="00174292" w:rsidP="00947442">
            <w:pPr>
              <w:pStyle w:val="muudetavtekst"/>
              <w:jc w:val="left"/>
              <w:rPr>
                <w:rFonts w:asciiTheme="minorHAnsi" w:hAnsiTheme="minorHAnsi" w:cstheme="minorHAnsi"/>
              </w:rPr>
            </w:pPr>
            <w:r w:rsidRPr="00364E7A">
              <w:rPr>
                <w:rFonts w:asciiTheme="minorHAnsi" w:hAnsiTheme="minorHAnsi" w:cstheme="minorHAnsi"/>
              </w:rPr>
              <w:t xml:space="preserve">Kavandamine erasektoris: strateegiline äritegevuse kavandamine; kinnisvaraga </w:t>
            </w:r>
          </w:p>
          <w:p w14:paraId="2B34EECB" w14:textId="3B039237" w:rsidR="00174292" w:rsidRDefault="00174292" w:rsidP="00947442">
            <w:pPr>
              <w:pStyle w:val="muudetavtekst"/>
              <w:jc w:val="left"/>
              <w:rPr>
                <w:rFonts w:asciiTheme="minorHAnsi" w:hAnsiTheme="minorHAnsi" w:cstheme="minorHAnsi"/>
              </w:rPr>
            </w:pPr>
            <w:r w:rsidRPr="00364E7A">
              <w:rPr>
                <w:rFonts w:asciiTheme="minorHAnsi" w:hAnsiTheme="minorHAnsi" w:cstheme="minorHAnsi"/>
              </w:rPr>
              <w:t>seotud planeerimine; sõidukipargiga seotud planeerimine</w:t>
            </w:r>
          </w:p>
        </w:tc>
        <w:tc>
          <w:tcPr>
            <w:tcW w:w="1968" w:type="dxa"/>
          </w:tcPr>
          <w:p w14:paraId="7891F8D5" w14:textId="78F3EE09" w:rsidR="00174292" w:rsidRPr="00132A1E" w:rsidRDefault="00C53A79" w:rsidP="00947442">
            <w:pPr>
              <w:pStyle w:val="muudetavtekst"/>
              <w:rPr>
                <w:rFonts w:asciiTheme="minorHAnsi" w:hAnsiTheme="minorHAnsi" w:cstheme="minorBidi"/>
              </w:rPr>
            </w:pPr>
            <w:r>
              <w:rPr>
                <w:rFonts w:asciiTheme="minorHAnsi" w:hAnsiTheme="minorHAnsi" w:cstheme="minorHAnsi"/>
              </w:rPr>
              <w:t>Projektid e</w:t>
            </w:r>
            <w:r w:rsidR="00174292" w:rsidRPr="00132A1E">
              <w:rPr>
                <w:rFonts w:asciiTheme="minorHAnsi" w:hAnsiTheme="minorHAnsi" w:cstheme="minorHAnsi"/>
              </w:rPr>
              <w:t xml:space="preserve">i pruugi tingimata </w:t>
            </w:r>
            <w:r>
              <w:rPr>
                <w:rFonts w:asciiTheme="minorHAnsi" w:hAnsiTheme="minorHAnsi" w:cstheme="minorHAnsi"/>
              </w:rPr>
              <w:t xml:space="preserve">kaasa </w:t>
            </w:r>
            <w:r w:rsidR="00174292" w:rsidRPr="57490200">
              <w:rPr>
                <w:rFonts w:asciiTheme="minorHAnsi" w:hAnsiTheme="minorHAnsi" w:cstheme="minorBidi"/>
              </w:rPr>
              <w:t xml:space="preserve">tuua  konkreetseid </w:t>
            </w:r>
          </w:p>
          <w:p w14:paraId="1C5AB942" w14:textId="3E7082B0" w:rsidR="00174292" w:rsidRDefault="00174292" w:rsidP="00947442">
            <w:pPr>
              <w:pStyle w:val="muudetavtekst"/>
              <w:rPr>
                <w:rFonts w:asciiTheme="minorHAnsi" w:hAnsiTheme="minorHAnsi" w:cstheme="minorHAnsi"/>
              </w:rPr>
            </w:pPr>
            <w:r w:rsidRPr="00132A1E">
              <w:rPr>
                <w:rFonts w:asciiTheme="minorHAnsi" w:hAnsiTheme="minorHAnsi" w:cstheme="minorHAnsi"/>
              </w:rPr>
              <w:t xml:space="preserve">rahalisi kohustusi </w:t>
            </w:r>
          </w:p>
        </w:tc>
      </w:tr>
      <w:tr w:rsidR="00C53A79" w14:paraId="2403FA38" w14:textId="77777777" w:rsidTr="001529B7">
        <w:tc>
          <w:tcPr>
            <w:tcW w:w="2216" w:type="dxa"/>
          </w:tcPr>
          <w:p w14:paraId="127BE515" w14:textId="77777777" w:rsidR="00174292" w:rsidRDefault="00174292" w:rsidP="00947442">
            <w:pPr>
              <w:pStyle w:val="muudetavtekst"/>
              <w:rPr>
                <w:rFonts w:asciiTheme="minorHAnsi" w:hAnsiTheme="minorHAnsi" w:cstheme="minorHAnsi"/>
              </w:rPr>
            </w:pPr>
            <w:r w:rsidRPr="0020027C">
              <w:rPr>
                <w:rFonts w:asciiTheme="minorHAnsi" w:hAnsiTheme="minorHAnsi" w:cstheme="minorHAnsi"/>
              </w:rPr>
              <w:t>Poliitikaotsused</w:t>
            </w:r>
          </w:p>
        </w:tc>
        <w:tc>
          <w:tcPr>
            <w:tcW w:w="2176" w:type="dxa"/>
          </w:tcPr>
          <w:p w14:paraId="20CADAB3" w14:textId="1E8C991A" w:rsidR="00174292" w:rsidRPr="00132A1E" w:rsidRDefault="00C53A79" w:rsidP="00947442">
            <w:pPr>
              <w:pStyle w:val="muudetavtekst"/>
              <w:jc w:val="left"/>
              <w:rPr>
                <w:rFonts w:asciiTheme="minorHAnsi" w:hAnsiTheme="minorHAnsi" w:cstheme="minorHAnsi"/>
              </w:rPr>
            </w:pPr>
            <w:r>
              <w:rPr>
                <w:rFonts w:asciiTheme="minorHAnsi" w:hAnsiTheme="minorHAnsi" w:cstheme="minorHAnsi"/>
              </w:rPr>
              <w:t>Kesk-, piirkondliku ja kohaliku omavalitsuse poolne e</w:t>
            </w:r>
            <w:r w:rsidR="00174292" w:rsidRPr="00132A1E">
              <w:rPr>
                <w:rFonts w:asciiTheme="minorHAnsi" w:hAnsiTheme="minorHAnsi" w:cstheme="minorHAnsi"/>
              </w:rPr>
              <w:t xml:space="preserve">nergiatarbimisele märkimisväärset mõju avaldava poliitika </w:t>
            </w:r>
          </w:p>
          <w:p w14:paraId="2134B908" w14:textId="77777777" w:rsidR="00174292" w:rsidRPr="00132A1E" w:rsidRDefault="00174292" w:rsidP="00947442">
            <w:pPr>
              <w:pStyle w:val="muudetavtekst"/>
              <w:jc w:val="left"/>
              <w:rPr>
                <w:rFonts w:asciiTheme="minorHAnsi" w:hAnsiTheme="minorHAnsi" w:cstheme="minorHAnsi"/>
              </w:rPr>
            </w:pPr>
            <w:r w:rsidRPr="00132A1E">
              <w:rPr>
                <w:rFonts w:asciiTheme="minorHAnsi" w:hAnsiTheme="minorHAnsi" w:cstheme="minorHAnsi"/>
              </w:rPr>
              <w:t xml:space="preserve">ja eeskirjade väljatöötamine, </w:t>
            </w:r>
          </w:p>
          <w:p w14:paraId="61C2CF8A" w14:textId="200F473C" w:rsidR="00174292" w:rsidRDefault="00174292" w:rsidP="00947442">
            <w:pPr>
              <w:pStyle w:val="muudetavtekst"/>
              <w:jc w:val="left"/>
              <w:rPr>
                <w:rFonts w:asciiTheme="minorHAnsi" w:hAnsiTheme="minorHAnsi" w:cstheme="minorHAnsi"/>
              </w:rPr>
            </w:pPr>
            <w:r w:rsidRPr="00132A1E">
              <w:rPr>
                <w:rFonts w:asciiTheme="minorHAnsi" w:hAnsiTheme="minorHAnsi" w:cstheme="minorHAnsi"/>
              </w:rPr>
              <w:t>läbivaatamine ja rakendamine</w:t>
            </w:r>
          </w:p>
        </w:tc>
        <w:tc>
          <w:tcPr>
            <w:tcW w:w="2702" w:type="dxa"/>
          </w:tcPr>
          <w:p w14:paraId="09A0BA9A" w14:textId="2121FFD2" w:rsidR="00174292" w:rsidRPr="00D81120" w:rsidRDefault="00174292" w:rsidP="00947442">
            <w:pPr>
              <w:pStyle w:val="muudetavtekst"/>
              <w:jc w:val="left"/>
              <w:rPr>
                <w:rFonts w:asciiTheme="minorHAnsi" w:hAnsiTheme="minorHAnsi" w:cstheme="minorHAnsi"/>
              </w:rPr>
            </w:pPr>
            <w:r w:rsidRPr="00D81120">
              <w:rPr>
                <w:rFonts w:asciiTheme="minorHAnsi" w:hAnsiTheme="minorHAnsi" w:cstheme="minorHAnsi"/>
              </w:rPr>
              <w:t>Rahastamiskavad; energiaturu korrald</w:t>
            </w:r>
            <w:r w:rsidR="00C53A79">
              <w:rPr>
                <w:rFonts w:asciiTheme="minorHAnsi" w:hAnsiTheme="minorHAnsi" w:cstheme="minorHAnsi"/>
              </w:rPr>
              <w:t>amine</w:t>
            </w:r>
            <w:r w:rsidRPr="00D81120">
              <w:rPr>
                <w:rFonts w:asciiTheme="minorHAnsi" w:hAnsiTheme="minorHAnsi" w:cstheme="minorHAnsi"/>
              </w:rPr>
              <w:t xml:space="preserve"> ja </w:t>
            </w:r>
          </w:p>
          <w:p w14:paraId="762354C6" w14:textId="681789E0" w:rsidR="00174292" w:rsidRPr="00D81120" w:rsidRDefault="00174292" w:rsidP="00947442">
            <w:pPr>
              <w:pStyle w:val="muudetavtekst"/>
              <w:jc w:val="left"/>
              <w:rPr>
                <w:rFonts w:asciiTheme="minorHAnsi" w:hAnsiTheme="minorHAnsi" w:cstheme="minorHAnsi"/>
              </w:rPr>
            </w:pPr>
            <w:r w:rsidRPr="00D81120">
              <w:rPr>
                <w:rFonts w:asciiTheme="minorHAnsi" w:hAnsiTheme="minorHAnsi" w:cstheme="minorHAnsi"/>
              </w:rPr>
              <w:t>reguleerimine: standardid ja normid;</w:t>
            </w:r>
          </w:p>
          <w:p w14:paraId="44781DED" w14:textId="77777777" w:rsidR="00174292" w:rsidRPr="00D81120" w:rsidRDefault="00174292" w:rsidP="00947442">
            <w:pPr>
              <w:pStyle w:val="muudetavtekst"/>
              <w:jc w:val="left"/>
              <w:rPr>
                <w:rFonts w:asciiTheme="minorHAnsi" w:hAnsiTheme="minorHAnsi" w:cstheme="minorHAnsi"/>
              </w:rPr>
            </w:pPr>
            <w:r w:rsidRPr="00D81120">
              <w:rPr>
                <w:rFonts w:asciiTheme="minorHAnsi" w:hAnsiTheme="minorHAnsi" w:cstheme="minorHAnsi"/>
              </w:rPr>
              <w:t>energia- ja CO</w:t>
            </w:r>
            <w:r w:rsidRPr="001F10AE">
              <w:rPr>
                <w:rFonts w:asciiTheme="minorHAnsi" w:hAnsiTheme="minorHAnsi" w:cstheme="minorHAnsi"/>
                <w:vertAlign w:val="superscript"/>
              </w:rPr>
              <w:t>2</w:t>
            </w:r>
            <w:r w:rsidRPr="00D81120">
              <w:rPr>
                <w:rFonts w:asciiTheme="minorHAnsi" w:hAnsiTheme="minorHAnsi" w:cstheme="minorHAnsi"/>
              </w:rPr>
              <w:t xml:space="preserve">-maksud; teavitamis- ja </w:t>
            </w:r>
          </w:p>
          <w:p w14:paraId="4F20D973" w14:textId="4D0965C9" w:rsidR="00174292" w:rsidRDefault="00174292" w:rsidP="00947442">
            <w:pPr>
              <w:pStyle w:val="muudetavtekst"/>
              <w:jc w:val="left"/>
              <w:rPr>
                <w:rFonts w:asciiTheme="minorHAnsi" w:hAnsiTheme="minorHAnsi" w:cstheme="minorHAnsi"/>
              </w:rPr>
            </w:pPr>
            <w:r w:rsidRPr="00D81120">
              <w:rPr>
                <w:rFonts w:asciiTheme="minorHAnsi" w:hAnsiTheme="minorHAnsi" w:cstheme="minorHAnsi"/>
              </w:rPr>
              <w:t>teadlikkuse suurendamise meetmed</w:t>
            </w:r>
          </w:p>
        </w:tc>
        <w:tc>
          <w:tcPr>
            <w:tcW w:w="1968" w:type="dxa"/>
          </w:tcPr>
          <w:p w14:paraId="34B69AFE" w14:textId="1999D43B" w:rsidR="00174292" w:rsidRPr="00D81120" w:rsidRDefault="00174292" w:rsidP="00947442">
            <w:pPr>
              <w:pStyle w:val="muudetavtekst"/>
              <w:jc w:val="left"/>
              <w:rPr>
                <w:rFonts w:asciiTheme="minorHAnsi" w:hAnsiTheme="minorHAnsi" w:cstheme="minorHAnsi"/>
              </w:rPr>
            </w:pPr>
            <w:r w:rsidRPr="00D81120">
              <w:rPr>
                <w:rFonts w:asciiTheme="minorHAnsi" w:hAnsiTheme="minorHAnsi" w:cstheme="minorHAnsi"/>
              </w:rPr>
              <w:t>Tagada, et olemasolevad ja uued poliitika</w:t>
            </w:r>
            <w:r w:rsidR="00D726F2">
              <w:rPr>
                <w:rFonts w:asciiTheme="minorHAnsi" w:hAnsiTheme="minorHAnsi" w:cstheme="minorHAnsi"/>
              </w:rPr>
              <w:t>-</w:t>
            </w:r>
            <w:r w:rsidRPr="00D81120">
              <w:rPr>
                <w:rFonts w:asciiTheme="minorHAnsi" w:hAnsiTheme="minorHAnsi" w:cstheme="minorHAnsi"/>
              </w:rPr>
              <w:t xml:space="preserve">suunad on kooskõlas </w:t>
            </w:r>
          </w:p>
          <w:p w14:paraId="5C64D9CA" w14:textId="73A1BC2B" w:rsidR="00174292" w:rsidRDefault="00174292" w:rsidP="00947442">
            <w:pPr>
              <w:pStyle w:val="muudetavtekst"/>
              <w:jc w:val="left"/>
              <w:rPr>
                <w:rFonts w:asciiTheme="minorHAnsi" w:hAnsiTheme="minorHAnsi" w:cstheme="minorHAnsi"/>
              </w:rPr>
            </w:pPr>
            <w:r w:rsidRPr="00D81120">
              <w:rPr>
                <w:rFonts w:asciiTheme="minorHAnsi" w:hAnsiTheme="minorHAnsi" w:cstheme="minorHAnsi"/>
              </w:rPr>
              <w:t>energiatõhususe esikohale seadmise põhimõttega</w:t>
            </w:r>
          </w:p>
        </w:tc>
      </w:tr>
      <w:tr w:rsidR="00C53A79" w14:paraId="4AC933F8" w14:textId="77777777" w:rsidTr="001529B7">
        <w:tc>
          <w:tcPr>
            <w:tcW w:w="2216" w:type="dxa"/>
          </w:tcPr>
          <w:p w14:paraId="47A2F608" w14:textId="5B4F708B" w:rsidR="00174292" w:rsidRDefault="00174292" w:rsidP="00947442">
            <w:pPr>
              <w:pStyle w:val="muudetavtekst"/>
              <w:jc w:val="left"/>
              <w:rPr>
                <w:rFonts w:asciiTheme="minorHAnsi" w:hAnsiTheme="minorHAnsi" w:cstheme="minorHAnsi"/>
              </w:rPr>
            </w:pPr>
            <w:r w:rsidRPr="005328D1">
              <w:rPr>
                <w:rFonts w:asciiTheme="minorHAnsi" w:hAnsiTheme="minorHAnsi" w:cstheme="minorHAnsi"/>
              </w:rPr>
              <w:t>Olulised investeerimisotsused</w:t>
            </w:r>
          </w:p>
        </w:tc>
        <w:tc>
          <w:tcPr>
            <w:tcW w:w="2176" w:type="dxa"/>
          </w:tcPr>
          <w:p w14:paraId="1FE198F0" w14:textId="0168DC12" w:rsidR="00174292" w:rsidRDefault="00174292" w:rsidP="00947442">
            <w:pPr>
              <w:pStyle w:val="muudetavtekst"/>
              <w:jc w:val="left"/>
              <w:rPr>
                <w:rFonts w:asciiTheme="minorHAnsi" w:hAnsiTheme="minorHAnsi" w:cstheme="minorHAnsi"/>
              </w:rPr>
            </w:pPr>
            <w:r w:rsidRPr="57490200">
              <w:rPr>
                <w:rFonts w:asciiTheme="minorHAnsi" w:hAnsiTheme="minorHAnsi" w:cstheme="minorBidi"/>
              </w:rPr>
              <w:t xml:space="preserve">Otsused, mis on seotud konkreetsete suurte üksikprojektidega ja </w:t>
            </w:r>
            <w:r w:rsidRPr="00E92CC4">
              <w:rPr>
                <w:rFonts w:asciiTheme="minorHAnsi" w:hAnsiTheme="minorHAnsi" w:cstheme="minorHAnsi"/>
              </w:rPr>
              <w:t>millel on kindel finantsmõju</w:t>
            </w:r>
          </w:p>
        </w:tc>
        <w:tc>
          <w:tcPr>
            <w:tcW w:w="2702" w:type="dxa"/>
          </w:tcPr>
          <w:p w14:paraId="2CB4EDC1" w14:textId="77777777" w:rsidR="00174292" w:rsidRPr="008E3C8C" w:rsidRDefault="00174292" w:rsidP="00947442">
            <w:pPr>
              <w:pStyle w:val="muudetavtekst"/>
              <w:rPr>
                <w:rFonts w:asciiTheme="minorHAnsi" w:hAnsiTheme="minorHAnsi" w:cstheme="minorHAnsi"/>
              </w:rPr>
            </w:pPr>
            <w:r w:rsidRPr="008E3C8C">
              <w:rPr>
                <w:rFonts w:asciiTheme="minorHAnsi" w:hAnsiTheme="minorHAnsi" w:cstheme="minorHAnsi"/>
              </w:rPr>
              <w:t xml:space="preserve">Võrgutaristu; elektri ülekandevõrgu </w:t>
            </w:r>
          </w:p>
          <w:p w14:paraId="2ABD3E2C" w14:textId="505D62B3" w:rsidR="00174292" w:rsidRPr="008E3C8C" w:rsidRDefault="00174292" w:rsidP="00947442">
            <w:pPr>
              <w:pStyle w:val="muudetavtekst"/>
              <w:rPr>
                <w:rFonts w:asciiTheme="minorHAnsi" w:hAnsiTheme="minorHAnsi" w:cstheme="minorHAnsi"/>
              </w:rPr>
            </w:pPr>
            <w:r w:rsidRPr="008E3C8C">
              <w:rPr>
                <w:rFonts w:asciiTheme="minorHAnsi" w:hAnsiTheme="minorHAnsi" w:cstheme="minorHAnsi"/>
              </w:rPr>
              <w:t>ühendusliin; suur meretuulepark; vesiniku tootmis</w:t>
            </w:r>
            <w:r w:rsidR="00C53A79">
              <w:rPr>
                <w:rFonts w:asciiTheme="minorHAnsi" w:hAnsiTheme="minorHAnsi" w:cstheme="minorHAnsi"/>
              </w:rPr>
              <w:t xml:space="preserve">e </w:t>
            </w:r>
            <w:r w:rsidRPr="008E3C8C">
              <w:rPr>
                <w:rFonts w:asciiTheme="minorHAnsi" w:hAnsiTheme="minorHAnsi" w:cstheme="minorHAnsi"/>
              </w:rPr>
              <w:t xml:space="preserve">võimsused, </w:t>
            </w:r>
            <w:r w:rsidR="00C53A79">
              <w:rPr>
                <w:rFonts w:asciiTheme="minorHAnsi" w:hAnsiTheme="minorHAnsi" w:cstheme="minorHAnsi"/>
              </w:rPr>
              <w:t>ulatuslik</w:t>
            </w:r>
            <w:r w:rsidRPr="008E3C8C">
              <w:rPr>
                <w:rFonts w:asciiTheme="minorHAnsi" w:hAnsiTheme="minorHAnsi" w:cstheme="minorHAnsi"/>
              </w:rPr>
              <w:t xml:space="preserve"> energiasalvest</w:t>
            </w:r>
            <w:r w:rsidR="00C53A79">
              <w:rPr>
                <w:rFonts w:asciiTheme="minorHAnsi" w:hAnsiTheme="minorHAnsi" w:cstheme="minorHAnsi"/>
              </w:rPr>
              <w:t>us</w:t>
            </w:r>
            <w:r w:rsidRPr="008E3C8C">
              <w:rPr>
                <w:rFonts w:asciiTheme="minorHAnsi" w:hAnsiTheme="minorHAnsi" w:cstheme="minorHAnsi"/>
              </w:rPr>
              <w:t xml:space="preserve">, ehitusarendusprojekt, uus või laiendatud </w:t>
            </w:r>
          </w:p>
          <w:p w14:paraId="3906D6EE" w14:textId="11C50279" w:rsidR="00174292" w:rsidRDefault="00174292" w:rsidP="00947442">
            <w:pPr>
              <w:pStyle w:val="muudetavtekst"/>
              <w:rPr>
                <w:rFonts w:asciiTheme="minorHAnsi" w:hAnsiTheme="minorHAnsi" w:cstheme="minorBidi"/>
              </w:rPr>
            </w:pPr>
            <w:r w:rsidRPr="57490200">
              <w:rPr>
                <w:rFonts w:asciiTheme="minorHAnsi" w:hAnsiTheme="minorHAnsi" w:cstheme="minorBidi"/>
              </w:rPr>
              <w:t>lennutransporditaristu, uued kiirteed vms</w:t>
            </w:r>
          </w:p>
        </w:tc>
        <w:tc>
          <w:tcPr>
            <w:tcW w:w="1968" w:type="dxa"/>
          </w:tcPr>
          <w:p w14:paraId="56704419" w14:textId="77777777" w:rsidR="00174292" w:rsidRPr="00E00185" w:rsidRDefault="00174292" w:rsidP="00947442">
            <w:pPr>
              <w:pStyle w:val="muudetavtekst"/>
              <w:rPr>
                <w:rFonts w:asciiTheme="minorHAnsi" w:hAnsiTheme="minorHAnsi" w:cstheme="minorHAnsi"/>
              </w:rPr>
            </w:pPr>
            <w:r w:rsidRPr="00E00185">
              <w:rPr>
                <w:rFonts w:asciiTheme="minorHAnsi" w:hAnsiTheme="minorHAnsi" w:cstheme="minorHAnsi"/>
              </w:rPr>
              <w:t xml:space="preserve">Konkreetsed projektid, </w:t>
            </w:r>
          </w:p>
          <w:p w14:paraId="63F861B4" w14:textId="7F70BD10" w:rsidR="00174292" w:rsidRDefault="00174292" w:rsidP="00947442">
            <w:pPr>
              <w:pStyle w:val="muudetavtekst"/>
              <w:rPr>
                <w:rFonts w:asciiTheme="minorHAnsi" w:hAnsiTheme="minorHAnsi" w:cstheme="minorHAnsi"/>
              </w:rPr>
            </w:pPr>
            <w:r w:rsidRPr="00E00185">
              <w:rPr>
                <w:rFonts w:asciiTheme="minorHAnsi" w:hAnsiTheme="minorHAnsi" w:cstheme="minorHAnsi"/>
              </w:rPr>
              <w:t>millele on eraldatud raha</w:t>
            </w:r>
          </w:p>
        </w:tc>
      </w:tr>
    </w:tbl>
    <w:p w14:paraId="5A4A64AA" w14:textId="7B7B4894" w:rsidR="001F6455" w:rsidRDefault="001F6455" w:rsidP="00947442">
      <w:pPr>
        <w:pStyle w:val="muudetavtekst"/>
        <w:rPr>
          <w:rFonts w:asciiTheme="minorHAnsi" w:hAnsiTheme="minorHAnsi" w:cstheme="minorBidi"/>
        </w:rPr>
      </w:pPr>
      <w:r>
        <w:rPr>
          <w:rFonts w:asciiTheme="minorHAnsi" w:hAnsiTheme="minorHAnsi" w:cstheme="minorBidi"/>
        </w:rPr>
        <w:t xml:space="preserve">Tabel </w:t>
      </w:r>
      <w:r w:rsidR="00F94331">
        <w:rPr>
          <w:rFonts w:asciiTheme="minorHAnsi" w:hAnsiTheme="minorHAnsi" w:cstheme="minorBidi"/>
        </w:rPr>
        <w:t>5</w:t>
      </w:r>
      <w:r w:rsidR="0075308B">
        <w:rPr>
          <w:rFonts w:asciiTheme="minorHAnsi" w:hAnsiTheme="minorHAnsi" w:cstheme="minorBidi"/>
        </w:rPr>
        <w:t>.</w:t>
      </w:r>
      <w:r>
        <w:rPr>
          <w:rFonts w:asciiTheme="minorHAnsi" w:hAnsiTheme="minorHAnsi" w:cstheme="minorBidi"/>
        </w:rPr>
        <w:t xml:space="preserve"> </w:t>
      </w:r>
      <w:r w:rsidRPr="57490200">
        <w:rPr>
          <w:rFonts w:asciiTheme="minorHAnsi" w:hAnsiTheme="minorHAnsi" w:cstheme="minorBidi"/>
        </w:rPr>
        <w:t>Kavandamis-, poliitika- ja oluliste investeerimisotsuste võrdlus</w:t>
      </w:r>
    </w:p>
    <w:p w14:paraId="23DB9B6B" w14:textId="7304C291" w:rsidR="00174292" w:rsidRDefault="00174292" w:rsidP="00947442">
      <w:pPr>
        <w:pStyle w:val="muudetavtekst"/>
        <w:rPr>
          <w:rFonts w:asciiTheme="minorHAnsi" w:hAnsiTheme="minorHAnsi" w:cstheme="minorHAnsi"/>
        </w:rPr>
      </w:pPr>
    </w:p>
    <w:p w14:paraId="3AE6280C" w14:textId="25614EBF" w:rsidR="00174292" w:rsidRPr="00CA7C45" w:rsidRDefault="00174292" w:rsidP="00947442">
      <w:pPr>
        <w:pStyle w:val="muudetavtekst"/>
        <w:rPr>
          <w:rFonts w:asciiTheme="minorHAnsi" w:hAnsiTheme="minorHAnsi" w:cstheme="minorHAnsi"/>
        </w:rPr>
      </w:pPr>
      <w:r>
        <w:rPr>
          <w:rFonts w:asciiTheme="minorHAnsi" w:hAnsiTheme="minorHAnsi" w:cstheme="minorHAnsi"/>
        </w:rPr>
        <w:t>Direktiiv sätestab</w:t>
      </w:r>
      <w:r w:rsidR="00D04F24">
        <w:rPr>
          <w:rFonts w:asciiTheme="minorHAnsi" w:hAnsiTheme="minorHAnsi" w:cstheme="minorHAnsi"/>
        </w:rPr>
        <w:t>,</w:t>
      </w:r>
      <w:r>
        <w:rPr>
          <w:rFonts w:asciiTheme="minorHAnsi" w:hAnsiTheme="minorHAnsi" w:cstheme="minorHAnsi"/>
        </w:rPr>
        <w:t xml:space="preserve"> et e</w:t>
      </w:r>
      <w:r w:rsidRPr="00CA7C45">
        <w:rPr>
          <w:rFonts w:asciiTheme="minorHAnsi" w:hAnsiTheme="minorHAnsi" w:cstheme="minorHAnsi"/>
        </w:rPr>
        <w:t>nergiatõhususega seotud lahendusi, s</w:t>
      </w:r>
      <w:r w:rsidR="00D04F24">
        <w:rPr>
          <w:rFonts w:asciiTheme="minorHAnsi" w:hAnsiTheme="minorHAnsi" w:cstheme="minorHAnsi"/>
        </w:rPr>
        <w:t>h</w:t>
      </w:r>
      <w:r w:rsidRPr="00CA7C45">
        <w:rPr>
          <w:rFonts w:asciiTheme="minorHAnsi" w:hAnsiTheme="minorHAnsi" w:cstheme="minorHAnsi"/>
        </w:rPr>
        <w:t xml:space="preserve"> nõudluspoole ressursse ja süsteemi paindlikkust, hinnatakse kavandamis-</w:t>
      </w:r>
      <w:r w:rsidR="00831D4C">
        <w:rPr>
          <w:rFonts w:asciiTheme="minorHAnsi" w:hAnsiTheme="minorHAnsi" w:cstheme="minorHAnsi"/>
        </w:rPr>
        <w:t>,</w:t>
      </w:r>
      <w:r w:rsidRPr="00CA7C45">
        <w:rPr>
          <w:rFonts w:asciiTheme="minorHAnsi" w:hAnsiTheme="minorHAnsi" w:cstheme="minorHAnsi"/>
        </w:rPr>
        <w:t xml:space="preserve"> poliitika- ja olulistes investeerimisotsustes, mille igaühe väärtus on suurem kui 100 </w:t>
      </w:r>
      <w:r w:rsidR="00831D4C">
        <w:rPr>
          <w:rFonts w:asciiTheme="minorHAnsi" w:hAnsiTheme="minorHAnsi" w:cstheme="minorHAnsi"/>
        </w:rPr>
        <w:t> miljonit</w:t>
      </w:r>
      <w:r w:rsidRPr="00CA7C45">
        <w:rPr>
          <w:rFonts w:asciiTheme="minorHAnsi" w:hAnsiTheme="minorHAnsi" w:cstheme="minorHAnsi"/>
        </w:rPr>
        <w:t xml:space="preserve"> eurot või transporditaristu projektide puhul 175 </w:t>
      </w:r>
      <w:r w:rsidR="00831D4C">
        <w:rPr>
          <w:rFonts w:asciiTheme="minorHAnsi" w:hAnsiTheme="minorHAnsi" w:cstheme="minorHAnsi"/>
        </w:rPr>
        <w:t>miljonit</w:t>
      </w:r>
      <w:r w:rsidRPr="00CA7C45">
        <w:rPr>
          <w:rFonts w:asciiTheme="minorHAnsi" w:hAnsiTheme="minorHAnsi" w:cstheme="minorHAnsi"/>
        </w:rPr>
        <w:t>, ning mis on seotud järgmiste sektoritega:</w:t>
      </w:r>
    </w:p>
    <w:p w14:paraId="2A9B1579" w14:textId="347F8D98" w:rsidR="00174292" w:rsidRPr="00CA7C45" w:rsidRDefault="00174292" w:rsidP="00947442">
      <w:pPr>
        <w:pStyle w:val="muudetavtekst"/>
        <w:rPr>
          <w:rFonts w:asciiTheme="minorHAnsi" w:hAnsiTheme="minorHAnsi" w:cstheme="minorHAnsi"/>
        </w:rPr>
      </w:pPr>
      <w:r w:rsidRPr="00CA7C45">
        <w:rPr>
          <w:rFonts w:asciiTheme="minorHAnsi" w:hAnsiTheme="minorHAnsi" w:cstheme="minorHAnsi"/>
        </w:rPr>
        <w:t>1</w:t>
      </w:r>
      <w:r w:rsidRPr="008711C0">
        <w:rPr>
          <w:rFonts w:asciiTheme="minorHAnsi" w:hAnsiTheme="minorHAnsi" w:cstheme="minorHAnsi"/>
        </w:rPr>
        <w:t>) energiasüsteemid</w:t>
      </w:r>
      <w:r w:rsidR="005E5CBF" w:rsidRPr="008711C0">
        <w:rPr>
          <w:rFonts w:asciiTheme="minorHAnsi" w:hAnsiTheme="minorHAnsi" w:cstheme="minorHAnsi"/>
        </w:rPr>
        <w:t xml:space="preserve"> (tootmine</w:t>
      </w:r>
      <w:r w:rsidR="005E5CBF">
        <w:rPr>
          <w:rFonts w:asciiTheme="minorHAnsi" w:hAnsiTheme="minorHAnsi" w:cstheme="minorHAnsi"/>
        </w:rPr>
        <w:t xml:space="preserve"> ja võrgud)</w:t>
      </w:r>
      <w:r w:rsidR="00831D4C">
        <w:rPr>
          <w:rFonts w:asciiTheme="minorHAnsi" w:hAnsiTheme="minorHAnsi" w:cstheme="minorHAnsi"/>
        </w:rPr>
        <w:t>;</w:t>
      </w:r>
    </w:p>
    <w:p w14:paraId="2B0FFA00" w14:textId="6ACC3C69" w:rsidR="00174292" w:rsidRDefault="00174292" w:rsidP="00947442">
      <w:pPr>
        <w:pStyle w:val="muudetavtekst"/>
        <w:rPr>
          <w:rFonts w:asciiTheme="minorHAnsi" w:hAnsiTheme="minorHAnsi" w:cstheme="minorHAnsi"/>
        </w:rPr>
      </w:pPr>
      <w:r w:rsidRPr="57490200">
        <w:rPr>
          <w:rFonts w:asciiTheme="minorHAnsi" w:hAnsiTheme="minorHAnsi" w:cstheme="minorBidi"/>
        </w:rPr>
        <w:t xml:space="preserve">2) energiaga seotud sektorid, kui need sektorid mõjutavad energiatarbimist ja energiatõhusust, näiteks hooned, transport, vesi, info- ja kommunikatsioonitehnoloogia (IKT), </w:t>
      </w:r>
      <w:r w:rsidRPr="00CA7C45">
        <w:rPr>
          <w:rFonts w:asciiTheme="minorHAnsi" w:hAnsiTheme="minorHAnsi" w:cstheme="minorHAnsi"/>
        </w:rPr>
        <w:t>põllumajandus ja finantssektor.</w:t>
      </w:r>
    </w:p>
    <w:p w14:paraId="1EF697B0" w14:textId="77777777" w:rsidR="00174292" w:rsidRDefault="00174292" w:rsidP="00947442">
      <w:pPr>
        <w:pStyle w:val="muudetavtekst"/>
        <w:rPr>
          <w:rFonts w:asciiTheme="minorHAnsi" w:hAnsiTheme="minorHAnsi" w:cstheme="minorHAnsi"/>
        </w:rPr>
      </w:pPr>
    </w:p>
    <w:p w14:paraId="7525EB90" w14:textId="569041C1" w:rsidR="00174292" w:rsidRDefault="00174292" w:rsidP="00947442">
      <w:pPr>
        <w:pStyle w:val="muudetavtekst"/>
        <w:rPr>
          <w:rFonts w:asciiTheme="minorHAnsi" w:hAnsiTheme="minorHAnsi" w:cstheme="minorHAnsi"/>
        </w:rPr>
      </w:pPr>
      <w:r>
        <w:rPr>
          <w:rFonts w:asciiTheme="minorHAnsi" w:hAnsiTheme="minorHAnsi" w:cstheme="minorHAnsi"/>
        </w:rPr>
        <w:t>Nimetatud taristuprojektide (nt tuulepar</w:t>
      </w:r>
      <w:r w:rsidR="00D04F24">
        <w:rPr>
          <w:rFonts w:asciiTheme="minorHAnsi" w:hAnsiTheme="minorHAnsi" w:cstheme="minorHAnsi"/>
        </w:rPr>
        <w:t>kide</w:t>
      </w:r>
      <w:r>
        <w:rPr>
          <w:rFonts w:asciiTheme="minorHAnsi" w:hAnsiTheme="minorHAnsi" w:cstheme="minorHAnsi"/>
        </w:rPr>
        <w:t xml:space="preserve"> ja kiirteede rajamine) puhul tuleb arvesse võtta investeeringu kogumaksumust ja ulatust, olenemata sellest</w:t>
      </w:r>
      <w:r w:rsidR="00D04F24">
        <w:rPr>
          <w:rFonts w:asciiTheme="minorHAnsi" w:hAnsiTheme="minorHAnsi" w:cstheme="minorHAnsi"/>
        </w:rPr>
        <w:t>,</w:t>
      </w:r>
      <w:r>
        <w:rPr>
          <w:rFonts w:asciiTheme="minorHAnsi" w:hAnsiTheme="minorHAnsi" w:cstheme="minorHAnsi"/>
        </w:rPr>
        <w:t xml:space="preserve"> et projekteeritakse või ehitatakse etapiviisi. </w:t>
      </w:r>
      <w:r w:rsidRPr="007D20C9">
        <w:rPr>
          <w:rFonts w:asciiTheme="minorHAnsi" w:hAnsiTheme="minorHAnsi" w:cstheme="minorHAnsi"/>
        </w:rPr>
        <w:t>Näiteks, kuigi tuulepargi iga tuuleturbiin võib toota ja tarnida elektrienergiat iseseisvalt, kujutab kogu tuulepargi</w:t>
      </w:r>
      <w:r w:rsidR="00D04F24">
        <w:rPr>
          <w:rFonts w:asciiTheme="minorHAnsi" w:hAnsiTheme="minorHAnsi" w:cstheme="minorHAnsi"/>
        </w:rPr>
        <w:t xml:space="preserve"> </w:t>
      </w:r>
      <w:r w:rsidRPr="007D20C9">
        <w:rPr>
          <w:rFonts w:asciiTheme="minorHAnsi" w:hAnsiTheme="minorHAnsi" w:cstheme="minorHAnsi"/>
        </w:rPr>
        <w:t>projekt endast ühte investeerimisotsust. Samamoodi tuleks mitmeaastast kiirtee-ehitusprojekti vaadelda investeeringu hindamisel tervikuna, olenemata sellest, kas üksikuid lõike saab</w:t>
      </w:r>
      <w:r w:rsidR="007E3829">
        <w:rPr>
          <w:rFonts w:asciiTheme="minorHAnsi" w:hAnsiTheme="minorHAnsi" w:cstheme="minorHAnsi"/>
        </w:rPr>
        <w:t xml:space="preserve"> ehitada ja </w:t>
      </w:r>
      <w:r w:rsidRPr="007D20C9">
        <w:rPr>
          <w:rFonts w:asciiTheme="minorHAnsi" w:hAnsiTheme="minorHAnsi" w:cstheme="minorHAnsi"/>
        </w:rPr>
        <w:t>kasutada eraldi</w:t>
      </w:r>
      <w:r>
        <w:rPr>
          <w:rFonts w:asciiTheme="minorHAnsi" w:hAnsiTheme="minorHAnsi" w:cstheme="minorHAnsi"/>
        </w:rPr>
        <w:t>.</w:t>
      </w:r>
    </w:p>
    <w:p w14:paraId="4ACAEF18" w14:textId="0A3DF219" w:rsidR="00174292" w:rsidRDefault="00174292" w:rsidP="00947442">
      <w:pPr>
        <w:pStyle w:val="muudetavtekst"/>
        <w:rPr>
          <w:rFonts w:asciiTheme="minorHAnsi" w:hAnsiTheme="minorHAnsi" w:cstheme="minorHAnsi"/>
        </w:rPr>
      </w:pPr>
      <w:r w:rsidRPr="00E332F1">
        <w:rPr>
          <w:rFonts w:asciiTheme="minorHAnsi" w:hAnsiTheme="minorHAnsi" w:cstheme="minorHAnsi"/>
        </w:rPr>
        <w:t xml:space="preserve">Energiatõhususega seotud lahendused ei peaks piirduma ainult lõppkasutuse energiasäästuga, vaid </w:t>
      </w:r>
      <w:r w:rsidR="00D04F24">
        <w:rPr>
          <w:rFonts w:asciiTheme="minorHAnsi" w:hAnsiTheme="minorHAnsi" w:cstheme="minorHAnsi"/>
        </w:rPr>
        <w:t>kajastama</w:t>
      </w:r>
      <w:r w:rsidRPr="00E332F1">
        <w:rPr>
          <w:rFonts w:asciiTheme="minorHAnsi" w:hAnsiTheme="minorHAnsi" w:cstheme="minorHAnsi"/>
        </w:rPr>
        <w:t xml:space="preserve"> ka nõudluspoole vahendeid (tarbimiskaja, energia salvestamine, arukad lahendused) ning energia tõhusat muundamist, ülekannet ja jaotust.</w:t>
      </w:r>
    </w:p>
    <w:p w14:paraId="66434841" w14:textId="4E75E2DA" w:rsidR="00174292" w:rsidRDefault="00174292" w:rsidP="00947442">
      <w:pPr>
        <w:pStyle w:val="muudetavtekst"/>
        <w:rPr>
          <w:rFonts w:asciiTheme="minorHAnsi" w:hAnsiTheme="minorHAnsi" w:cstheme="minorHAnsi"/>
        </w:rPr>
      </w:pPr>
      <w:r w:rsidRPr="0037151A">
        <w:rPr>
          <w:rFonts w:asciiTheme="minorHAnsi" w:hAnsiTheme="minorHAnsi" w:cstheme="minorHAnsi"/>
        </w:rPr>
        <w:t>Energiatõhususega seotud lahenduste hindamine poliitika-, kavandamis- ja olulistes investeerimisotsustes tähendab seda, et selliseid lahendusi tuleks kaaluda ja hinnata otsustusprotsessi osana. Energiatõhususega seotud lahenduste hindamiseks tehtav kulude-tulude analüüs võiks hõlmata järgmist</w:t>
      </w:r>
      <w:r w:rsidR="00D04F24">
        <w:rPr>
          <w:rFonts w:asciiTheme="minorHAnsi" w:hAnsiTheme="minorHAnsi" w:cstheme="minorHAnsi"/>
        </w:rPr>
        <w:t>.</w:t>
      </w:r>
    </w:p>
    <w:p w14:paraId="3E37CBF7" w14:textId="6E634279" w:rsidR="00174292" w:rsidRDefault="00174292" w:rsidP="00A669F2">
      <w:pPr>
        <w:pStyle w:val="muudetavtekst"/>
        <w:numPr>
          <w:ilvl w:val="0"/>
          <w:numId w:val="12"/>
        </w:numPr>
        <w:rPr>
          <w:rFonts w:asciiTheme="minorHAnsi" w:hAnsiTheme="minorHAnsi" w:cstheme="minorBidi"/>
        </w:rPr>
      </w:pPr>
      <w:r w:rsidRPr="00C27090">
        <w:rPr>
          <w:rFonts w:asciiTheme="minorHAnsi" w:hAnsiTheme="minorHAnsi" w:cstheme="minorBidi"/>
          <w:u w:val="single"/>
        </w:rPr>
        <w:t>Tehniline analüüs,</w:t>
      </w:r>
      <w:r w:rsidRPr="57490200">
        <w:rPr>
          <w:rFonts w:asciiTheme="minorHAnsi" w:hAnsiTheme="minorHAnsi" w:cstheme="minorBidi"/>
        </w:rPr>
        <w:t xml:space="preserve"> mis hindab energiatõhususega seotud lahenduste tehnilist teostatavust ja toimimist. Oluline on</w:t>
      </w:r>
      <w:r>
        <w:rPr>
          <w:rFonts w:asciiTheme="minorHAnsi" w:hAnsiTheme="minorHAnsi" w:cstheme="minorBidi"/>
        </w:rPr>
        <w:t xml:space="preserve"> </w:t>
      </w:r>
      <w:r w:rsidRPr="57490200">
        <w:rPr>
          <w:rFonts w:asciiTheme="minorHAnsi" w:hAnsiTheme="minorHAnsi" w:cstheme="minorBidi"/>
        </w:rPr>
        <w:t>rakendamist käsitlevate nõuete kindlakstegemine ja hindamine.</w:t>
      </w:r>
    </w:p>
    <w:p w14:paraId="7D98A136" w14:textId="62FFCC03" w:rsidR="00174292" w:rsidRDefault="00174292" w:rsidP="00A669F2">
      <w:pPr>
        <w:pStyle w:val="muudetavtekst"/>
        <w:numPr>
          <w:ilvl w:val="0"/>
          <w:numId w:val="12"/>
        </w:numPr>
        <w:rPr>
          <w:rFonts w:asciiTheme="minorHAnsi" w:hAnsiTheme="minorHAnsi" w:cstheme="minorBidi"/>
        </w:rPr>
      </w:pPr>
      <w:r w:rsidRPr="00C27090">
        <w:rPr>
          <w:rFonts w:asciiTheme="minorHAnsi" w:hAnsiTheme="minorHAnsi" w:cstheme="minorBidi"/>
          <w:u w:val="single"/>
        </w:rPr>
        <w:t>Finantsanalüüs,</w:t>
      </w:r>
      <w:r w:rsidRPr="005A7D01">
        <w:rPr>
          <w:rFonts w:asciiTheme="minorHAnsi" w:hAnsiTheme="minorHAnsi" w:cstheme="minorBidi"/>
        </w:rPr>
        <w:t xml:space="preserve"> mis lähtub otsusetegija/investeerija seisukohast</w:t>
      </w:r>
      <w:r w:rsidR="00D04F24">
        <w:rPr>
          <w:rFonts w:asciiTheme="minorHAnsi" w:hAnsiTheme="minorHAnsi" w:cstheme="minorBidi"/>
        </w:rPr>
        <w:t>,</w:t>
      </w:r>
      <w:r w:rsidRPr="005A7D01">
        <w:rPr>
          <w:rFonts w:asciiTheme="minorHAnsi" w:hAnsiTheme="minorHAnsi" w:cstheme="minorBidi"/>
        </w:rPr>
        <w:t xml:space="preserve"> investeeringu analüüsimine, milles võib keskenduda otsestele rahalistele kuludele ja tuludele, kasutada väärtuse hindamiseks turuhindu ning võtta arvesse siirdemakseid, nagu maksud ja toetused. Kohaldatav diskontomäär kajastab investori kapitali alternatiivkulu. Arvesse võib võtta ka laiemat sisemist kasu, näiteks suuremat tööjõu tootlikkust pärast kontorihoone uuendamist, kuigi erasektori otsustajatel on sellist kasu arvuliselt ja rahaliselt sageli keeruline hinnata</w:t>
      </w:r>
      <w:r w:rsidR="00D04F24">
        <w:rPr>
          <w:rFonts w:asciiTheme="minorHAnsi" w:hAnsiTheme="minorHAnsi" w:cstheme="minorBidi"/>
        </w:rPr>
        <w:t>.</w:t>
      </w:r>
    </w:p>
    <w:p w14:paraId="636D96B1" w14:textId="59EC2A4A" w:rsidR="00174292" w:rsidRPr="00731DDE" w:rsidRDefault="00174292" w:rsidP="00A669F2">
      <w:pPr>
        <w:pStyle w:val="muudetavtekst"/>
        <w:numPr>
          <w:ilvl w:val="0"/>
          <w:numId w:val="12"/>
        </w:numPr>
        <w:rPr>
          <w:rFonts w:asciiTheme="minorHAnsi" w:hAnsiTheme="minorHAnsi" w:cstheme="minorBidi"/>
        </w:rPr>
      </w:pPr>
      <w:r w:rsidRPr="00C27090">
        <w:rPr>
          <w:rFonts w:asciiTheme="minorHAnsi" w:hAnsiTheme="minorHAnsi" w:cstheme="minorBidi"/>
          <w:u w:val="single"/>
        </w:rPr>
        <w:t>Sotsiaal-majandusanalüüs</w:t>
      </w:r>
      <w:r w:rsidRPr="00731DDE">
        <w:rPr>
          <w:rFonts w:asciiTheme="minorHAnsi" w:hAnsiTheme="minorHAnsi" w:cstheme="minorBidi"/>
        </w:rPr>
        <w:t>: ühiskonna seisukohast analüüsimine, milles võib arvesse võtta energiatõhususega seotud lahenduse kõiki majanduslikke kulusid ja laiemat kasu ühiskonnale tervikuna, kasutada väärtuse hindamiseks majanduslikke või varihindu ja jätta välja siirdemaksed. Kohaldatav diskontomäär kujutab endast ühiskonna ajalise eelistuse määra raha</w:t>
      </w:r>
      <w:r w:rsidR="00D04F24">
        <w:rPr>
          <w:rFonts w:asciiTheme="minorHAnsi" w:hAnsiTheme="minorHAnsi" w:cstheme="minorBidi"/>
        </w:rPr>
        <w:t xml:space="preserve"> järgi</w:t>
      </w:r>
      <w:r w:rsidRPr="00731DDE">
        <w:rPr>
          <w:rFonts w:asciiTheme="minorHAnsi" w:hAnsiTheme="minorHAnsi" w:cstheme="minorBidi"/>
        </w:rPr>
        <w:t xml:space="preserve"> ja on tavaliselt madalam kui finantsanalüüsis. Selle lähenemisviisi puhul vaadeldakse ka laiemat välist kasu, s</w:t>
      </w:r>
      <w:r w:rsidR="00D04F24">
        <w:rPr>
          <w:rFonts w:asciiTheme="minorHAnsi" w:hAnsiTheme="minorHAnsi" w:cstheme="minorBidi"/>
        </w:rPr>
        <w:t>h</w:t>
      </w:r>
      <w:r w:rsidRPr="00731DDE">
        <w:rPr>
          <w:rFonts w:asciiTheme="minorHAnsi" w:hAnsiTheme="minorHAnsi" w:cstheme="minorBidi"/>
        </w:rPr>
        <w:t xml:space="preserve"> keskkonna</w:t>
      </w:r>
      <w:r w:rsidR="00D04F24">
        <w:rPr>
          <w:rFonts w:asciiTheme="minorHAnsi" w:hAnsiTheme="minorHAnsi" w:cstheme="minorBidi"/>
        </w:rPr>
        <w:t>le</w:t>
      </w:r>
      <w:r w:rsidRPr="00731DDE">
        <w:rPr>
          <w:rFonts w:asciiTheme="minorHAnsi" w:hAnsiTheme="minorHAnsi" w:cstheme="minorBidi"/>
        </w:rPr>
        <w:t>, tervise</w:t>
      </w:r>
      <w:r w:rsidR="00D04F24">
        <w:rPr>
          <w:rFonts w:asciiTheme="minorHAnsi" w:hAnsiTheme="minorHAnsi" w:cstheme="minorBidi"/>
        </w:rPr>
        <w:t>le</w:t>
      </w:r>
      <w:r w:rsidRPr="00731DDE">
        <w:rPr>
          <w:rFonts w:asciiTheme="minorHAnsi" w:hAnsiTheme="minorHAnsi" w:cstheme="minorBidi"/>
        </w:rPr>
        <w:t xml:space="preserve"> ja muud ühiskondlikku mõju, mida finantsanalüüs ei hõlma. </w:t>
      </w:r>
      <w:r w:rsidR="00D04F24">
        <w:rPr>
          <w:rFonts w:asciiTheme="minorHAnsi" w:hAnsiTheme="minorHAnsi" w:cstheme="minorBidi"/>
        </w:rPr>
        <w:t>Lisak</w:t>
      </w:r>
      <w:r w:rsidR="00201837">
        <w:rPr>
          <w:rFonts w:asciiTheme="minorHAnsi" w:hAnsiTheme="minorHAnsi" w:cstheme="minorBidi"/>
        </w:rPr>
        <w:t>s</w:t>
      </w:r>
      <w:r w:rsidRPr="00731DDE">
        <w:rPr>
          <w:rFonts w:asciiTheme="minorHAnsi" w:hAnsiTheme="minorHAnsi" w:cstheme="minorBidi"/>
        </w:rPr>
        <w:t xml:space="preserve"> tuleks hinnata ka energiaostuvõimetusele avalduvat mõju. Näiteks võiks spetsiaalselt hinnata vähekaitstud ja </w:t>
      </w:r>
      <w:r w:rsidR="00831D4C">
        <w:rPr>
          <w:rFonts w:asciiTheme="minorHAnsi" w:hAnsiTheme="minorHAnsi" w:cstheme="minorBidi"/>
        </w:rPr>
        <w:t>väikese</w:t>
      </w:r>
      <w:r w:rsidR="00831D4C" w:rsidRPr="00731DDE">
        <w:rPr>
          <w:rFonts w:asciiTheme="minorHAnsi" w:hAnsiTheme="minorHAnsi" w:cstheme="minorBidi"/>
        </w:rPr>
        <w:t xml:space="preserve"> </w:t>
      </w:r>
      <w:r w:rsidRPr="00731DDE">
        <w:rPr>
          <w:rFonts w:asciiTheme="minorHAnsi" w:hAnsiTheme="minorHAnsi" w:cstheme="minorBidi"/>
        </w:rPr>
        <w:t>sissetulekuga leibkondade kulusid ja saadavat kasu.</w:t>
      </w:r>
    </w:p>
    <w:p w14:paraId="3CA6141C" w14:textId="6831601B" w:rsidR="00174292" w:rsidRDefault="00174292" w:rsidP="00947442">
      <w:pPr>
        <w:pStyle w:val="muudetavtekst"/>
        <w:rPr>
          <w:rFonts w:asciiTheme="minorHAnsi" w:hAnsiTheme="minorHAnsi" w:cstheme="minorHAnsi"/>
        </w:rPr>
      </w:pPr>
    </w:p>
    <w:tbl>
      <w:tblPr>
        <w:tblStyle w:val="Kontuurtabe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43"/>
        <w:gridCol w:w="4110"/>
        <w:gridCol w:w="3309"/>
      </w:tblGrid>
      <w:tr w:rsidR="00174292" w14:paraId="08678342" w14:textId="77777777" w:rsidTr="001366B3">
        <w:tc>
          <w:tcPr>
            <w:tcW w:w="1643" w:type="dxa"/>
          </w:tcPr>
          <w:p w14:paraId="4A5E4FDC" w14:textId="77777777" w:rsidR="00174292" w:rsidRDefault="00174292" w:rsidP="00947442">
            <w:pPr>
              <w:pStyle w:val="muudetavtekst"/>
              <w:rPr>
                <w:rFonts w:asciiTheme="minorHAnsi" w:hAnsiTheme="minorHAnsi" w:cstheme="minorHAnsi"/>
              </w:rPr>
            </w:pPr>
            <w:r>
              <w:rPr>
                <w:rFonts w:asciiTheme="minorHAnsi" w:hAnsiTheme="minorHAnsi" w:cstheme="minorHAnsi"/>
              </w:rPr>
              <w:t>Sektor</w:t>
            </w:r>
          </w:p>
        </w:tc>
        <w:tc>
          <w:tcPr>
            <w:tcW w:w="4110" w:type="dxa"/>
          </w:tcPr>
          <w:p w14:paraId="1F2A9506" w14:textId="77777777" w:rsidR="00174292" w:rsidRDefault="00174292" w:rsidP="00947442">
            <w:pPr>
              <w:pStyle w:val="muudetavtekst"/>
              <w:rPr>
                <w:rFonts w:asciiTheme="minorHAnsi" w:hAnsiTheme="minorHAnsi" w:cstheme="minorBidi"/>
              </w:rPr>
            </w:pPr>
            <w:r w:rsidRPr="57490200">
              <w:rPr>
                <w:rFonts w:asciiTheme="minorHAnsi" w:hAnsiTheme="minorHAnsi" w:cstheme="minorBidi"/>
              </w:rPr>
              <w:t xml:space="preserve">Lisataristu planeerimine </w:t>
            </w:r>
          </w:p>
        </w:tc>
        <w:tc>
          <w:tcPr>
            <w:tcW w:w="3309" w:type="dxa"/>
          </w:tcPr>
          <w:p w14:paraId="3FA3C273" w14:textId="77777777" w:rsidR="00174292" w:rsidRDefault="00174292" w:rsidP="00947442">
            <w:pPr>
              <w:pStyle w:val="muudetavtekst"/>
              <w:rPr>
                <w:rFonts w:asciiTheme="minorHAnsi" w:hAnsiTheme="minorHAnsi" w:cstheme="minorHAnsi"/>
              </w:rPr>
            </w:pPr>
            <w:r>
              <w:rPr>
                <w:rFonts w:asciiTheme="minorHAnsi" w:hAnsiTheme="minorHAnsi" w:cstheme="minorHAnsi"/>
              </w:rPr>
              <w:t xml:space="preserve">Võimalikud alternatiivid/ täiendavad lahendused </w:t>
            </w:r>
          </w:p>
        </w:tc>
      </w:tr>
      <w:tr w:rsidR="00174292" w14:paraId="2A9508BF" w14:textId="77777777" w:rsidTr="001366B3">
        <w:tc>
          <w:tcPr>
            <w:tcW w:w="1643" w:type="dxa"/>
          </w:tcPr>
          <w:p w14:paraId="0623276A" w14:textId="77777777" w:rsidR="00174292" w:rsidRDefault="00174292" w:rsidP="00947442">
            <w:pPr>
              <w:pStyle w:val="muudetavtekst"/>
              <w:rPr>
                <w:rFonts w:asciiTheme="minorHAnsi" w:hAnsiTheme="minorHAnsi" w:cstheme="minorHAnsi"/>
              </w:rPr>
            </w:pPr>
            <w:r>
              <w:rPr>
                <w:rFonts w:asciiTheme="minorHAnsi" w:hAnsiTheme="minorHAnsi" w:cstheme="minorHAnsi"/>
              </w:rPr>
              <w:t>Elekter</w:t>
            </w:r>
          </w:p>
        </w:tc>
        <w:tc>
          <w:tcPr>
            <w:tcW w:w="4110" w:type="dxa"/>
          </w:tcPr>
          <w:p w14:paraId="0DABB5F9" w14:textId="6367BA85" w:rsidR="00174292" w:rsidRPr="007176F6" w:rsidRDefault="00D04F24" w:rsidP="00947442">
            <w:pPr>
              <w:pStyle w:val="muudetavtekst"/>
              <w:jc w:val="left"/>
              <w:rPr>
                <w:rFonts w:asciiTheme="minorHAnsi" w:hAnsiTheme="minorHAnsi" w:cstheme="minorHAnsi"/>
              </w:rPr>
            </w:pPr>
            <w:r>
              <w:rPr>
                <w:rFonts w:asciiTheme="minorHAnsi" w:hAnsiTheme="minorHAnsi" w:cstheme="minorHAnsi"/>
              </w:rPr>
              <w:t>-</w:t>
            </w:r>
            <w:r w:rsidR="00174292" w:rsidRPr="007176F6">
              <w:rPr>
                <w:rFonts w:asciiTheme="minorHAnsi" w:hAnsiTheme="minorHAnsi" w:cstheme="minorHAnsi"/>
              </w:rPr>
              <w:t xml:space="preserve"> </w:t>
            </w:r>
            <w:r w:rsidR="00831D4C">
              <w:rPr>
                <w:rFonts w:asciiTheme="minorHAnsi" w:hAnsiTheme="minorHAnsi" w:cstheme="minorHAnsi"/>
              </w:rPr>
              <w:t>T</w:t>
            </w:r>
            <w:r w:rsidR="00174292" w:rsidRPr="007176F6">
              <w:rPr>
                <w:rFonts w:asciiTheme="minorHAnsi" w:hAnsiTheme="minorHAnsi" w:cstheme="minorHAnsi"/>
              </w:rPr>
              <w:t xml:space="preserve">ootmine (tavapärased ja </w:t>
            </w:r>
            <w:r w:rsidR="00174292">
              <w:rPr>
                <w:rFonts w:asciiTheme="minorHAnsi" w:hAnsiTheme="minorHAnsi" w:cstheme="minorHAnsi"/>
              </w:rPr>
              <w:t>t</w:t>
            </w:r>
            <w:r w:rsidR="00174292" w:rsidRPr="007176F6">
              <w:rPr>
                <w:rFonts w:asciiTheme="minorHAnsi" w:hAnsiTheme="minorHAnsi" w:cstheme="minorHAnsi"/>
              </w:rPr>
              <w:t>aastuvelektrijaamad, koostootmisjaamad)</w:t>
            </w:r>
          </w:p>
          <w:p w14:paraId="0F70C83C" w14:textId="18A0D8D4" w:rsidR="00174292" w:rsidRPr="007176F6" w:rsidRDefault="00D04F24" w:rsidP="00947442">
            <w:pPr>
              <w:pStyle w:val="muudetavtekst"/>
              <w:jc w:val="left"/>
              <w:rPr>
                <w:rFonts w:asciiTheme="minorHAnsi" w:hAnsiTheme="minorHAnsi" w:cstheme="minorHAnsi"/>
              </w:rPr>
            </w:pPr>
            <w:r>
              <w:rPr>
                <w:rFonts w:asciiTheme="minorHAnsi" w:hAnsiTheme="minorHAnsi" w:cstheme="minorHAnsi"/>
              </w:rPr>
              <w:t>-</w:t>
            </w:r>
            <w:r w:rsidR="00174292" w:rsidRPr="007176F6">
              <w:rPr>
                <w:rFonts w:asciiTheme="minorHAnsi" w:hAnsiTheme="minorHAnsi" w:cstheme="minorHAnsi"/>
              </w:rPr>
              <w:t xml:space="preserve"> ülekanne ja jaotus (kõrgepinge ülekandeliinid,</w:t>
            </w:r>
          </w:p>
          <w:p w14:paraId="442ED2B7" w14:textId="74821C68" w:rsidR="00174292" w:rsidRPr="007176F6" w:rsidRDefault="00174292" w:rsidP="00947442">
            <w:pPr>
              <w:pStyle w:val="muudetavtekst"/>
              <w:jc w:val="left"/>
              <w:rPr>
                <w:rFonts w:asciiTheme="minorHAnsi" w:hAnsiTheme="minorHAnsi" w:cstheme="minorHAnsi"/>
              </w:rPr>
            </w:pPr>
            <w:r w:rsidRPr="57490200">
              <w:rPr>
                <w:rFonts w:asciiTheme="minorHAnsi" w:hAnsiTheme="minorHAnsi" w:cstheme="minorBidi"/>
              </w:rPr>
              <w:t>alajaamad, võrkudevahelised ühendused, tra</w:t>
            </w:r>
            <w:r w:rsidRPr="007176F6">
              <w:rPr>
                <w:rFonts w:asciiTheme="minorHAnsi" w:hAnsiTheme="minorHAnsi" w:cstheme="minorHAnsi"/>
              </w:rPr>
              <w:t>fod jne)</w:t>
            </w:r>
          </w:p>
          <w:p w14:paraId="3BA922ED" w14:textId="1511338C" w:rsidR="00174292" w:rsidRDefault="00D04F24" w:rsidP="00947442">
            <w:pPr>
              <w:pStyle w:val="muudetavtekst"/>
              <w:jc w:val="left"/>
              <w:rPr>
                <w:rFonts w:asciiTheme="minorHAnsi" w:hAnsiTheme="minorHAnsi" w:cstheme="minorHAnsi"/>
              </w:rPr>
            </w:pPr>
            <w:r>
              <w:rPr>
                <w:rFonts w:asciiTheme="minorHAnsi" w:hAnsiTheme="minorHAnsi" w:cstheme="minorHAnsi"/>
              </w:rPr>
              <w:t>-</w:t>
            </w:r>
            <w:r w:rsidRPr="007176F6">
              <w:rPr>
                <w:rFonts w:asciiTheme="minorHAnsi" w:hAnsiTheme="minorHAnsi" w:cstheme="minorHAnsi"/>
              </w:rPr>
              <w:t xml:space="preserve"> </w:t>
            </w:r>
            <w:r w:rsidR="00174292" w:rsidRPr="007176F6">
              <w:rPr>
                <w:rFonts w:asciiTheme="minorHAnsi" w:hAnsiTheme="minorHAnsi" w:cstheme="minorHAnsi"/>
              </w:rPr>
              <w:t>salvestamine (pumphüdrosalvestus, akude</w:t>
            </w:r>
            <w:r w:rsidR="00D95B41">
              <w:rPr>
                <w:rFonts w:asciiTheme="minorHAnsi" w:hAnsiTheme="minorHAnsi" w:cstheme="minorHAnsi"/>
              </w:rPr>
              <w:t xml:space="preserve">s </w:t>
            </w:r>
            <w:r w:rsidR="00174292" w:rsidRPr="007176F6">
              <w:rPr>
                <w:rFonts w:asciiTheme="minorHAnsi" w:hAnsiTheme="minorHAnsi" w:cstheme="minorHAnsi"/>
              </w:rPr>
              <w:t>salvestamine jne)</w:t>
            </w:r>
          </w:p>
        </w:tc>
        <w:tc>
          <w:tcPr>
            <w:tcW w:w="3309" w:type="dxa"/>
          </w:tcPr>
          <w:p w14:paraId="62ADB40A" w14:textId="3CBF8F80" w:rsidR="00174292" w:rsidRPr="00C15BDA"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N</w:t>
            </w:r>
            <w:r w:rsidR="00174292" w:rsidRPr="00C15BDA">
              <w:rPr>
                <w:rFonts w:asciiTheme="minorHAnsi" w:hAnsiTheme="minorHAnsi" w:cstheme="minorHAnsi"/>
              </w:rPr>
              <w:t>õudluse paindlikkus/tarbimiskaja (nt elektrisõidukite elektritarbimise juhtimine, reageeriv/  kahesuunaline laadimine, paindliku töörežiimiga soojuspumbad, kasutusajast sõltuvad energiatariifid ja tarbimiskaja koondamise teenused)</w:t>
            </w:r>
          </w:p>
          <w:p w14:paraId="3CE0CA96" w14:textId="32A4364F" w:rsidR="00174292" w:rsidRPr="00C15BDA"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C15BDA">
              <w:rPr>
                <w:rFonts w:asciiTheme="minorHAnsi" w:hAnsiTheme="minorHAnsi" w:cstheme="minorHAnsi"/>
              </w:rPr>
              <w:t xml:space="preserve"> tarkvõrgu tehnoloogia lahendused, sealhulgas nutikas mõõtetaristu</w:t>
            </w:r>
          </w:p>
          <w:p w14:paraId="16C8A600" w14:textId="37E6F0CC" w:rsidR="00174292"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C15BDA">
              <w:rPr>
                <w:rFonts w:asciiTheme="minorHAnsi" w:hAnsiTheme="minorHAnsi" w:cstheme="minorHAnsi"/>
              </w:rPr>
              <w:t xml:space="preserve"> lõppkasutuse energiasääst (nt tõhusad masinad ja seadmed, valgustus)</w:t>
            </w:r>
          </w:p>
        </w:tc>
      </w:tr>
      <w:tr w:rsidR="00174292" w14:paraId="213B682D" w14:textId="77777777" w:rsidTr="001366B3">
        <w:tc>
          <w:tcPr>
            <w:tcW w:w="1643" w:type="dxa"/>
          </w:tcPr>
          <w:p w14:paraId="327D4A73" w14:textId="77777777" w:rsidR="00174292" w:rsidRDefault="00174292" w:rsidP="00947442">
            <w:pPr>
              <w:pStyle w:val="muudetavtekst"/>
              <w:rPr>
                <w:rFonts w:asciiTheme="minorHAnsi" w:hAnsiTheme="minorHAnsi" w:cstheme="minorHAnsi"/>
              </w:rPr>
            </w:pPr>
            <w:r w:rsidRPr="00890852">
              <w:rPr>
                <w:rFonts w:asciiTheme="minorHAnsi" w:hAnsiTheme="minorHAnsi" w:cstheme="minorHAnsi"/>
              </w:rPr>
              <w:t>Gaas</w:t>
            </w:r>
            <w:r>
              <w:rPr>
                <w:rFonts w:asciiTheme="minorHAnsi" w:hAnsiTheme="minorHAnsi" w:cstheme="minorHAnsi"/>
              </w:rPr>
              <w:t xml:space="preserve"> ja soojus </w:t>
            </w:r>
          </w:p>
        </w:tc>
        <w:tc>
          <w:tcPr>
            <w:tcW w:w="4110" w:type="dxa"/>
          </w:tcPr>
          <w:p w14:paraId="0B9DE710" w14:textId="50D91269" w:rsidR="00174292" w:rsidRPr="00016DD3"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T</w:t>
            </w:r>
            <w:r w:rsidR="00174292" w:rsidRPr="00016DD3">
              <w:rPr>
                <w:rFonts w:asciiTheme="minorHAnsi" w:hAnsiTheme="minorHAnsi" w:cstheme="minorHAnsi"/>
              </w:rPr>
              <w:t>ootmine (tavapärased katlad, ahjud, koostootmine</w:t>
            </w:r>
            <w:r w:rsidR="00174292">
              <w:rPr>
                <w:rFonts w:asciiTheme="minorHAnsi" w:hAnsiTheme="minorHAnsi" w:cstheme="minorHAnsi"/>
              </w:rPr>
              <w:t>, vesinikutaristu</w:t>
            </w:r>
            <w:r w:rsidR="00174292" w:rsidRPr="00016DD3">
              <w:rPr>
                <w:rFonts w:asciiTheme="minorHAnsi" w:hAnsiTheme="minorHAnsi" w:cstheme="minorHAnsi"/>
              </w:rPr>
              <w:t>)</w:t>
            </w:r>
          </w:p>
          <w:p w14:paraId="43B5F6A7" w14:textId="24498E09" w:rsidR="00174292" w:rsidRPr="00016DD3"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016DD3">
              <w:rPr>
                <w:rFonts w:asciiTheme="minorHAnsi" w:hAnsiTheme="minorHAnsi" w:cstheme="minorHAnsi"/>
              </w:rPr>
              <w:t xml:space="preserve"> võrgud (torud, soojusvahetid, pumbad, alajaamad)</w:t>
            </w:r>
          </w:p>
          <w:p w14:paraId="36C43418" w14:textId="1F896C27" w:rsidR="00174292"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016DD3">
              <w:rPr>
                <w:rFonts w:asciiTheme="minorHAnsi" w:hAnsiTheme="minorHAnsi" w:cstheme="minorHAnsi"/>
              </w:rPr>
              <w:t xml:space="preserve"> salvestamine (soojusenergia salvestamine, sooja- ja külmasalvestid jne)</w:t>
            </w:r>
          </w:p>
        </w:tc>
        <w:tc>
          <w:tcPr>
            <w:tcW w:w="3309" w:type="dxa"/>
          </w:tcPr>
          <w:p w14:paraId="200F44E1" w14:textId="72B1686F" w:rsidR="00174292" w:rsidRPr="00766863"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L</w:t>
            </w:r>
            <w:r w:rsidR="00174292" w:rsidRPr="00766863">
              <w:rPr>
                <w:rFonts w:asciiTheme="minorHAnsi" w:hAnsiTheme="minorHAnsi" w:cstheme="minorHAnsi"/>
              </w:rPr>
              <w:t>õppkasutuse energiasääst (nt hoonete isolatsioon)</w:t>
            </w:r>
          </w:p>
          <w:p w14:paraId="04D21C25" w14:textId="436EABA4" w:rsidR="00174292" w:rsidRPr="00766863"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766863">
              <w:rPr>
                <w:rFonts w:asciiTheme="minorHAnsi" w:hAnsiTheme="minorHAnsi" w:cstheme="minorHAnsi"/>
              </w:rPr>
              <w:t xml:space="preserve"> küttesüsteemide ja transpordiliikide elektrifitseerimine (mis toob kasu süsteemisisese tõhususe seisukohast)</w:t>
            </w:r>
          </w:p>
          <w:p w14:paraId="0B8E77F5" w14:textId="7D54E713" w:rsidR="00174292"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766863">
              <w:rPr>
                <w:rFonts w:asciiTheme="minorHAnsi" w:hAnsiTheme="minorHAnsi" w:cstheme="minorHAnsi"/>
              </w:rPr>
              <w:t xml:space="preserve"> võrgukao vähendamin</w:t>
            </w:r>
            <w:r w:rsidR="00174292">
              <w:rPr>
                <w:rFonts w:asciiTheme="minorHAnsi" w:hAnsiTheme="minorHAnsi" w:cstheme="minorHAnsi"/>
              </w:rPr>
              <w:t>e</w:t>
            </w:r>
          </w:p>
          <w:p w14:paraId="739CB48A" w14:textId="77777777" w:rsidR="00174292" w:rsidRPr="008E389B" w:rsidRDefault="00174292" w:rsidP="00D95B41">
            <w:pPr>
              <w:pStyle w:val="muudetavtekst"/>
              <w:jc w:val="left"/>
              <w:rPr>
                <w:rFonts w:asciiTheme="minorHAnsi" w:hAnsiTheme="minorHAnsi" w:cstheme="minorHAnsi"/>
              </w:rPr>
            </w:pPr>
            <w:r w:rsidRPr="008E389B">
              <w:rPr>
                <w:rFonts w:asciiTheme="minorHAnsi" w:hAnsiTheme="minorHAnsi" w:cstheme="minorHAnsi"/>
              </w:rPr>
              <w:t>süsteemi integreerimine ja tõhusus (nt elektrienergiast soojusenergiaks)</w:t>
            </w:r>
          </w:p>
          <w:p w14:paraId="5DC6F75C" w14:textId="678397A8" w:rsidR="00174292" w:rsidRPr="008E389B"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8E389B">
              <w:rPr>
                <w:rFonts w:asciiTheme="minorHAnsi" w:hAnsiTheme="minorHAnsi" w:cstheme="minorHAnsi"/>
              </w:rPr>
              <w:t xml:space="preserve"> taastuvad energiaallikad (nt soojuspumpadega toodetud energia, maapõueenergia, päikese soojusenergia)</w:t>
            </w:r>
          </w:p>
          <w:p w14:paraId="350C6D8C" w14:textId="637EB909" w:rsidR="00174292" w:rsidRPr="008E389B"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8E389B">
              <w:rPr>
                <w:rFonts w:asciiTheme="minorHAnsi" w:hAnsiTheme="minorHAnsi" w:cstheme="minorHAnsi"/>
              </w:rPr>
              <w:t xml:space="preserve"> heitsoojuse taaskasutamine</w:t>
            </w:r>
          </w:p>
          <w:p w14:paraId="38D367A1" w14:textId="57030720" w:rsidR="00174292" w:rsidRDefault="00D04F24" w:rsidP="00D95B41">
            <w:pPr>
              <w:pStyle w:val="muudetavtekst"/>
              <w:jc w:val="left"/>
              <w:rPr>
                <w:rFonts w:asciiTheme="minorHAnsi" w:hAnsiTheme="minorHAnsi" w:cstheme="minorHAnsi"/>
              </w:rPr>
            </w:pPr>
            <w:r>
              <w:rPr>
                <w:rFonts w:asciiTheme="minorHAnsi" w:hAnsiTheme="minorHAnsi" w:cstheme="minorHAnsi"/>
              </w:rPr>
              <w:t>-</w:t>
            </w:r>
            <w:r w:rsidR="00174292" w:rsidRPr="008E389B">
              <w:rPr>
                <w:rFonts w:asciiTheme="minorHAnsi" w:hAnsiTheme="minorHAnsi" w:cstheme="minorHAnsi"/>
              </w:rPr>
              <w:t xml:space="preserve"> taastuvenergial põhinev kaugküte</w:t>
            </w:r>
          </w:p>
        </w:tc>
      </w:tr>
      <w:tr w:rsidR="00174292" w14:paraId="368C3347" w14:textId="77777777" w:rsidTr="001366B3">
        <w:tc>
          <w:tcPr>
            <w:tcW w:w="1643" w:type="dxa"/>
          </w:tcPr>
          <w:p w14:paraId="7F185445" w14:textId="77777777" w:rsidR="00174292" w:rsidRDefault="00174292" w:rsidP="00947442">
            <w:pPr>
              <w:pStyle w:val="muudetavtekst"/>
              <w:rPr>
                <w:rFonts w:asciiTheme="minorHAnsi" w:hAnsiTheme="minorHAnsi" w:cstheme="minorHAnsi"/>
              </w:rPr>
            </w:pPr>
            <w:r>
              <w:rPr>
                <w:rFonts w:asciiTheme="minorHAnsi" w:hAnsiTheme="minorHAnsi" w:cstheme="minorHAnsi"/>
              </w:rPr>
              <w:t xml:space="preserve">Hooned </w:t>
            </w:r>
          </w:p>
        </w:tc>
        <w:tc>
          <w:tcPr>
            <w:tcW w:w="4110" w:type="dxa"/>
          </w:tcPr>
          <w:p w14:paraId="550FBE05" w14:textId="3863BF6E" w:rsidR="00174292" w:rsidRPr="000C72AE" w:rsidRDefault="00831D4C" w:rsidP="00947442">
            <w:pPr>
              <w:pStyle w:val="muudetavtekst"/>
              <w:rPr>
                <w:rFonts w:asciiTheme="minorHAnsi" w:hAnsiTheme="minorHAnsi" w:cstheme="minorHAnsi"/>
              </w:rPr>
            </w:pPr>
            <w:r>
              <w:rPr>
                <w:rFonts w:asciiTheme="minorHAnsi" w:hAnsiTheme="minorHAnsi" w:cstheme="minorHAnsi"/>
              </w:rPr>
              <w:t>S</w:t>
            </w:r>
            <w:r w:rsidR="00174292" w:rsidRPr="000C72AE">
              <w:rPr>
                <w:rFonts w:asciiTheme="minorHAnsi" w:hAnsiTheme="minorHAnsi" w:cstheme="minorHAnsi"/>
              </w:rPr>
              <w:t xml:space="preserve">uuremahuline ehitus (nt ärihooned, elamukompleksid, üldkasutatavad ehitised, </w:t>
            </w:r>
          </w:p>
          <w:p w14:paraId="204ECC1C" w14:textId="5A9E4B89" w:rsidR="00174292" w:rsidRDefault="00174292" w:rsidP="00947442">
            <w:pPr>
              <w:pStyle w:val="muudetavtekst"/>
              <w:rPr>
                <w:rFonts w:asciiTheme="minorHAnsi" w:hAnsiTheme="minorHAnsi" w:cstheme="minorHAnsi"/>
              </w:rPr>
            </w:pPr>
            <w:r w:rsidRPr="000C72AE">
              <w:rPr>
                <w:rFonts w:asciiTheme="minorHAnsi" w:hAnsiTheme="minorHAnsi" w:cstheme="minorHAnsi"/>
              </w:rPr>
              <w:t>n</w:t>
            </w:r>
            <w:r w:rsidR="006837A4">
              <w:rPr>
                <w:rFonts w:asciiTheme="minorHAnsi" w:hAnsiTheme="minorHAnsi" w:cstheme="minorHAnsi"/>
              </w:rPr>
              <w:t>t</w:t>
            </w:r>
            <w:r w:rsidRPr="000C72AE">
              <w:rPr>
                <w:rFonts w:asciiTheme="minorHAnsi" w:hAnsiTheme="minorHAnsi" w:cstheme="minorHAnsi"/>
              </w:rPr>
              <w:t xml:space="preserve"> koolid), mis hõlmab otsuseid kütte-, ventilatsiooni- ja kliimaseadmete kohta</w:t>
            </w:r>
          </w:p>
        </w:tc>
        <w:tc>
          <w:tcPr>
            <w:tcW w:w="3309" w:type="dxa"/>
          </w:tcPr>
          <w:p w14:paraId="09F90386" w14:textId="26AB1631" w:rsidR="00174292" w:rsidRPr="005744AD"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O</w:t>
            </w:r>
            <w:r w:rsidR="00174292" w:rsidRPr="005744AD">
              <w:rPr>
                <w:rFonts w:asciiTheme="minorHAnsi" w:hAnsiTheme="minorHAnsi" w:cstheme="minorHAnsi"/>
              </w:rPr>
              <w:t>lemasolevate hoonete energiatõhusaks renoveerimine</w:t>
            </w:r>
          </w:p>
          <w:p w14:paraId="3108EBBF" w14:textId="21CAEFB5"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olemasolevate (kasutuseta) hoonete kaardistamine enne uute ehitamist</w:t>
            </w:r>
          </w:p>
          <w:p w14:paraId="3E48BD7A" w14:textId="3A51CA5D"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energiatõhusate hoonete ehitamine (sh liginullenergiahooned, heitevabad hooned)</w:t>
            </w:r>
          </w:p>
          <w:p w14:paraId="0799C8EA" w14:textId="30A444FD"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hoonete automaatika- ja juhtimissüsteemid (nt arukad termostaadid, </w:t>
            </w:r>
            <w:r w:rsidR="00174292">
              <w:rPr>
                <w:rFonts w:asciiTheme="minorHAnsi" w:hAnsiTheme="minorHAnsi" w:cstheme="minorHAnsi"/>
              </w:rPr>
              <w:t>k</w:t>
            </w:r>
            <w:r w:rsidR="00174292" w:rsidRPr="005744AD">
              <w:rPr>
                <w:rFonts w:asciiTheme="minorHAnsi" w:hAnsiTheme="minorHAnsi" w:cstheme="minorHAnsi"/>
              </w:rPr>
              <w:t>ohalolekuandurid)</w:t>
            </w:r>
          </w:p>
          <w:p w14:paraId="31BD7973" w14:textId="0F94B6D2"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tõhusad küttesüsteemid (nt soojuspumbad, kaugküte)</w:t>
            </w:r>
          </w:p>
          <w:p w14:paraId="4CE8EC58" w14:textId="2322F7D6"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passiivsed jahutuslahendused (nt päikesevarjud, termiline mass, öine jahutus, loomulik </w:t>
            </w:r>
          </w:p>
          <w:p w14:paraId="1EBFD552" w14:textId="77777777" w:rsidR="00174292" w:rsidRPr="005744AD" w:rsidRDefault="00174292" w:rsidP="00D95B41">
            <w:pPr>
              <w:pStyle w:val="muudetavtekst"/>
              <w:jc w:val="left"/>
              <w:rPr>
                <w:rFonts w:asciiTheme="minorHAnsi" w:hAnsiTheme="minorHAnsi" w:cstheme="minorHAnsi"/>
              </w:rPr>
            </w:pPr>
            <w:r w:rsidRPr="005744AD">
              <w:rPr>
                <w:rFonts w:asciiTheme="minorHAnsi" w:hAnsiTheme="minorHAnsi" w:cstheme="minorHAnsi"/>
              </w:rPr>
              <w:t>ventilatsioon ja valgustus)</w:t>
            </w:r>
          </w:p>
          <w:p w14:paraId="40676D1A" w14:textId="0032E7A0"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energiatõhus valgustus ja energiatõhusad seadmed</w:t>
            </w:r>
          </w:p>
          <w:p w14:paraId="5AD14EC4" w14:textId="429C39C2"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taastuvenergia integreerimine (nt päikeseelekter, päikese soojusenergia)</w:t>
            </w:r>
          </w:p>
          <w:p w14:paraId="2AC7AA9E" w14:textId="42A81B0F"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energiakasutusharjumuste muutmine</w:t>
            </w:r>
          </w:p>
          <w:p w14:paraId="48E93B13" w14:textId="5FE13FE5" w:rsidR="00174292"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5744AD">
              <w:rPr>
                <w:rFonts w:asciiTheme="minorHAnsi" w:hAnsiTheme="minorHAnsi" w:cstheme="minorHAnsi"/>
              </w:rPr>
              <w:t xml:space="preserve"> nutilaadimissüsteemid</w:t>
            </w:r>
          </w:p>
        </w:tc>
      </w:tr>
      <w:tr w:rsidR="00174292" w14:paraId="2ECCBBFE" w14:textId="77777777" w:rsidTr="001366B3">
        <w:tc>
          <w:tcPr>
            <w:tcW w:w="1643" w:type="dxa"/>
          </w:tcPr>
          <w:p w14:paraId="3B97E96F" w14:textId="77777777" w:rsidR="00174292" w:rsidRDefault="00174292" w:rsidP="00A70592">
            <w:pPr>
              <w:pStyle w:val="muudetavtekst"/>
              <w:jc w:val="left"/>
              <w:rPr>
                <w:rFonts w:asciiTheme="minorHAnsi" w:hAnsiTheme="minorHAnsi" w:cstheme="minorHAnsi"/>
              </w:rPr>
            </w:pPr>
            <w:r w:rsidRPr="00607378">
              <w:rPr>
                <w:rFonts w:asciiTheme="minorHAnsi" w:hAnsiTheme="minorHAnsi" w:cstheme="minorHAnsi"/>
              </w:rPr>
              <w:t>Transport</w:t>
            </w:r>
          </w:p>
        </w:tc>
        <w:tc>
          <w:tcPr>
            <w:tcW w:w="4110" w:type="dxa"/>
          </w:tcPr>
          <w:p w14:paraId="4DE31B78" w14:textId="5C31FD3B" w:rsidR="00174292" w:rsidRPr="00607378" w:rsidRDefault="00831D4C" w:rsidP="00D95B41">
            <w:pPr>
              <w:pStyle w:val="muudetavtekst"/>
              <w:jc w:val="left"/>
              <w:rPr>
                <w:rFonts w:asciiTheme="minorHAnsi" w:hAnsiTheme="minorHAnsi" w:cstheme="minorHAnsi"/>
              </w:rPr>
            </w:pPr>
            <w:r>
              <w:rPr>
                <w:rFonts w:asciiTheme="minorHAnsi" w:hAnsiTheme="minorHAnsi" w:cstheme="minorHAnsi"/>
              </w:rPr>
              <w:t>P</w:t>
            </w:r>
            <w:r w:rsidR="00174292" w:rsidRPr="00607378">
              <w:rPr>
                <w:rFonts w:asciiTheme="minorHAnsi" w:hAnsiTheme="minorHAnsi" w:cstheme="minorHAnsi"/>
              </w:rPr>
              <w:t xml:space="preserve">eamine transporditaristu (nt kiirteed, </w:t>
            </w:r>
          </w:p>
          <w:p w14:paraId="0014292A" w14:textId="47ABBAB8" w:rsidR="00174292" w:rsidRPr="000C72AE" w:rsidRDefault="00174292" w:rsidP="00D95B41">
            <w:pPr>
              <w:pStyle w:val="muudetavtekst"/>
              <w:jc w:val="left"/>
              <w:rPr>
                <w:rFonts w:asciiTheme="minorHAnsi" w:hAnsiTheme="minorHAnsi" w:cstheme="minorHAnsi"/>
              </w:rPr>
            </w:pPr>
            <w:r w:rsidRPr="00607378">
              <w:rPr>
                <w:rFonts w:asciiTheme="minorHAnsi" w:hAnsiTheme="minorHAnsi" w:cstheme="minorHAnsi"/>
              </w:rPr>
              <w:t>raudteed, lennujaamad, sadamad ja mer</w:t>
            </w:r>
            <w:r w:rsidR="006837A4">
              <w:rPr>
                <w:rFonts w:asciiTheme="minorHAnsi" w:hAnsiTheme="minorHAnsi" w:cstheme="minorHAnsi"/>
              </w:rPr>
              <w:t>e</w:t>
            </w:r>
            <w:r w:rsidRPr="00607378">
              <w:rPr>
                <w:rFonts w:asciiTheme="minorHAnsi" w:hAnsiTheme="minorHAnsi" w:cstheme="minorHAnsi"/>
              </w:rPr>
              <w:t>transporditaristu</w:t>
            </w:r>
            <w:r>
              <w:rPr>
                <w:rFonts w:asciiTheme="minorHAnsi" w:hAnsiTheme="minorHAnsi" w:cstheme="minorHAnsi"/>
              </w:rPr>
              <w:t xml:space="preserve">) </w:t>
            </w:r>
          </w:p>
        </w:tc>
        <w:tc>
          <w:tcPr>
            <w:tcW w:w="3309" w:type="dxa"/>
          </w:tcPr>
          <w:p w14:paraId="207BE203" w14:textId="0E362D04" w:rsidR="00174292" w:rsidRPr="0015157E" w:rsidRDefault="00831D4C" w:rsidP="00D95B41">
            <w:pPr>
              <w:pStyle w:val="muudetavtekst"/>
              <w:jc w:val="left"/>
              <w:rPr>
                <w:rFonts w:asciiTheme="minorHAnsi" w:hAnsiTheme="minorHAnsi" w:cstheme="minorHAnsi"/>
              </w:rPr>
            </w:pPr>
            <w:r>
              <w:rPr>
                <w:rFonts w:asciiTheme="minorHAnsi" w:hAnsiTheme="minorHAnsi" w:cstheme="minorHAnsi"/>
              </w:rPr>
              <w:t>Ü</w:t>
            </w:r>
            <w:r w:rsidR="00174292" w:rsidRPr="0015157E">
              <w:rPr>
                <w:rFonts w:asciiTheme="minorHAnsi" w:hAnsiTheme="minorHAnsi" w:cstheme="minorHAnsi"/>
              </w:rPr>
              <w:t>histransport (nt linna- ja linnalähiliinid, linnadevahelised raudteeühendused, bussipargid)</w:t>
            </w:r>
          </w:p>
          <w:p w14:paraId="4B9A57F2" w14:textId="3234DCC7" w:rsidR="00174292" w:rsidRPr="0015157E"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15157E">
              <w:rPr>
                <w:rFonts w:asciiTheme="minorHAnsi" w:hAnsiTheme="minorHAnsi" w:cstheme="minorHAnsi"/>
              </w:rPr>
              <w:t xml:space="preserve"> jalgratturitele ja jalakäijatele mõeldud taristu (nt jalgrattateed, rattaringlus)</w:t>
            </w:r>
          </w:p>
          <w:p w14:paraId="7B2CB1A2" w14:textId="03A3C7C9" w:rsidR="00174292" w:rsidRPr="0015157E"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15157E">
              <w:rPr>
                <w:rFonts w:asciiTheme="minorHAnsi" w:hAnsiTheme="minorHAnsi" w:cstheme="minorHAnsi"/>
              </w:rPr>
              <w:t xml:space="preserve"> veoste koondamine</w:t>
            </w:r>
          </w:p>
          <w:p w14:paraId="7CA78211" w14:textId="7B918CD2" w:rsidR="00174292" w:rsidRPr="0015157E"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15157E">
              <w:rPr>
                <w:rFonts w:asciiTheme="minorHAnsi" w:hAnsiTheme="minorHAnsi" w:cstheme="minorHAnsi"/>
              </w:rPr>
              <w:t xml:space="preserve"> liikuvuskorraldus (nt ühisautode kasutamise programmid, stiimulid sõidukites sõitjate arvu suurendamiseks)</w:t>
            </w:r>
          </w:p>
          <w:p w14:paraId="4135CDDF" w14:textId="33E48736" w:rsidR="00174292" w:rsidRPr="0015157E"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15157E">
              <w:rPr>
                <w:rFonts w:asciiTheme="minorHAnsi" w:hAnsiTheme="minorHAnsi" w:cstheme="minorHAnsi"/>
              </w:rPr>
              <w:t xml:space="preserve"> mitmeliigilise (kombineeritud) transpordi toetamine</w:t>
            </w:r>
          </w:p>
          <w:p w14:paraId="4827BC0D" w14:textId="51815B96" w:rsidR="00174292" w:rsidRPr="0015157E"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15157E">
              <w:rPr>
                <w:rFonts w:asciiTheme="minorHAnsi" w:hAnsiTheme="minorHAnsi" w:cstheme="minorHAnsi"/>
              </w:rPr>
              <w:t xml:space="preserve"> energiatõhusate transpordiliikide suuremat kasutamist soodustavad meetmed</w:t>
            </w:r>
          </w:p>
          <w:p w14:paraId="376628F9" w14:textId="53523332" w:rsidR="00174292" w:rsidRPr="0015157E"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15157E">
              <w:rPr>
                <w:rFonts w:asciiTheme="minorHAnsi" w:hAnsiTheme="minorHAnsi" w:cstheme="minorHAnsi"/>
              </w:rPr>
              <w:t xml:space="preserve"> sõidukipargi elektrifitseerimine</w:t>
            </w:r>
          </w:p>
          <w:p w14:paraId="653EA1A9" w14:textId="6B35AD54" w:rsidR="00174292" w:rsidRPr="005744AD"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15157E">
              <w:rPr>
                <w:rFonts w:asciiTheme="minorHAnsi" w:hAnsiTheme="minorHAnsi" w:cstheme="minorHAnsi"/>
              </w:rPr>
              <w:t xml:space="preserve"> elektrisõidukite laadimistaristu</w:t>
            </w:r>
          </w:p>
        </w:tc>
      </w:tr>
      <w:tr w:rsidR="00174292" w14:paraId="24AE8F6E" w14:textId="77777777" w:rsidTr="001366B3">
        <w:tc>
          <w:tcPr>
            <w:tcW w:w="1643" w:type="dxa"/>
          </w:tcPr>
          <w:p w14:paraId="7F54D2D1" w14:textId="77777777" w:rsidR="00174292" w:rsidRPr="00607378" w:rsidRDefault="00174292" w:rsidP="00D95B41">
            <w:pPr>
              <w:pStyle w:val="muudetavtekst"/>
              <w:jc w:val="left"/>
              <w:rPr>
                <w:rFonts w:asciiTheme="minorHAnsi" w:hAnsiTheme="minorHAnsi" w:cstheme="minorHAnsi"/>
              </w:rPr>
            </w:pPr>
            <w:r w:rsidRPr="00306C18">
              <w:rPr>
                <w:rFonts w:asciiTheme="minorHAnsi" w:hAnsiTheme="minorHAnsi" w:cstheme="minorHAnsi"/>
              </w:rPr>
              <w:t>Tööstus</w:t>
            </w:r>
          </w:p>
        </w:tc>
        <w:tc>
          <w:tcPr>
            <w:tcW w:w="4110" w:type="dxa"/>
          </w:tcPr>
          <w:p w14:paraId="74288A11" w14:textId="3872474F" w:rsidR="00174292" w:rsidRPr="00306C18"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U</w:t>
            </w:r>
            <w:r w:rsidR="00174292" w:rsidRPr="00306C18">
              <w:rPr>
                <w:rFonts w:asciiTheme="minorHAnsi" w:hAnsiTheme="minorHAnsi" w:cstheme="minorHAnsi"/>
              </w:rPr>
              <w:t>ute tööstusobjektide ehitamine</w:t>
            </w:r>
          </w:p>
          <w:p w14:paraId="5245AEFA" w14:textId="0DA2F296" w:rsidR="00174292" w:rsidRPr="00607378" w:rsidRDefault="006837A4" w:rsidP="00D95B41">
            <w:pPr>
              <w:pStyle w:val="muudetavtekst"/>
              <w:jc w:val="left"/>
              <w:rPr>
                <w:rFonts w:asciiTheme="minorHAnsi" w:hAnsiTheme="minorHAnsi" w:cstheme="minorBidi"/>
              </w:rPr>
            </w:pPr>
            <w:r>
              <w:rPr>
                <w:rFonts w:asciiTheme="minorHAnsi" w:hAnsiTheme="minorHAnsi" w:cstheme="minorBidi"/>
              </w:rPr>
              <w:t>-</w:t>
            </w:r>
            <w:r w:rsidR="00174292" w:rsidRPr="57490200">
              <w:rPr>
                <w:rFonts w:asciiTheme="minorHAnsi" w:hAnsiTheme="minorHAnsi" w:cstheme="minorBidi"/>
              </w:rPr>
              <w:t xml:space="preserve"> uute kütuste ja energiat tarbivate protsesside kasutamine</w:t>
            </w:r>
            <w:r w:rsidR="00174292">
              <w:rPr>
                <w:rFonts w:asciiTheme="minorHAnsi" w:hAnsiTheme="minorHAnsi" w:cstheme="minorBidi"/>
              </w:rPr>
              <w:t xml:space="preserve"> (näiteks biogaas, vesinik ja heitsoojuse kasutamine)</w:t>
            </w:r>
          </w:p>
        </w:tc>
        <w:tc>
          <w:tcPr>
            <w:tcW w:w="3309" w:type="dxa"/>
          </w:tcPr>
          <w:p w14:paraId="56568FF3" w14:textId="386510EE" w:rsidR="00174292" w:rsidRPr="00763CC8"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T</w:t>
            </w:r>
            <w:r w:rsidR="00174292" w:rsidRPr="00763CC8">
              <w:rPr>
                <w:rFonts w:asciiTheme="minorHAnsi" w:hAnsiTheme="minorHAnsi" w:cstheme="minorHAnsi"/>
              </w:rPr>
              <w:t>ööstussektori tõhusa lõimimise ja klasterdamise edendamine kohalikul tasandil</w:t>
            </w:r>
          </w:p>
          <w:p w14:paraId="51DD4307" w14:textId="3BBE0C7F" w:rsidR="00174292" w:rsidRPr="00763CC8"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763CC8">
              <w:rPr>
                <w:rFonts w:asciiTheme="minorHAnsi" w:hAnsiTheme="minorHAnsi" w:cstheme="minorHAnsi"/>
              </w:rPr>
              <w:t xml:space="preserve"> paindlik töö, kasutades tarbimiskaja ja oma tarbeks toodetud energiat</w:t>
            </w:r>
          </w:p>
          <w:p w14:paraId="30615702" w14:textId="42B2CAF8" w:rsidR="00174292" w:rsidRPr="00763CC8"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763CC8">
              <w:rPr>
                <w:rFonts w:asciiTheme="minorHAnsi" w:hAnsiTheme="minorHAnsi" w:cstheme="minorHAnsi"/>
              </w:rPr>
              <w:t xml:space="preserve"> heitsoojuse ja -jahutuse korduskasutus</w:t>
            </w:r>
          </w:p>
          <w:p w14:paraId="2153BE0C" w14:textId="40388510" w:rsidR="00174292" w:rsidRPr="0015157E"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763CC8">
              <w:rPr>
                <w:rFonts w:asciiTheme="minorHAnsi" w:hAnsiTheme="minorHAnsi" w:cstheme="minorHAnsi"/>
              </w:rPr>
              <w:t xml:space="preserve"> elektrifitseerimine ja kütuste igal juhul kasulikud kasutusviisid</w:t>
            </w:r>
          </w:p>
        </w:tc>
      </w:tr>
      <w:tr w:rsidR="00174292" w14:paraId="30842979" w14:textId="77777777" w:rsidTr="001366B3">
        <w:tc>
          <w:tcPr>
            <w:tcW w:w="1643" w:type="dxa"/>
          </w:tcPr>
          <w:p w14:paraId="57C123DC" w14:textId="77777777" w:rsidR="00174292" w:rsidRPr="00306C18" w:rsidRDefault="00174292" w:rsidP="00D95B41">
            <w:pPr>
              <w:pStyle w:val="muudetavtekst"/>
              <w:jc w:val="left"/>
              <w:rPr>
                <w:rFonts w:asciiTheme="minorHAnsi" w:hAnsiTheme="minorHAnsi" w:cstheme="minorHAnsi"/>
              </w:rPr>
            </w:pPr>
            <w:r w:rsidRPr="00B0665B">
              <w:rPr>
                <w:rFonts w:asciiTheme="minorHAnsi" w:hAnsiTheme="minorHAnsi" w:cstheme="minorHAnsi"/>
              </w:rPr>
              <w:t>Vesi</w:t>
            </w:r>
          </w:p>
        </w:tc>
        <w:tc>
          <w:tcPr>
            <w:tcW w:w="4110" w:type="dxa"/>
          </w:tcPr>
          <w:p w14:paraId="278991E7" w14:textId="14883E28" w:rsidR="00174292" w:rsidRPr="00791AB1"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V</w:t>
            </w:r>
            <w:r w:rsidR="00174292" w:rsidRPr="00791AB1">
              <w:rPr>
                <w:rFonts w:asciiTheme="minorHAnsi" w:hAnsiTheme="minorHAnsi" w:cstheme="minorHAnsi"/>
              </w:rPr>
              <w:t xml:space="preserve">eevarustus </w:t>
            </w:r>
            <w:r w:rsidR="00174292">
              <w:rPr>
                <w:rFonts w:asciiTheme="minorHAnsi" w:hAnsiTheme="minorHAnsi" w:cstheme="minorHAnsi"/>
              </w:rPr>
              <w:t xml:space="preserve">(veetöötlusjaamad) </w:t>
            </w:r>
          </w:p>
          <w:p w14:paraId="63AF22BB" w14:textId="4419F018" w:rsidR="00174292" w:rsidRPr="00791AB1"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791AB1">
              <w:rPr>
                <w:rFonts w:asciiTheme="minorHAnsi" w:hAnsiTheme="minorHAnsi" w:cstheme="minorHAnsi"/>
              </w:rPr>
              <w:t xml:space="preserve"> reoveepuhastid</w:t>
            </w:r>
          </w:p>
          <w:p w14:paraId="50D45BA4" w14:textId="1F9E0306" w:rsidR="00174292" w:rsidRPr="00306C18"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791AB1">
              <w:rPr>
                <w:rFonts w:asciiTheme="minorHAnsi" w:hAnsiTheme="minorHAnsi" w:cstheme="minorHAnsi"/>
              </w:rPr>
              <w:t xml:space="preserve"> veevõrgud (nt torustik, pumbajaamad)</w:t>
            </w:r>
          </w:p>
        </w:tc>
        <w:tc>
          <w:tcPr>
            <w:tcW w:w="3309" w:type="dxa"/>
          </w:tcPr>
          <w:p w14:paraId="282A0DEB" w14:textId="48B8888E" w:rsidR="00174292" w:rsidRPr="00B82514"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V</w:t>
            </w:r>
            <w:r w:rsidR="00174292" w:rsidRPr="00B82514">
              <w:rPr>
                <w:rFonts w:asciiTheme="minorHAnsi" w:hAnsiTheme="minorHAnsi" w:cstheme="minorHAnsi"/>
              </w:rPr>
              <w:t>ee säästmine (nt veesäästlikud põllumajandustavad)</w:t>
            </w:r>
          </w:p>
          <w:p w14:paraId="60954600" w14:textId="091EF265" w:rsidR="00174292" w:rsidRPr="00B82514"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B82514">
              <w:rPr>
                <w:rFonts w:asciiTheme="minorHAnsi" w:hAnsiTheme="minorHAnsi" w:cstheme="minorHAnsi"/>
              </w:rPr>
              <w:t xml:space="preserve"> energiatõhusad pumbad, mootorid ja puhastusseadmed</w:t>
            </w:r>
          </w:p>
          <w:p w14:paraId="59AB64E9" w14:textId="4047F6C1" w:rsidR="00174292" w:rsidRPr="00B82514"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B82514">
              <w:rPr>
                <w:rFonts w:asciiTheme="minorHAnsi" w:hAnsiTheme="minorHAnsi" w:cstheme="minorHAnsi"/>
              </w:rPr>
              <w:t xml:space="preserve"> võrgukao vähendamine</w:t>
            </w:r>
          </w:p>
          <w:p w14:paraId="1F4B229A" w14:textId="5FEF36F4" w:rsidR="00174292" w:rsidRPr="00B82514"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B82514">
              <w:rPr>
                <w:rFonts w:asciiTheme="minorHAnsi" w:hAnsiTheme="minorHAnsi" w:cstheme="minorHAnsi"/>
              </w:rPr>
              <w:t xml:space="preserve"> arukad veevõrgud ja surve reguleerimise süsteemid</w:t>
            </w:r>
          </w:p>
          <w:p w14:paraId="207B2D43" w14:textId="69ACBBBD" w:rsidR="00174292" w:rsidRPr="00763CC8"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B82514">
              <w:rPr>
                <w:rFonts w:asciiTheme="minorHAnsi" w:hAnsiTheme="minorHAnsi" w:cstheme="minorHAnsi"/>
              </w:rPr>
              <w:t xml:space="preserve"> vihma- ja hallvee kasutamine hoonetes</w:t>
            </w:r>
          </w:p>
        </w:tc>
      </w:tr>
      <w:tr w:rsidR="00174292" w14:paraId="7B8FBD66" w14:textId="77777777" w:rsidTr="001366B3">
        <w:tc>
          <w:tcPr>
            <w:tcW w:w="1643" w:type="dxa"/>
          </w:tcPr>
          <w:p w14:paraId="5937E165" w14:textId="77777777" w:rsidR="00174292" w:rsidRPr="00B0665B" w:rsidRDefault="00174292" w:rsidP="00947442">
            <w:pPr>
              <w:pStyle w:val="muudetavtekst"/>
              <w:rPr>
                <w:rFonts w:asciiTheme="minorHAnsi" w:hAnsiTheme="minorHAnsi" w:cstheme="minorHAnsi"/>
              </w:rPr>
            </w:pPr>
            <w:r w:rsidRPr="00B82514">
              <w:rPr>
                <w:rFonts w:asciiTheme="minorHAnsi" w:hAnsiTheme="minorHAnsi" w:cstheme="minorHAnsi"/>
              </w:rPr>
              <w:t>IKT</w:t>
            </w:r>
          </w:p>
        </w:tc>
        <w:tc>
          <w:tcPr>
            <w:tcW w:w="4110" w:type="dxa"/>
          </w:tcPr>
          <w:p w14:paraId="4FCEC2BF" w14:textId="1C81ED63" w:rsidR="00174292" w:rsidRPr="00CC5772"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A</w:t>
            </w:r>
            <w:r w:rsidR="00174292" w:rsidRPr="00CC5772">
              <w:rPr>
                <w:rFonts w:asciiTheme="minorHAnsi" w:hAnsiTheme="minorHAnsi" w:cstheme="minorHAnsi"/>
              </w:rPr>
              <w:t>ndmekeskused (nt energiakasutus andmetöötluseks, jahutamiseks)</w:t>
            </w:r>
          </w:p>
          <w:p w14:paraId="4A11F82C" w14:textId="5B56F758" w:rsidR="00174292" w:rsidRPr="00791AB1"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174292" w:rsidRPr="00CC5772">
              <w:rPr>
                <w:rFonts w:asciiTheme="minorHAnsi" w:hAnsiTheme="minorHAnsi" w:cstheme="minorHAnsi"/>
              </w:rPr>
              <w:t>sidetaristu (nt lairibavõrgud, mobiilsidesüsteemid)</w:t>
            </w:r>
          </w:p>
        </w:tc>
        <w:tc>
          <w:tcPr>
            <w:tcW w:w="3309" w:type="dxa"/>
          </w:tcPr>
          <w:p w14:paraId="2E6A8135" w14:textId="61AEE8AF" w:rsidR="00174292" w:rsidRPr="00ED1248"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E</w:t>
            </w:r>
            <w:r w:rsidR="00174292" w:rsidRPr="00ED1248">
              <w:rPr>
                <w:rFonts w:asciiTheme="minorHAnsi" w:hAnsiTheme="minorHAnsi" w:cstheme="minorHAnsi"/>
              </w:rPr>
              <w:t>nergiatõhusa</w:t>
            </w:r>
            <w:r w:rsidR="00174292">
              <w:rPr>
                <w:rFonts w:asciiTheme="minorHAnsi" w:hAnsiTheme="minorHAnsi" w:cstheme="minorHAnsi"/>
              </w:rPr>
              <w:t xml:space="preserve"> </w:t>
            </w:r>
            <w:r w:rsidR="00174292" w:rsidRPr="00ED1248">
              <w:rPr>
                <w:rFonts w:asciiTheme="minorHAnsi" w:hAnsiTheme="minorHAnsi" w:cstheme="minorHAnsi"/>
              </w:rPr>
              <w:t>andmekeskuse</w:t>
            </w:r>
            <w:r w:rsidR="00174292">
              <w:rPr>
                <w:rFonts w:asciiTheme="minorHAnsi" w:hAnsiTheme="minorHAnsi" w:cstheme="minorHAnsi"/>
              </w:rPr>
              <w:t xml:space="preserve"> </w:t>
            </w:r>
            <w:r w:rsidR="00174292" w:rsidRPr="00ED1248">
              <w:rPr>
                <w:rFonts w:asciiTheme="minorHAnsi" w:hAnsiTheme="minorHAnsi" w:cstheme="minorHAnsi"/>
              </w:rPr>
              <w:t>projekteerimine ja käitamine (sh heitsoojuse taaskasutus)</w:t>
            </w:r>
          </w:p>
          <w:p w14:paraId="46EBA432" w14:textId="7947D646" w:rsidR="00174292" w:rsidRPr="00ED1248"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ED1248">
              <w:rPr>
                <w:rFonts w:asciiTheme="minorHAnsi" w:hAnsiTheme="minorHAnsi" w:cstheme="minorHAnsi"/>
              </w:rPr>
              <w:t xml:space="preserve"> energiatõhusad võrguseadmed</w:t>
            </w:r>
          </w:p>
          <w:p w14:paraId="5906F91D" w14:textId="4008DD6C" w:rsidR="00174292" w:rsidRPr="00B82514" w:rsidRDefault="006837A4" w:rsidP="00D95B41">
            <w:pPr>
              <w:pStyle w:val="muudetavtekst"/>
              <w:jc w:val="left"/>
              <w:rPr>
                <w:rFonts w:asciiTheme="minorHAnsi" w:hAnsiTheme="minorHAnsi" w:cstheme="minorHAnsi"/>
              </w:rPr>
            </w:pPr>
            <w:r>
              <w:rPr>
                <w:rFonts w:asciiTheme="minorHAnsi" w:hAnsiTheme="minorHAnsi" w:cstheme="minorHAnsi"/>
              </w:rPr>
              <w:t>-</w:t>
            </w:r>
            <w:r w:rsidR="00174292" w:rsidRPr="00ED1248">
              <w:rPr>
                <w:rFonts w:asciiTheme="minorHAnsi" w:hAnsiTheme="minorHAnsi" w:cstheme="minorHAnsi"/>
              </w:rPr>
              <w:t xml:space="preserve"> tarkvõrgu tehnoloogia lahendused ja digitaalsed energiajuhtimislahendused</w:t>
            </w:r>
          </w:p>
        </w:tc>
      </w:tr>
      <w:tr w:rsidR="00174292" w14:paraId="6C674904" w14:textId="77777777" w:rsidTr="001366B3">
        <w:tc>
          <w:tcPr>
            <w:tcW w:w="1643" w:type="dxa"/>
          </w:tcPr>
          <w:p w14:paraId="5461F986" w14:textId="77777777" w:rsidR="00174292" w:rsidRPr="00B82514" w:rsidRDefault="00174292" w:rsidP="00D95B41">
            <w:pPr>
              <w:pStyle w:val="muudetavtekst"/>
              <w:jc w:val="left"/>
              <w:rPr>
                <w:rFonts w:asciiTheme="minorHAnsi" w:hAnsiTheme="minorHAnsi" w:cstheme="minorHAnsi"/>
              </w:rPr>
            </w:pPr>
            <w:r>
              <w:rPr>
                <w:rFonts w:asciiTheme="minorHAnsi" w:hAnsiTheme="minorHAnsi" w:cstheme="minorHAnsi"/>
              </w:rPr>
              <w:t>Põllumajandus</w:t>
            </w:r>
          </w:p>
        </w:tc>
        <w:tc>
          <w:tcPr>
            <w:tcW w:w="4110" w:type="dxa"/>
          </w:tcPr>
          <w:p w14:paraId="4DAE731A" w14:textId="27B6FE7D" w:rsidR="00174292" w:rsidRPr="00122135"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N</w:t>
            </w:r>
            <w:r w:rsidR="00174292" w:rsidRPr="00122135">
              <w:rPr>
                <w:rFonts w:asciiTheme="minorHAnsi" w:hAnsiTheme="minorHAnsi" w:cstheme="minorHAnsi"/>
              </w:rPr>
              <w:t>iisutussüsteemid (nt maapealsed sprinklerid)</w:t>
            </w:r>
          </w:p>
          <w:p w14:paraId="38829C17" w14:textId="4FEC82C8" w:rsidR="00174292" w:rsidRPr="00122135"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174292" w:rsidRPr="00122135">
              <w:rPr>
                <w:rFonts w:asciiTheme="minorHAnsi" w:hAnsiTheme="minorHAnsi" w:cstheme="minorHAnsi"/>
              </w:rPr>
              <w:t>põllumajandusmasinad ja -seadmed (nt kombainid, traktorid)</w:t>
            </w:r>
          </w:p>
          <w:p w14:paraId="05AAEA90" w14:textId="6CA50063" w:rsidR="00174292" w:rsidRPr="00CC5772"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174292" w:rsidRPr="00122135">
              <w:rPr>
                <w:rFonts w:asciiTheme="minorHAnsi" w:hAnsiTheme="minorHAnsi" w:cstheme="minorHAnsi"/>
              </w:rPr>
              <w:t>kasvuhooned, vertikaalne taimekasvatus</w:t>
            </w:r>
          </w:p>
        </w:tc>
        <w:tc>
          <w:tcPr>
            <w:tcW w:w="3309" w:type="dxa"/>
          </w:tcPr>
          <w:p w14:paraId="08F53F60" w14:textId="3CA3987D" w:rsidR="00174292" w:rsidRPr="00165684"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831D4C">
              <w:rPr>
                <w:rFonts w:asciiTheme="minorHAnsi" w:hAnsiTheme="minorHAnsi" w:cstheme="minorHAnsi"/>
              </w:rPr>
              <w:t>P</w:t>
            </w:r>
            <w:r w:rsidR="00174292" w:rsidRPr="00165684">
              <w:rPr>
                <w:rFonts w:asciiTheme="minorHAnsi" w:hAnsiTheme="minorHAnsi" w:cstheme="minorHAnsi"/>
              </w:rPr>
              <w:t>õllukultuuride valiku kohandamine kohaliku kliimaga, võttes arvesse kliimamuutusi</w:t>
            </w:r>
          </w:p>
          <w:p w14:paraId="438D0E08" w14:textId="11887B5D" w:rsidR="00174292" w:rsidRPr="00165684" w:rsidRDefault="00831D4C" w:rsidP="00D95B41">
            <w:pPr>
              <w:pStyle w:val="muudetavtekst"/>
              <w:jc w:val="left"/>
              <w:rPr>
                <w:rFonts w:asciiTheme="minorHAnsi" w:hAnsiTheme="minorHAnsi" w:cstheme="minorHAnsi"/>
              </w:rPr>
            </w:pPr>
            <w:r>
              <w:rPr>
                <w:rFonts w:asciiTheme="minorHAnsi" w:hAnsiTheme="minorHAnsi" w:cstheme="minorHAnsi"/>
              </w:rPr>
              <w:t xml:space="preserve">- </w:t>
            </w:r>
            <w:r w:rsidR="00174292" w:rsidRPr="00165684">
              <w:rPr>
                <w:rFonts w:asciiTheme="minorHAnsi" w:hAnsiTheme="minorHAnsi" w:cstheme="minorHAnsi"/>
              </w:rPr>
              <w:t>põllumajandustavad,</w:t>
            </w:r>
            <w:r w:rsidR="00174292">
              <w:rPr>
                <w:rFonts w:asciiTheme="minorHAnsi" w:hAnsiTheme="minorHAnsi" w:cstheme="minorHAnsi"/>
              </w:rPr>
              <w:t xml:space="preserve"> </w:t>
            </w:r>
            <w:r w:rsidR="00174292" w:rsidRPr="00165684">
              <w:rPr>
                <w:rFonts w:asciiTheme="minorHAnsi" w:hAnsiTheme="minorHAnsi" w:cstheme="minorHAnsi"/>
              </w:rPr>
              <w:t>mis vähendavad vajadust masinate ja seadmete järele (nt permakultuur)</w:t>
            </w:r>
          </w:p>
          <w:p w14:paraId="15601FAD" w14:textId="697EB278" w:rsidR="00174292" w:rsidRPr="00165684"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174292" w:rsidRPr="00165684">
              <w:rPr>
                <w:rFonts w:asciiTheme="minorHAnsi" w:hAnsiTheme="minorHAnsi" w:cstheme="minorHAnsi"/>
              </w:rPr>
              <w:t>energiatõhus niisutus (nt päikeseenergial töötavad pumbad)</w:t>
            </w:r>
          </w:p>
          <w:p w14:paraId="23ABF05D" w14:textId="3B3C6302" w:rsidR="00174292" w:rsidRPr="00165684" w:rsidRDefault="00F37B50" w:rsidP="00D95B41">
            <w:pPr>
              <w:pStyle w:val="muudetavtekst"/>
              <w:jc w:val="left"/>
              <w:rPr>
                <w:rFonts w:asciiTheme="minorHAnsi" w:hAnsiTheme="minorHAnsi" w:cstheme="minorHAnsi"/>
              </w:rPr>
            </w:pPr>
            <w:r>
              <w:rPr>
                <w:rFonts w:asciiTheme="minorHAnsi" w:hAnsiTheme="minorHAnsi" w:cstheme="minorHAnsi"/>
              </w:rPr>
              <w:t xml:space="preserve">- </w:t>
            </w:r>
            <w:r w:rsidR="00174292" w:rsidRPr="00165684">
              <w:rPr>
                <w:rFonts w:asciiTheme="minorHAnsi" w:hAnsiTheme="minorHAnsi" w:cstheme="minorHAnsi"/>
              </w:rPr>
              <w:t>täppispõllumajandus (nt GPSiga juhitavad masinad)</w:t>
            </w:r>
          </w:p>
          <w:p w14:paraId="1630E253" w14:textId="78F1807D" w:rsidR="00174292" w:rsidRPr="00ED1248" w:rsidRDefault="00D95B41" w:rsidP="00D95B41">
            <w:pPr>
              <w:pStyle w:val="muudetavtekst"/>
              <w:jc w:val="left"/>
              <w:rPr>
                <w:rFonts w:asciiTheme="minorHAnsi" w:hAnsiTheme="minorHAnsi" w:cstheme="minorHAnsi"/>
              </w:rPr>
            </w:pPr>
            <w:r>
              <w:rPr>
                <w:rFonts w:asciiTheme="minorHAnsi" w:hAnsiTheme="minorHAnsi" w:cstheme="minorHAnsi"/>
              </w:rPr>
              <w:t xml:space="preserve">- </w:t>
            </w:r>
            <w:r w:rsidR="00174292" w:rsidRPr="00165684">
              <w:rPr>
                <w:rFonts w:asciiTheme="minorHAnsi" w:hAnsiTheme="minorHAnsi" w:cstheme="minorHAnsi"/>
              </w:rPr>
              <w:t xml:space="preserve">taastuvenergia </w:t>
            </w:r>
            <w:r w:rsidR="00174292">
              <w:rPr>
                <w:rFonts w:asciiTheme="minorHAnsi" w:hAnsiTheme="minorHAnsi" w:cstheme="minorHAnsi"/>
              </w:rPr>
              <w:t>k</w:t>
            </w:r>
            <w:r w:rsidR="00174292" w:rsidRPr="00165684">
              <w:rPr>
                <w:rFonts w:asciiTheme="minorHAnsi" w:hAnsiTheme="minorHAnsi" w:cstheme="minorHAnsi"/>
              </w:rPr>
              <w:t>asutamine (nt päikesekuivatus, päikesepaneelid)</w:t>
            </w:r>
          </w:p>
        </w:tc>
      </w:tr>
    </w:tbl>
    <w:p w14:paraId="51690780" w14:textId="6ECC605D" w:rsidR="00174292" w:rsidRDefault="009B0197" w:rsidP="00947442">
      <w:pPr>
        <w:pStyle w:val="muudetavtekst"/>
        <w:rPr>
          <w:rFonts w:asciiTheme="minorHAnsi" w:hAnsiTheme="minorHAnsi" w:cstheme="minorHAnsi"/>
        </w:rPr>
      </w:pPr>
      <w:r>
        <w:rPr>
          <w:rFonts w:asciiTheme="minorHAnsi" w:hAnsiTheme="minorHAnsi" w:cstheme="minorHAnsi"/>
        </w:rPr>
        <w:t xml:space="preserve">Tabel 6. </w:t>
      </w:r>
      <w:r w:rsidRPr="005D6ACD">
        <w:rPr>
          <w:rFonts w:asciiTheme="minorHAnsi" w:hAnsiTheme="minorHAnsi" w:cstheme="minorHAnsi"/>
        </w:rPr>
        <w:t>Näited alternatiividest, mida võib kasutada energiaga mitteseotud sektorites energiatõhususe esikohale seadmise põhimõtte kohaldamisel</w:t>
      </w:r>
    </w:p>
    <w:p w14:paraId="05812042" w14:textId="77777777" w:rsidR="009B0197" w:rsidRDefault="009B0197" w:rsidP="00947442">
      <w:pPr>
        <w:pStyle w:val="muudetavtekst"/>
        <w:rPr>
          <w:rFonts w:asciiTheme="minorHAnsi" w:hAnsiTheme="minorHAnsi" w:cstheme="minorHAnsi"/>
        </w:rPr>
      </w:pPr>
    </w:p>
    <w:p w14:paraId="33DB9A25" w14:textId="77777777" w:rsidR="0032734B" w:rsidRDefault="00174292" w:rsidP="00947442">
      <w:pPr>
        <w:pStyle w:val="muudetavtekst"/>
        <w:rPr>
          <w:rFonts w:asciiTheme="minorHAnsi" w:hAnsiTheme="minorHAnsi" w:cstheme="minorHAnsi"/>
        </w:rPr>
      </w:pPr>
      <w:r w:rsidRPr="00F37B50">
        <w:rPr>
          <w:rFonts w:asciiTheme="minorHAnsi" w:hAnsiTheme="minorHAnsi" w:cstheme="minorHAnsi"/>
        </w:rPr>
        <w:t>Energiatõhususe esikohale seadmise põhimõtte rakendamine</w:t>
      </w:r>
    </w:p>
    <w:p w14:paraId="4551ACD1" w14:textId="76AD0B88" w:rsidR="00174292" w:rsidRPr="00F37B50" w:rsidRDefault="00174292" w:rsidP="00947442">
      <w:pPr>
        <w:pStyle w:val="muudetavtekst"/>
        <w:rPr>
          <w:rFonts w:asciiTheme="minorHAnsi" w:hAnsiTheme="minorHAnsi" w:cstheme="minorHAnsi"/>
        </w:rPr>
      </w:pPr>
    </w:p>
    <w:p w14:paraId="10435043" w14:textId="0E56E8EF" w:rsidR="00174292" w:rsidRDefault="00174292" w:rsidP="00947442">
      <w:pPr>
        <w:pStyle w:val="muudetavtekst"/>
        <w:rPr>
          <w:rFonts w:asciiTheme="minorHAnsi" w:hAnsiTheme="minorHAnsi" w:cstheme="minorBidi"/>
        </w:rPr>
      </w:pPr>
      <w:r w:rsidRPr="57490200">
        <w:rPr>
          <w:rFonts w:asciiTheme="minorHAnsi" w:hAnsiTheme="minorHAnsi" w:cstheme="minorBidi"/>
        </w:rPr>
        <w:t>Eelnõu</w:t>
      </w:r>
      <w:r w:rsidR="003E7FC2">
        <w:rPr>
          <w:rFonts w:asciiTheme="minorHAnsi" w:hAnsiTheme="minorHAnsi" w:cstheme="minorBidi"/>
        </w:rPr>
        <w:t>s</w:t>
      </w:r>
      <w:r w:rsidRPr="57490200">
        <w:rPr>
          <w:rFonts w:asciiTheme="minorHAnsi" w:hAnsiTheme="minorHAnsi" w:cstheme="minorBidi"/>
        </w:rPr>
        <w:t xml:space="preserve"> sätesta</w:t>
      </w:r>
      <w:r w:rsidR="003E7FC2">
        <w:rPr>
          <w:rFonts w:asciiTheme="minorHAnsi" w:hAnsiTheme="minorHAnsi" w:cstheme="minorBidi"/>
        </w:rPr>
        <w:t>takse</w:t>
      </w:r>
      <w:r w:rsidRPr="57490200">
        <w:rPr>
          <w:rFonts w:asciiTheme="minorHAnsi" w:hAnsiTheme="minorHAnsi" w:cstheme="minorBidi"/>
        </w:rPr>
        <w:t>, et energiatõhususe esikohale seadmise põhimõtte jä</w:t>
      </w:r>
      <w:r w:rsidR="003E7FC2">
        <w:rPr>
          <w:rFonts w:asciiTheme="minorHAnsi" w:hAnsiTheme="minorHAnsi" w:cstheme="minorBidi"/>
        </w:rPr>
        <w:t>r</w:t>
      </w:r>
      <w:r w:rsidRPr="57490200">
        <w:rPr>
          <w:rFonts w:asciiTheme="minorHAnsi" w:hAnsiTheme="minorHAnsi" w:cstheme="minorBidi"/>
        </w:rPr>
        <w:t xml:space="preserve">gimise eest </w:t>
      </w:r>
      <w:r w:rsidR="00C14B24">
        <w:rPr>
          <w:rFonts w:asciiTheme="minorHAnsi" w:hAnsiTheme="minorHAnsi" w:cstheme="minorBidi"/>
        </w:rPr>
        <w:t>vastutavad kõik avaliku sektori asutused</w:t>
      </w:r>
      <w:r w:rsidR="007042FF">
        <w:rPr>
          <w:rFonts w:asciiTheme="minorHAnsi" w:hAnsiTheme="minorHAnsi" w:cstheme="minorBidi"/>
        </w:rPr>
        <w:t xml:space="preserve"> ning nende abistamiseks töötab </w:t>
      </w:r>
      <w:r w:rsidR="00207B44" w:rsidRPr="57490200">
        <w:rPr>
          <w:rFonts w:asciiTheme="minorHAnsi" w:hAnsiTheme="minorHAnsi" w:cstheme="minorBidi"/>
        </w:rPr>
        <w:t>energia</w:t>
      </w:r>
      <w:r w:rsidR="00207B44">
        <w:rPr>
          <w:rFonts w:asciiTheme="minorHAnsi" w:hAnsiTheme="minorHAnsi" w:cstheme="minorBidi"/>
        </w:rPr>
        <w:t>säästu</w:t>
      </w:r>
      <w:r w:rsidR="00207B44" w:rsidRPr="57490200">
        <w:rPr>
          <w:rFonts w:asciiTheme="minorHAnsi" w:hAnsiTheme="minorHAnsi" w:cstheme="minorBidi"/>
        </w:rPr>
        <w:t xml:space="preserve"> </w:t>
      </w:r>
      <w:r w:rsidRPr="57490200">
        <w:rPr>
          <w:rFonts w:asciiTheme="minorHAnsi" w:hAnsiTheme="minorHAnsi" w:cstheme="minorBidi"/>
        </w:rPr>
        <w:t>koordinaator (Kliimaministeerium) välja kulude ja tulude analüüsi metoodikad, mis võimaldavad hinnata energiatõhususlahendusi erinevates otsusprotsessides, võttes arvesse nende otsuste mõju</w:t>
      </w:r>
      <w:r w:rsidR="00166C2B">
        <w:rPr>
          <w:rFonts w:asciiTheme="minorHAnsi" w:hAnsiTheme="minorHAnsi" w:cstheme="minorBidi"/>
        </w:rPr>
        <w:t xml:space="preserve"> ka </w:t>
      </w:r>
      <w:r w:rsidRPr="57490200">
        <w:rPr>
          <w:rFonts w:asciiTheme="minorHAnsi" w:hAnsiTheme="minorHAnsi" w:cstheme="minorBidi"/>
        </w:rPr>
        <w:t>energiaostuvõimetutele isikutele ja riski</w:t>
      </w:r>
      <w:r w:rsidR="003E7FC2">
        <w:rPr>
          <w:rFonts w:asciiTheme="minorHAnsi" w:hAnsiTheme="minorHAnsi" w:cstheme="minorBidi"/>
        </w:rPr>
        <w:t>rühmale</w:t>
      </w:r>
      <w:r w:rsidRPr="57490200">
        <w:rPr>
          <w:rFonts w:asciiTheme="minorHAnsi" w:hAnsiTheme="minorHAnsi" w:cstheme="minorBidi"/>
        </w:rPr>
        <w:t>.</w:t>
      </w:r>
      <w:r w:rsidR="00166C2B">
        <w:rPr>
          <w:rFonts w:asciiTheme="minorHAnsi" w:hAnsiTheme="minorHAnsi" w:cstheme="minorBidi"/>
        </w:rPr>
        <w:t xml:space="preserve"> Metoodikad hakkavad põhinema </w:t>
      </w:r>
      <w:r w:rsidR="008937D6">
        <w:rPr>
          <w:rFonts w:asciiTheme="minorHAnsi" w:hAnsiTheme="minorHAnsi" w:cstheme="minorBidi"/>
        </w:rPr>
        <w:t>Euroopa Komisjoni koostatud juhenditel, mi</w:t>
      </w:r>
      <w:r w:rsidR="0032734B">
        <w:rPr>
          <w:rFonts w:asciiTheme="minorHAnsi" w:hAnsiTheme="minorHAnsi" w:cstheme="minorBidi"/>
        </w:rPr>
        <w:t>lle ta</w:t>
      </w:r>
      <w:r w:rsidR="008937D6">
        <w:rPr>
          <w:rFonts w:asciiTheme="minorHAnsi" w:hAnsiTheme="minorHAnsi" w:cstheme="minorBidi"/>
        </w:rPr>
        <w:t xml:space="preserve"> on lubatud avalda </w:t>
      </w:r>
      <w:r w:rsidR="00C528C5">
        <w:rPr>
          <w:rFonts w:asciiTheme="minorHAnsi" w:hAnsiTheme="minorHAnsi" w:cstheme="minorBidi"/>
        </w:rPr>
        <w:t>2026</w:t>
      </w:r>
      <w:r w:rsidR="0032734B">
        <w:rPr>
          <w:rFonts w:asciiTheme="minorHAnsi" w:hAnsiTheme="minorHAnsi" w:cstheme="minorBidi"/>
        </w:rPr>
        <w:t>. aasta kevadel</w:t>
      </w:r>
      <w:r w:rsidR="007E3829">
        <w:rPr>
          <w:rFonts w:asciiTheme="minorHAnsi" w:hAnsiTheme="minorHAnsi" w:cstheme="minorBidi"/>
        </w:rPr>
        <w:t>, kuid ei ole siiani veel teinud</w:t>
      </w:r>
      <w:r w:rsidR="00C528C5">
        <w:rPr>
          <w:rFonts w:asciiTheme="minorHAnsi" w:hAnsiTheme="minorHAnsi" w:cstheme="minorBidi"/>
        </w:rPr>
        <w:t xml:space="preserve">. </w:t>
      </w:r>
      <w:r w:rsidR="00E62D90">
        <w:rPr>
          <w:rFonts w:asciiTheme="minorHAnsi" w:hAnsiTheme="minorHAnsi" w:cstheme="minorBidi"/>
        </w:rPr>
        <w:t xml:space="preserve"> </w:t>
      </w:r>
    </w:p>
    <w:p w14:paraId="016AC667" w14:textId="77777777" w:rsidR="00174292" w:rsidRDefault="00174292" w:rsidP="00947442">
      <w:pPr>
        <w:pStyle w:val="muudetavtekst"/>
        <w:rPr>
          <w:rFonts w:asciiTheme="minorHAnsi" w:hAnsiTheme="minorHAnsi" w:cstheme="minorHAnsi"/>
        </w:rPr>
      </w:pPr>
    </w:p>
    <w:p w14:paraId="784A0966" w14:textId="450238FE" w:rsidR="00174292" w:rsidRPr="0012179C" w:rsidRDefault="00174292" w:rsidP="00947442">
      <w:pPr>
        <w:pStyle w:val="muudetavtekst"/>
        <w:rPr>
          <w:rFonts w:asciiTheme="minorHAnsi" w:hAnsiTheme="minorHAnsi" w:cstheme="minorHAnsi"/>
          <w:u w:val="single"/>
        </w:rPr>
      </w:pPr>
      <w:r w:rsidRPr="0012179C">
        <w:rPr>
          <w:rFonts w:asciiTheme="minorHAnsi" w:hAnsiTheme="minorHAnsi" w:cstheme="minorHAnsi"/>
          <w:u w:val="single"/>
        </w:rPr>
        <w:t>Investeerimisotsused</w:t>
      </w:r>
    </w:p>
    <w:p w14:paraId="4B577FCC" w14:textId="1B070F62" w:rsidR="00174292" w:rsidRDefault="00174292" w:rsidP="00947442">
      <w:pPr>
        <w:pStyle w:val="muudetavtekst"/>
        <w:rPr>
          <w:rFonts w:asciiTheme="minorHAnsi" w:hAnsiTheme="minorHAnsi" w:cstheme="minorBidi"/>
        </w:rPr>
      </w:pPr>
      <w:r w:rsidRPr="57490200">
        <w:rPr>
          <w:rFonts w:asciiTheme="minorHAnsi" w:hAnsiTheme="minorHAnsi" w:cstheme="minorBidi"/>
        </w:rPr>
        <w:t>Eestis on 100 miljoni</w:t>
      </w:r>
      <w:r w:rsidR="003E7FC2">
        <w:rPr>
          <w:rFonts w:asciiTheme="minorHAnsi" w:hAnsiTheme="minorHAnsi" w:cstheme="minorBidi"/>
        </w:rPr>
        <w:t>st</w:t>
      </w:r>
      <w:r w:rsidRPr="57490200">
        <w:rPr>
          <w:rFonts w:asciiTheme="minorHAnsi" w:hAnsiTheme="minorHAnsi" w:cstheme="minorBidi"/>
        </w:rPr>
        <w:t xml:space="preserve"> </w:t>
      </w:r>
      <w:r w:rsidR="003E7FC2">
        <w:rPr>
          <w:rFonts w:asciiTheme="minorHAnsi" w:hAnsiTheme="minorHAnsi" w:cstheme="minorBidi"/>
        </w:rPr>
        <w:t xml:space="preserve">suuremad </w:t>
      </w:r>
      <w:r w:rsidRPr="57490200">
        <w:rPr>
          <w:rFonts w:asciiTheme="minorHAnsi" w:hAnsiTheme="minorHAnsi" w:cstheme="minorBidi"/>
        </w:rPr>
        <w:t>inve</w:t>
      </w:r>
      <w:r>
        <w:rPr>
          <w:rFonts w:asciiTheme="minorHAnsi" w:hAnsiTheme="minorHAnsi" w:cstheme="minorBidi"/>
        </w:rPr>
        <w:t>s</w:t>
      </w:r>
      <w:r w:rsidRPr="57490200">
        <w:rPr>
          <w:rFonts w:asciiTheme="minorHAnsi" w:hAnsiTheme="minorHAnsi" w:cstheme="minorBidi"/>
        </w:rPr>
        <w:t>teerimisot</w:t>
      </w:r>
      <w:r>
        <w:rPr>
          <w:rFonts w:asciiTheme="minorHAnsi" w:hAnsiTheme="minorHAnsi" w:cstheme="minorBidi"/>
        </w:rPr>
        <w:t>s</w:t>
      </w:r>
      <w:r w:rsidRPr="57490200">
        <w:rPr>
          <w:rFonts w:asciiTheme="minorHAnsi" w:hAnsiTheme="minorHAnsi" w:cstheme="minorBidi"/>
        </w:rPr>
        <w:t xml:space="preserve">used </w:t>
      </w:r>
      <w:r w:rsidR="003E7FC2">
        <w:rPr>
          <w:rFonts w:asciiTheme="minorHAnsi" w:hAnsiTheme="minorHAnsi" w:cstheme="minorBidi"/>
        </w:rPr>
        <w:t xml:space="preserve">olnud </w:t>
      </w:r>
      <w:r>
        <w:rPr>
          <w:rFonts w:asciiTheme="minorHAnsi" w:hAnsiTheme="minorHAnsi" w:cstheme="minorBidi"/>
        </w:rPr>
        <w:t>näiteks</w:t>
      </w:r>
      <w:r>
        <w:rPr>
          <w:rStyle w:val="Allmrkuseviide"/>
          <w:rFonts w:asciiTheme="minorHAnsi" w:hAnsiTheme="minorHAnsi" w:cstheme="minorBidi"/>
        </w:rPr>
        <w:footnoteReference w:id="23"/>
      </w:r>
      <w:r>
        <w:rPr>
          <w:rFonts w:asciiTheme="minorHAnsi" w:hAnsiTheme="minorHAnsi" w:cstheme="minorBidi"/>
        </w:rPr>
        <w:t xml:space="preserve"> </w:t>
      </w:r>
      <w:r w:rsidRPr="00256088">
        <w:rPr>
          <w:rFonts w:asciiTheme="minorHAnsi" w:hAnsiTheme="minorHAnsi" w:cstheme="minorBidi"/>
        </w:rPr>
        <w:t>Eesti Energia Auvere elektrijaam maksumusega 609 miljonit</w:t>
      </w:r>
      <w:r>
        <w:rPr>
          <w:rFonts w:asciiTheme="minorHAnsi" w:hAnsiTheme="minorHAnsi" w:cstheme="minorBidi"/>
        </w:rPr>
        <w:t xml:space="preserve"> </w:t>
      </w:r>
      <w:r w:rsidRPr="00256088">
        <w:rPr>
          <w:rFonts w:asciiTheme="minorHAnsi" w:hAnsiTheme="minorHAnsi" w:cstheme="minorBidi"/>
        </w:rPr>
        <w:t>eurot, sellele järgnes Eleringi EstLink 2 projekt 163,8 miljoni</w:t>
      </w:r>
      <w:r w:rsidR="0032734B">
        <w:rPr>
          <w:rFonts w:asciiTheme="minorHAnsi" w:hAnsiTheme="minorHAnsi" w:cstheme="minorBidi"/>
        </w:rPr>
        <w:t xml:space="preserve"> euro</w:t>
      </w:r>
      <w:r w:rsidR="003E7FC2">
        <w:rPr>
          <w:rFonts w:asciiTheme="minorHAnsi" w:hAnsiTheme="minorHAnsi" w:cstheme="minorBidi"/>
        </w:rPr>
        <w:t>,</w:t>
      </w:r>
      <w:r w:rsidRPr="00256088">
        <w:rPr>
          <w:rFonts w:asciiTheme="minorHAnsi" w:hAnsiTheme="minorHAnsi" w:cstheme="minorBidi"/>
        </w:rPr>
        <w:t xml:space="preserve"> Põhja-Eesti Regionaalhaigla juurde- ja ümberehitus 144,2</w:t>
      </w:r>
      <w:r>
        <w:rPr>
          <w:rFonts w:asciiTheme="minorHAnsi" w:hAnsiTheme="minorHAnsi" w:cstheme="minorBidi"/>
        </w:rPr>
        <w:t xml:space="preserve"> </w:t>
      </w:r>
      <w:r w:rsidRPr="00256088">
        <w:rPr>
          <w:rFonts w:asciiTheme="minorHAnsi" w:hAnsiTheme="minorHAnsi" w:cstheme="minorBidi"/>
        </w:rPr>
        <w:t>miljoni euro</w:t>
      </w:r>
      <w:r>
        <w:rPr>
          <w:rFonts w:asciiTheme="minorHAnsi" w:hAnsiTheme="minorHAnsi" w:cstheme="minorBidi"/>
        </w:rPr>
        <w:t xml:space="preserve"> </w:t>
      </w:r>
      <w:r w:rsidR="003E7FC2">
        <w:rPr>
          <w:rFonts w:asciiTheme="minorHAnsi" w:hAnsiTheme="minorHAnsi" w:cstheme="minorBidi"/>
        </w:rPr>
        <w:t>ning</w:t>
      </w:r>
      <w:r w:rsidRPr="006D6229">
        <w:rPr>
          <w:rFonts w:asciiTheme="minorHAnsi" w:hAnsiTheme="minorHAnsi" w:cstheme="minorBidi"/>
        </w:rPr>
        <w:t xml:space="preserve"> </w:t>
      </w:r>
      <w:r>
        <w:rPr>
          <w:rFonts w:asciiTheme="minorHAnsi" w:hAnsiTheme="minorHAnsi" w:cstheme="minorBidi"/>
        </w:rPr>
        <w:t>Tartu Ül</w:t>
      </w:r>
      <w:r w:rsidR="003E7FC2">
        <w:rPr>
          <w:rFonts w:asciiTheme="minorHAnsi" w:hAnsiTheme="minorHAnsi" w:cstheme="minorBidi"/>
        </w:rPr>
        <w:t>i</w:t>
      </w:r>
      <w:r>
        <w:rPr>
          <w:rFonts w:asciiTheme="minorHAnsi" w:hAnsiTheme="minorHAnsi" w:cstheme="minorBidi"/>
        </w:rPr>
        <w:t>kooli Kliinikumi Maarjamõisa meditsiinilinnak 217 miljoni euro</w:t>
      </w:r>
      <w:r w:rsidR="003E7FC2">
        <w:rPr>
          <w:rFonts w:asciiTheme="minorHAnsi" w:hAnsiTheme="minorHAnsi" w:cstheme="minorBidi"/>
        </w:rPr>
        <w:t>ga.</w:t>
      </w:r>
    </w:p>
    <w:p w14:paraId="76CE9025" w14:textId="1B4550F1" w:rsidR="00174292" w:rsidRDefault="0032734B" w:rsidP="00947442">
      <w:pPr>
        <w:pStyle w:val="muudetavtekst"/>
        <w:rPr>
          <w:rFonts w:asciiTheme="minorHAnsi" w:hAnsiTheme="minorHAnsi" w:cstheme="minorBidi"/>
        </w:rPr>
      </w:pPr>
      <w:r>
        <w:rPr>
          <w:rFonts w:asciiTheme="minorHAnsi" w:hAnsiTheme="minorHAnsi" w:cstheme="minorBidi"/>
        </w:rPr>
        <w:t>Ü</w:t>
      </w:r>
      <w:r w:rsidR="00174292" w:rsidRPr="57490200">
        <w:rPr>
          <w:rFonts w:asciiTheme="minorHAnsi" w:hAnsiTheme="minorHAnsi" w:cstheme="minorBidi"/>
        </w:rPr>
        <w:t xml:space="preserve">le 175 miljoni euro </w:t>
      </w:r>
      <w:r>
        <w:rPr>
          <w:rFonts w:asciiTheme="minorHAnsi" w:hAnsiTheme="minorHAnsi" w:cstheme="minorBidi"/>
        </w:rPr>
        <w:t xml:space="preserve">suurune taristuobjektide investeering </w:t>
      </w:r>
      <w:r w:rsidR="00174292" w:rsidRPr="57490200">
        <w:rPr>
          <w:rFonts w:asciiTheme="minorHAnsi" w:hAnsiTheme="minorHAnsi" w:cstheme="minorBidi"/>
        </w:rPr>
        <w:t>on</w:t>
      </w:r>
      <w:r w:rsidR="00174292">
        <w:rPr>
          <w:rFonts w:asciiTheme="minorHAnsi" w:hAnsiTheme="minorHAnsi" w:cstheme="minorBidi"/>
        </w:rPr>
        <w:t xml:space="preserve"> Rail Baltica ehitus</w:t>
      </w:r>
      <w:r w:rsidR="003E7FC2">
        <w:rPr>
          <w:rFonts w:asciiTheme="minorHAnsi" w:hAnsiTheme="minorHAnsi" w:cstheme="minorBidi"/>
        </w:rPr>
        <w:t>,</w:t>
      </w:r>
      <w:r w:rsidR="00174292">
        <w:rPr>
          <w:rFonts w:asciiTheme="minorHAnsi" w:hAnsiTheme="minorHAnsi" w:cstheme="minorBidi"/>
        </w:rPr>
        <w:t xml:space="preserve"> aga ka 2+2 maanteede ehitus</w:t>
      </w:r>
      <w:r w:rsidR="003E7FC2">
        <w:rPr>
          <w:rFonts w:asciiTheme="minorHAnsi" w:hAnsiTheme="minorHAnsi" w:cstheme="minorBidi"/>
        </w:rPr>
        <w:t>,</w:t>
      </w:r>
      <w:r w:rsidR="00174292">
        <w:rPr>
          <w:rFonts w:asciiTheme="minorHAnsi" w:hAnsiTheme="minorHAnsi" w:cstheme="minorBidi"/>
        </w:rPr>
        <w:t xml:space="preserve"> kui vaadata neid ühe investeeringuna.</w:t>
      </w:r>
    </w:p>
    <w:p w14:paraId="193BCD5A" w14:textId="77777777" w:rsidR="00821AC3" w:rsidRDefault="00821AC3" w:rsidP="00947442">
      <w:pPr>
        <w:pStyle w:val="muudetavtekst"/>
        <w:rPr>
          <w:rFonts w:asciiTheme="minorHAnsi" w:hAnsiTheme="minorHAnsi" w:cstheme="minorHAnsi"/>
          <w:b/>
          <w:bCs/>
        </w:rPr>
      </w:pPr>
    </w:p>
    <w:p w14:paraId="1121FF1F" w14:textId="7F507966" w:rsidR="005850E9" w:rsidRDefault="00BD5F4F" w:rsidP="00947442">
      <w:pPr>
        <w:pStyle w:val="muudetavtekst"/>
        <w:rPr>
          <w:rFonts w:asciiTheme="minorHAnsi" w:hAnsiTheme="minorHAnsi" w:cstheme="minorHAnsi"/>
        </w:rPr>
      </w:pPr>
      <w:r w:rsidRPr="00BD5F4F">
        <w:rPr>
          <w:rFonts w:asciiTheme="minorHAnsi" w:hAnsiTheme="minorHAnsi" w:cstheme="minorHAnsi"/>
          <w:b/>
          <w:bCs/>
        </w:rPr>
        <w:t xml:space="preserve">Punktiga </w:t>
      </w:r>
      <w:r w:rsidR="00E44A5D">
        <w:rPr>
          <w:rFonts w:asciiTheme="minorHAnsi" w:hAnsiTheme="minorHAnsi" w:cstheme="minorHAnsi"/>
          <w:b/>
          <w:bCs/>
        </w:rPr>
        <w:t>1</w:t>
      </w:r>
      <w:r w:rsidR="005771B6">
        <w:rPr>
          <w:rFonts w:asciiTheme="minorHAnsi" w:hAnsiTheme="minorHAnsi" w:cstheme="minorHAnsi"/>
          <w:b/>
          <w:bCs/>
        </w:rPr>
        <w:t>2</w:t>
      </w:r>
      <w:r w:rsidR="00E44A5D" w:rsidRPr="00BD5F4F">
        <w:rPr>
          <w:rFonts w:asciiTheme="minorHAnsi" w:hAnsiTheme="minorHAnsi" w:cstheme="minorHAnsi"/>
        </w:rPr>
        <w:t xml:space="preserve"> </w:t>
      </w:r>
      <w:r w:rsidR="00820222">
        <w:rPr>
          <w:rFonts w:asciiTheme="minorHAnsi" w:hAnsiTheme="minorHAnsi" w:cstheme="minorHAnsi"/>
        </w:rPr>
        <w:t>tehakse</w:t>
      </w:r>
      <w:r w:rsidR="005850E9">
        <w:rPr>
          <w:rFonts w:asciiTheme="minorHAnsi" w:hAnsiTheme="minorHAnsi" w:cstheme="minorHAnsi"/>
        </w:rPr>
        <w:t xml:space="preserve"> normitehniline muudatus</w:t>
      </w:r>
      <w:r w:rsidR="0032734B">
        <w:rPr>
          <w:rFonts w:asciiTheme="minorHAnsi" w:hAnsiTheme="minorHAnsi" w:cstheme="minorHAnsi"/>
        </w:rPr>
        <w:t>,</w:t>
      </w:r>
      <w:r w:rsidR="005850E9">
        <w:rPr>
          <w:rFonts w:asciiTheme="minorHAnsi" w:hAnsiTheme="minorHAnsi" w:cstheme="minorHAnsi"/>
        </w:rPr>
        <w:t xml:space="preserve"> koondades </w:t>
      </w:r>
      <w:r w:rsidR="00A21AEC">
        <w:rPr>
          <w:rFonts w:asciiTheme="minorHAnsi" w:hAnsiTheme="minorHAnsi" w:cstheme="minorHAnsi"/>
        </w:rPr>
        <w:t xml:space="preserve">paragrahvid </w:t>
      </w:r>
      <w:r w:rsidR="003720B1">
        <w:rPr>
          <w:rFonts w:asciiTheme="minorHAnsi" w:hAnsiTheme="minorHAnsi" w:cstheme="minorHAnsi"/>
        </w:rPr>
        <w:t>3</w:t>
      </w:r>
      <w:r w:rsidR="0032734B">
        <w:rPr>
          <w:rFonts w:asciiTheme="minorHAnsi" w:hAnsiTheme="minorHAnsi" w:cstheme="minorHAnsi"/>
        </w:rPr>
        <w:t>–</w:t>
      </w:r>
      <w:r w:rsidR="003720B1">
        <w:rPr>
          <w:rFonts w:asciiTheme="minorHAnsi" w:hAnsiTheme="minorHAnsi" w:cstheme="minorHAnsi"/>
        </w:rPr>
        <w:t>4</w:t>
      </w:r>
      <w:r w:rsidR="003720B1">
        <w:rPr>
          <w:rFonts w:asciiTheme="minorHAnsi" w:hAnsiTheme="minorHAnsi" w:cstheme="minorHAnsi"/>
          <w:vertAlign w:val="superscript"/>
        </w:rPr>
        <w:t>1</w:t>
      </w:r>
      <w:r w:rsidR="00DE1627">
        <w:rPr>
          <w:rFonts w:asciiTheme="minorHAnsi" w:hAnsiTheme="minorHAnsi" w:cstheme="minorHAnsi"/>
        </w:rPr>
        <w:t xml:space="preserve"> peatüki </w:t>
      </w:r>
      <w:r w:rsidR="00A16757">
        <w:rPr>
          <w:rFonts w:asciiTheme="minorHAnsi" w:hAnsiTheme="minorHAnsi" w:cstheme="minorHAnsi"/>
        </w:rPr>
        <w:t>2</w:t>
      </w:r>
      <w:r w:rsidR="0032734B">
        <w:rPr>
          <w:rFonts w:asciiTheme="minorHAnsi" w:hAnsiTheme="minorHAnsi" w:cstheme="minorHAnsi"/>
        </w:rPr>
        <w:t>.</w:t>
      </w:r>
      <w:r w:rsidR="00A16757">
        <w:rPr>
          <w:rFonts w:asciiTheme="minorHAnsi" w:hAnsiTheme="minorHAnsi" w:cstheme="minorHAnsi"/>
        </w:rPr>
        <w:t xml:space="preserve"> ja</w:t>
      </w:r>
      <w:r w:rsidR="0032734B">
        <w:rPr>
          <w:rFonts w:asciiTheme="minorHAnsi" w:hAnsiTheme="minorHAnsi" w:cstheme="minorHAnsi"/>
        </w:rPr>
        <w:t>kku</w:t>
      </w:r>
      <w:r w:rsidR="00A16757">
        <w:rPr>
          <w:rFonts w:asciiTheme="minorHAnsi" w:hAnsiTheme="minorHAnsi" w:cstheme="minorHAnsi"/>
        </w:rPr>
        <w:t xml:space="preserve"> </w:t>
      </w:r>
      <w:r w:rsidR="0016548B">
        <w:rPr>
          <w:rFonts w:asciiTheme="minorHAnsi" w:hAnsiTheme="minorHAnsi" w:cstheme="minorHAnsi"/>
        </w:rPr>
        <w:t>pealkirjaga „</w:t>
      </w:r>
      <w:r w:rsidR="0084112C">
        <w:rPr>
          <w:rFonts w:asciiTheme="minorHAnsi" w:hAnsiTheme="minorHAnsi" w:cstheme="minorHAnsi"/>
        </w:rPr>
        <w:t>Riiklik energiatõhususe eesmärk ja valdkonna strateegiad“</w:t>
      </w:r>
      <w:r w:rsidR="00464DF4">
        <w:rPr>
          <w:rFonts w:asciiTheme="minorHAnsi" w:hAnsiTheme="minorHAnsi" w:cstheme="minorHAnsi"/>
        </w:rPr>
        <w:t>.</w:t>
      </w:r>
      <w:r w:rsidR="0084112C">
        <w:rPr>
          <w:rFonts w:asciiTheme="minorHAnsi" w:hAnsiTheme="minorHAnsi" w:cstheme="minorHAnsi"/>
        </w:rPr>
        <w:t xml:space="preserve"> </w:t>
      </w:r>
    </w:p>
    <w:p w14:paraId="54D506DD" w14:textId="77777777" w:rsidR="00821AC3" w:rsidRDefault="00821AC3" w:rsidP="00947442">
      <w:pPr>
        <w:pStyle w:val="muudetavtekst"/>
        <w:rPr>
          <w:rFonts w:asciiTheme="minorHAnsi" w:hAnsiTheme="minorHAnsi" w:cstheme="minorHAnsi"/>
        </w:rPr>
      </w:pPr>
    </w:p>
    <w:p w14:paraId="557FAA1D" w14:textId="70F48E62" w:rsidR="005532EB" w:rsidRPr="00326F49" w:rsidRDefault="00821AC3" w:rsidP="00821AC3">
      <w:pPr>
        <w:pStyle w:val="muudetavtekst"/>
        <w:rPr>
          <w:rFonts w:asciiTheme="minorHAnsi" w:hAnsiTheme="minorHAnsi" w:cstheme="minorHAnsi"/>
        </w:rPr>
      </w:pPr>
      <w:r w:rsidRPr="00437D1B">
        <w:rPr>
          <w:rFonts w:asciiTheme="minorHAnsi" w:hAnsiTheme="minorHAnsi" w:cstheme="minorHAnsi"/>
          <w:b/>
          <w:bCs/>
        </w:rPr>
        <w:t xml:space="preserve">Punktiga </w:t>
      </w:r>
      <w:r w:rsidR="00E44A5D">
        <w:rPr>
          <w:rFonts w:asciiTheme="minorHAnsi" w:hAnsiTheme="minorHAnsi" w:cstheme="minorHAnsi"/>
          <w:b/>
          <w:bCs/>
        </w:rPr>
        <w:t>1</w:t>
      </w:r>
      <w:r w:rsidR="005771B6">
        <w:rPr>
          <w:rFonts w:asciiTheme="minorHAnsi" w:hAnsiTheme="minorHAnsi" w:cstheme="minorHAnsi"/>
          <w:b/>
          <w:bCs/>
        </w:rPr>
        <w:t>3</w:t>
      </w:r>
      <w:r w:rsidR="00437D1B">
        <w:rPr>
          <w:rFonts w:asciiTheme="minorHAnsi" w:hAnsiTheme="minorHAnsi" w:cstheme="minorHAnsi"/>
        </w:rPr>
        <w:t xml:space="preserve"> </w:t>
      </w:r>
      <w:r w:rsidR="00555117">
        <w:rPr>
          <w:rFonts w:asciiTheme="minorHAnsi" w:hAnsiTheme="minorHAnsi" w:cstheme="minorHAnsi"/>
        </w:rPr>
        <w:t xml:space="preserve">asendatakse </w:t>
      </w:r>
      <w:r w:rsidR="008926BC">
        <w:rPr>
          <w:rFonts w:asciiTheme="minorHAnsi" w:hAnsiTheme="minorHAnsi" w:cstheme="minorHAnsi"/>
        </w:rPr>
        <w:t xml:space="preserve">paragrahvi </w:t>
      </w:r>
      <w:r w:rsidR="004B6F50">
        <w:rPr>
          <w:rFonts w:asciiTheme="minorHAnsi" w:hAnsiTheme="minorHAnsi" w:cstheme="minorHAnsi"/>
        </w:rPr>
        <w:t xml:space="preserve">3 lõikes 1 </w:t>
      </w:r>
      <w:r w:rsidR="00EB3796">
        <w:rPr>
          <w:rFonts w:asciiTheme="minorHAnsi" w:hAnsiTheme="minorHAnsi" w:cstheme="minorHAnsi"/>
        </w:rPr>
        <w:t>tekstiosa</w:t>
      </w:r>
      <w:r w:rsidR="00A65CF6">
        <w:rPr>
          <w:rFonts w:asciiTheme="minorHAnsi" w:hAnsiTheme="minorHAnsi" w:cstheme="minorHAnsi"/>
        </w:rPr>
        <w:t xml:space="preserve"> „</w:t>
      </w:r>
      <w:r w:rsidR="00105719" w:rsidRPr="00105719">
        <w:rPr>
          <w:rFonts w:asciiTheme="minorHAnsi" w:hAnsiTheme="minorHAnsi" w:cstheme="minorHAnsi"/>
        </w:rPr>
        <w:t xml:space="preserve">Kliimaministeerium (edaspidi </w:t>
      </w:r>
      <w:r w:rsidR="00105719" w:rsidRPr="00D53B45">
        <w:rPr>
          <w:rFonts w:asciiTheme="minorHAnsi" w:hAnsiTheme="minorHAnsi" w:cstheme="minorHAnsi"/>
          <w:i/>
          <w:iCs/>
        </w:rPr>
        <w:t>energiasäästu koordinaator</w:t>
      </w:r>
      <w:r w:rsidR="00105719" w:rsidRPr="00105719">
        <w:rPr>
          <w:rFonts w:asciiTheme="minorHAnsi" w:hAnsiTheme="minorHAnsi" w:cstheme="minorHAnsi"/>
        </w:rPr>
        <w:t>)” tekstiosaga “</w:t>
      </w:r>
      <w:r w:rsidR="0032734B">
        <w:rPr>
          <w:rFonts w:asciiTheme="minorHAnsi" w:hAnsiTheme="minorHAnsi" w:cstheme="minorHAnsi"/>
        </w:rPr>
        <w:t>e</w:t>
      </w:r>
      <w:r w:rsidR="00105719" w:rsidRPr="00105719">
        <w:rPr>
          <w:rFonts w:asciiTheme="minorHAnsi" w:hAnsiTheme="minorHAnsi" w:cstheme="minorHAnsi"/>
        </w:rPr>
        <w:t>nergiasäästu koordinaator”</w:t>
      </w:r>
      <w:r w:rsidR="00E66B02">
        <w:rPr>
          <w:rFonts w:asciiTheme="minorHAnsi" w:hAnsiTheme="minorHAnsi" w:cstheme="minorHAnsi"/>
        </w:rPr>
        <w:t>. Te</w:t>
      </w:r>
      <w:r w:rsidR="00525CCF">
        <w:rPr>
          <w:rFonts w:asciiTheme="minorHAnsi" w:hAnsiTheme="minorHAnsi" w:cstheme="minorHAnsi"/>
        </w:rPr>
        <w:t xml:space="preserve">gemist on </w:t>
      </w:r>
      <w:r w:rsidR="00BF09EB">
        <w:rPr>
          <w:rFonts w:asciiTheme="minorHAnsi" w:hAnsiTheme="minorHAnsi" w:cstheme="minorHAnsi"/>
        </w:rPr>
        <w:t>normitehnilise m</w:t>
      </w:r>
      <w:r w:rsidR="004E7878">
        <w:rPr>
          <w:rFonts w:asciiTheme="minorHAnsi" w:hAnsiTheme="minorHAnsi" w:cstheme="minorHAnsi"/>
        </w:rPr>
        <w:t xml:space="preserve">uudatusega, </w:t>
      </w:r>
      <w:r w:rsidR="00277D5E">
        <w:rPr>
          <w:rFonts w:asciiTheme="minorHAnsi" w:hAnsiTheme="minorHAnsi" w:cstheme="minorHAnsi"/>
        </w:rPr>
        <w:t xml:space="preserve">sest energiasäästu koordinaatori mõiste tuuakse sisse </w:t>
      </w:r>
      <w:r w:rsidR="00463516">
        <w:rPr>
          <w:rFonts w:asciiTheme="minorHAnsi" w:hAnsiTheme="minorHAnsi" w:cstheme="minorHAnsi"/>
        </w:rPr>
        <w:t xml:space="preserve">juba </w:t>
      </w:r>
      <w:r w:rsidR="00277D5E">
        <w:rPr>
          <w:rFonts w:asciiTheme="minorHAnsi" w:hAnsiTheme="minorHAnsi" w:cstheme="minorHAnsi"/>
        </w:rPr>
        <w:t xml:space="preserve">varem, </w:t>
      </w:r>
      <w:r w:rsidR="00326F49">
        <w:rPr>
          <w:rFonts w:asciiTheme="minorHAnsi" w:hAnsiTheme="minorHAnsi" w:cstheme="minorHAnsi"/>
        </w:rPr>
        <w:t>uues § 2</w:t>
      </w:r>
      <w:r w:rsidR="00326F49">
        <w:rPr>
          <w:rFonts w:asciiTheme="minorHAnsi" w:hAnsiTheme="minorHAnsi" w:cstheme="minorHAnsi"/>
          <w:vertAlign w:val="superscript"/>
        </w:rPr>
        <w:t>1</w:t>
      </w:r>
      <w:r w:rsidR="00326F49">
        <w:rPr>
          <w:rFonts w:asciiTheme="minorHAnsi" w:hAnsiTheme="minorHAnsi" w:cstheme="minorHAnsi"/>
        </w:rPr>
        <w:t xml:space="preserve"> lõikes 4. </w:t>
      </w:r>
      <w:r w:rsidR="00463516">
        <w:rPr>
          <w:rFonts w:asciiTheme="minorHAnsi" w:hAnsiTheme="minorHAnsi" w:cstheme="minorHAnsi"/>
        </w:rPr>
        <w:t xml:space="preserve">Samuti </w:t>
      </w:r>
      <w:r w:rsidR="00602514" w:rsidRPr="00821AC3">
        <w:rPr>
          <w:rFonts w:asciiTheme="minorHAnsi" w:hAnsiTheme="minorHAnsi" w:cstheme="minorHAnsi"/>
        </w:rPr>
        <w:t>asendatakse aastaarv 2020 aastaarvuga 2030, sest energiatõhususe uued kohustused määratakse direktiiviga aastani 2030.</w:t>
      </w:r>
      <w:r w:rsidR="00602514">
        <w:rPr>
          <w:rFonts w:asciiTheme="minorHAnsi" w:hAnsiTheme="minorHAnsi" w:cstheme="minorHAnsi"/>
        </w:rPr>
        <w:t xml:space="preserve"> </w:t>
      </w:r>
      <w:r w:rsidR="00602514" w:rsidRPr="00821AC3">
        <w:rPr>
          <w:rFonts w:asciiTheme="minorHAnsi" w:hAnsiTheme="minorHAnsi" w:cstheme="minorHAnsi"/>
        </w:rPr>
        <w:t>Muudatus on seotud direktiivi artikl</w:t>
      </w:r>
      <w:r w:rsidR="00463516">
        <w:rPr>
          <w:rFonts w:asciiTheme="minorHAnsi" w:hAnsiTheme="minorHAnsi" w:cstheme="minorHAnsi"/>
        </w:rPr>
        <w:t>i</w:t>
      </w:r>
      <w:r w:rsidR="00602514" w:rsidRPr="00821AC3">
        <w:rPr>
          <w:rFonts w:asciiTheme="minorHAnsi" w:hAnsiTheme="minorHAnsi" w:cstheme="minorHAnsi"/>
        </w:rPr>
        <w:t xml:space="preserve"> 4 lõikega 1.</w:t>
      </w:r>
    </w:p>
    <w:p w14:paraId="418DC53F" w14:textId="77777777" w:rsidR="005532EB" w:rsidRDefault="005532EB" w:rsidP="00821AC3">
      <w:pPr>
        <w:pStyle w:val="muudetavtekst"/>
        <w:rPr>
          <w:rFonts w:asciiTheme="minorHAnsi" w:hAnsiTheme="minorHAnsi" w:cstheme="minorHAnsi"/>
        </w:rPr>
      </w:pPr>
    </w:p>
    <w:p w14:paraId="1F260918" w14:textId="72F05955" w:rsidR="00D13132" w:rsidRDefault="00821AC3" w:rsidP="00821AC3">
      <w:pPr>
        <w:pStyle w:val="muudetavtekst"/>
        <w:rPr>
          <w:rFonts w:asciiTheme="minorHAnsi" w:hAnsiTheme="minorHAnsi" w:cstheme="minorHAnsi"/>
        </w:rPr>
      </w:pPr>
      <w:r w:rsidRPr="002E660D">
        <w:rPr>
          <w:rFonts w:asciiTheme="minorHAnsi" w:hAnsiTheme="minorHAnsi" w:cstheme="minorHAnsi"/>
          <w:b/>
          <w:bCs/>
        </w:rPr>
        <w:t xml:space="preserve">Punktiga </w:t>
      </w:r>
      <w:r w:rsidR="00E44A5D">
        <w:rPr>
          <w:rFonts w:asciiTheme="minorHAnsi" w:hAnsiTheme="minorHAnsi" w:cstheme="minorHAnsi"/>
          <w:b/>
          <w:bCs/>
        </w:rPr>
        <w:t>1</w:t>
      </w:r>
      <w:r w:rsidR="005771B6">
        <w:rPr>
          <w:rFonts w:asciiTheme="minorHAnsi" w:hAnsiTheme="minorHAnsi" w:cstheme="minorHAnsi"/>
          <w:b/>
          <w:bCs/>
        </w:rPr>
        <w:t>4</w:t>
      </w:r>
      <w:r w:rsidR="00E44A5D" w:rsidRPr="00821AC3">
        <w:rPr>
          <w:rFonts w:asciiTheme="minorHAnsi" w:hAnsiTheme="minorHAnsi" w:cstheme="minorHAnsi"/>
        </w:rPr>
        <w:t xml:space="preserve"> </w:t>
      </w:r>
      <w:r w:rsidRPr="00821AC3">
        <w:rPr>
          <w:rFonts w:asciiTheme="minorHAnsi" w:hAnsiTheme="minorHAnsi" w:cstheme="minorHAnsi"/>
        </w:rPr>
        <w:t>muudetakse EnKSi § 3 lõike 2 punkti 1, kus asendatakse aastaarv 2020 aastaarvuga 2030, samuti ajakohastati Euroopa Liidu primaarenergia tarbimise eesmärki (992,5 miljonit naftaekvivalenttonni) ja lõpptarbimise eesmärki (763 miljonit naftaekvivalenttonni).</w:t>
      </w:r>
      <w:r w:rsidR="004D15D5">
        <w:rPr>
          <w:rFonts w:asciiTheme="minorHAnsi" w:hAnsiTheme="minorHAnsi" w:cstheme="minorHAnsi"/>
        </w:rPr>
        <w:t xml:space="preserve"> </w:t>
      </w:r>
      <w:r w:rsidRPr="00821AC3">
        <w:rPr>
          <w:rFonts w:asciiTheme="minorHAnsi" w:hAnsiTheme="minorHAnsi" w:cstheme="minorHAnsi"/>
        </w:rPr>
        <w:t>Muudatus on seotud direktiivi artikl</w:t>
      </w:r>
      <w:r w:rsidR="00B16987">
        <w:rPr>
          <w:rFonts w:asciiTheme="minorHAnsi" w:hAnsiTheme="minorHAnsi" w:cstheme="minorHAnsi"/>
        </w:rPr>
        <w:t>i</w:t>
      </w:r>
      <w:r w:rsidRPr="00821AC3">
        <w:rPr>
          <w:rFonts w:asciiTheme="minorHAnsi" w:hAnsiTheme="minorHAnsi" w:cstheme="minorHAnsi"/>
        </w:rPr>
        <w:t xml:space="preserve"> 4 lõikega 1.</w:t>
      </w:r>
    </w:p>
    <w:p w14:paraId="0C551C52" w14:textId="77777777" w:rsidR="001442F7" w:rsidRDefault="001442F7" w:rsidP="00821AC3">
      <w:pPr>
        <w:pStyle w:val="muudetavtekst"/>
        <w:rPr>
          <w:rFonts w:asciiTheme="minorHAnsi" w:hAnsiTheme="minorHAnsi" w:cstheme="minorHAnsi"/>
        </w:rPr>
      </w:pPr>
    </w:p>
    <w:p w14:paraId="0CC39213" w14:textId="340AB86D" w:rsidR="00340B73" w:rsidRDefault="001442F7" w:rsidP="00CE6518">
      <w:pPr>
        <w:pStyle w:val="muudetavtekst"/>
        <w:rPr>
          <w:rFonts w:asciiTheme="minorHAnsi" w:hAnsiTheme="minorHAnsi" w:cstheme="minorHAnsi"/>
        </w:rPr>
      </w:pPr>
      <w:r w:rsidRPr="00C53614">
        <w:rPr>
          <w:rFonts w:asciiTheme="minorHAnsi" w:hAnsiTheme="minorHAnsi" w:cstheme="minorHAnsi"/>
          <w:b/>
          <w:bCs/>
        </w:rPr>
        <w:t>Punktiga 1</w:t>
      </w:r>
      <w:r w:rsidR="005771B6">
        <w:rPr>
          <w:rFonts w:asciiTheme="minorHAnsi" w:hAnsiTheme="minorHAnsi" w:cstheme="minorHAnsi"/>
          <w:b/>
          <w:bCs/>
        </w:rPr>
        <w:t>5</w:t>
      </w:r>
      <w:r w:rsidR="00CE6518">
        <w:rPr>
          <w:rFonts w:asciiTheme="minorHAnsi" w:hAnsiTheme="minorHAnsi" w:cstheme="minorHAnsi"/>
        </w:rPr>
        <w:t xml:space="preserve"> lisatakse paragrahvi 3 lõiked </w:t>
      </w:r>
      <w:r w:rsidR="007D5F84">
        <w:rPr>
          <w:rFonts w:asciiTheme="minorHAnsi" w:hAnsiTheme="minorHAnsi" w:cstheme="minorHAnsi"/>
        </w:rPr>
        <w:t>9</w:t>
      </w:r>
      <w:r w:rsidR="007D5F84">
        <w:rPr>
          <w:rFonts w:asciiTheme="minorHAnsi" w:hAnsiTheme="minorHAnsi" w:cstheme="minorHAnsi"/>
          <w:vertAlign w:val="superscript"/>
        </w:rPr>
        <w:t>1</w:t>
      </w:r>
      <w:r w:rsidR="00B16987">
        <w:rPr>
          <w:rFonts w:asciiTheme="minorHAnsi" w:hAnsiTheme="minorHAnsi" w:cstheme="minorHAnsi"/>
        </w:rPr>
        <w:t>–</w:t>
      </w:r>
      <w:r w:rsidR="007D5F84">
        <w:rPr>
          <w:rFonts w:asciiTheme="minorHAnsi" w:hAnsiTheme="minorHAnsi" w:cstheme="minorHAnsi"/>
        </w:rPr>
        <w:t>9</w:t>
      </w:r>
      <w:r w:rsidR="007D5F84">
        <w:rPr>
          <w:rFonts w:asciiTheme="minorHAnsi" w:hAnsiTheme="minorHAnsi" w:cstheme="minorHAnsi"/>
          <w:vertAlign w:val="superscript"/>
        </w:rPr>
        <w:t>3</w:t>
      </w:r>
      <w:r w:rsidR="00B72F34">
        <w:rPr>
          <w:rFonts w:asciiTheme="minorHAnsi" w:hAnsiTheme="minorHAnsi" w:cstheme="minorHAnsi"/>
        </w:rPr>
        <w:t>, millega võetakse üle direktiivi artikkel 25 lõige 6</w:t>
      </w:r>
      <w:r w:rsidR="00E25933">
        <w:rPr>
          <w:rFonts w:asciiTheme="minorHAnsi" w:hAnsiTheme="minorHAnsi" w:cstheme="minorHAnsi"/>
        </w:rPr>
        <w:t xml:space="preserve">. </w:t>
      </w:r>
    </w:p>
    <w:p w14:paraId="5975C8D6" w14:textId="52E0946A" w:rsidR="00CE6518" w:rsidRPr="00CE6518" w:rsidRDefault="00E25933" w:rsidP="00CE6518">
      <w:pPr>
        <w:pStyle w:val="muudetavtekst"/>
        <w:rPr>
          <w:rFonts w:asciiTheme="minorHAnsi" w:hAnsiTheme="minorHAnsi" w:cstheme="minorHAnsi"/>
        </w:rPr>
      </w:pPr>
      <w:r w:rsidRPr="001366B3">
        <w:rPr>
          <w:rFonts w:asciiTheme="minorHAnsi" w:hAnsiTheme="minorHAnsi" w:cstheme="minorHAnsi"/>
          <w:u w:val="single"/>
        </w:rPr>
        <w:t>Lõikega 9</w:t>
      </w:r>
      <w:r w:rsidRPr="001366B3">
        <w:rPr>
          <w:rFonts w:asciiTheme="minorHAnsi" w:hAnsiTheme="minorHAnsi" w:cstheme="minorHAnsi"/>
          <w:u w:val="single"/>
          <w:vertAlign w:val="superscript"/>
        </w:rPr>
        <w:t>1</w:t>
      </w:r>
      <w:r>
        <w:rPr>
          <w:rFonts w:asciiTheme="minorHAnsi" w:hAnsiTheme="minorHAnsi" w:cstheme="minorHAnsi"/>
        </w:rPr>
        <w:t xml:space="preserve"> s</w:t>
      </w:r>
      <w:r w:rsidR="00CE6518" w:rsidRPr="00E25933">
        <w:rPr>
          <w:rFonts w:asciiTheme="minorHAnsi" w:hAnsiTheme="minorHAnsi" w:cstheme="minorHAnsi"/>
        </w:rPr>
        <w:t>ätestatakse</w:t>
      </w:r>
      <w:r w:rsidR="00CE6518" w:rsidRPr="00CE6518">
        <w:rPr>
          <w:rFonts w:asciiTheme="minorHAnsi" w:hAnsiTheme="minorHAnsi" w:cstheme="minorHAnsi"/>
        </w:rPr>
        <w:t>, et kohaliku omavalitsuse</w:t>
      </w:r>
      <w:r w:rsidR="00B16987">
        <w:rPr>
          <w:rFonts w:asciiTheme="minorHAnsi" w:hAnsiTheme="minorHAnsi" w:cstheme="minorHAnsi"/>
        </w:rPr>
        <w:t xml:space="preserve"> üksuse</w:t>
      </w:r>
      <w:r w:rsidR="00CE6518" w:rsidRPr="00CE6518">
        <w:rPr>
          <w:rFonts w:asciiTheme="minorHAnsi" w:hAnsiTheme="minorHAnsi" w:cstheme="minorHAnsi"/>
        </w:rPr>
        <w:t>d, mille registreeritud elanike arv on üle 30 000, koostavad kohalikud kütte- ja jahutuskavad. Direktiivi (EL) 2023/1791 kohaselt tuleb kava koostada omavalitsus</w:t>
      </w:r>
      <w:r w:rsidR="00B16987">
        <w:rPr>
          <w:rFonts w:asciiTheme="minorHAnsi" w:hAnsiTheme="minorHAnsi" w:cstheme="minorHAnsi"/>
        </w:rPr>
        <w:t>üksust</w:t>
      </w:r>
      <w:r w:rsidR="00CE6518" w:rsidRPr="00CE6518">
        <w:rPr>
          <w:rFonts w:asciiTheme="minorHAnsi" w:hAnsiTheme="minorHAnsi" w:cstheme="minorHAnsi"/>
        </w:rPr>
        <w:t>es, kus elab üle 45 000 inimese, kuid Eesti kontekstis jätaks 45 000 elaniku piir välja mit</w:t>
      </w:r>
      <w:r w:rsidR="00B16987">
        <w:rPr>
          <w:rFonts w:asciiTheme="minorHAnsi" w:hAnsiTheme="minorHAnsi" w:cstheme="minorHAnsi"/>
        </w:rPr>
        <w:t>u</w:t>
      </w:r>
      <w:r w:rsidR="00CE6518" w:rsidRPr="00CE6518">
        <w:rPr>
          <w:rFonts w:asciiTheme="minorHAnsi" w:hAnsiTheme="minorHAnsi" w:cstheme="minorHAnsi"/>
        </w:rPr>
        <w:t xml:space="preserve"> omavalitsus</w:t>
      </w:r>
      <w:r w:rsidR="00B16987">
        <w:rPr>
          <w:rFonts w:asciiTheme="minorHAnsi" w:hAnsiTheme="minorHAnsi" w:cstheme="minorHAnsi"/>
        </w:rPr>
        <w:t>üksust</w:t>
      </w:r>
      <w:r w:rsidR="00CE6518" w:rsidRPr="00CE6518">
        <w:rPr>
          <w:rFonts w:asciiTheme="minorHAnsi" w:hAnsiTheme="minorHAnsi" w:cstheme="minorHAnsi"/>
        </w:rPr>
        <w:t xml:space="preserve">, </w:t>
      </w:r>
      <w:r w:rsidR="00B16987">
        <w:rPr>
          <w:rFonts w:asciiTheme="minorHAnsi" w:hAnsiTheme="minorHAnsi" w:cstheme="minorHAnsi"/>
        </w:rPr>
        <w:t>mille</w:t>
      </w:r>
      <w:r w:rsidR="00CE6518" w:rsidRPr="00CE6518">
        <w:rPr>
          <w:rFonts w:asciiTheme="minorHAnsi" w:hAnsiTheme="minorHAnsi" w:cstheme="minorHAnsi"/>
        </w:rPr>
        <w:t xml:space="preserve"> kaugküttesüsteemid sõltuvad põlevkiviõlitööstusest või </w:t>
      </w:r>
      <w:r w:rsidR="00B16987">
        <w:rPr>
          <w:rFonts w:asciiTheme="minorHAnsi" w:hAnsiTheme="minorHAnsi" w:cstheme="minorHAnsi"/>
        </w:rPr>
        <w:t>millel</w:t>
      </w:r>
      <w:r w:rsidR="00CE6518" w:rsidRPr="00CE6518">
        <w:rPr>
          <w:rFonts w:asciiTheme="minorHAnsi" w:hAnsiTheme="minorHAnsi" w:cstheme="minorHAnsi"/>
        </w:rPr>
        <w:t xml:space="preserve"> on oluline heitsoojuse ja taastuvenergia potentsiaal. Preambuli kohaselt tuleb energiatõhususe meetmeid rakendada seal, kus mõju on suurim, ning tagada õiglane üleminek ka haavatavamates piirkondades. Seetõttu on elanike arvu piir langetatud 30 000</w:t>
      </w:r>
      <w:r w:rsidR="00B16987">
        <w:rPr>
          <w:rFonts w:asciiTheme="minorHAnsi" w:hAnsiTheme="minorHAnsi" w:cstheme="minorHAnsi"/>
        </w:rPr>
        <w:t>-ni</w:t>
      </w:r>
      <w:r w:rsidR="00CE6518" w:rsidRPr="00CE6518">
        <w:rPr>
          <w:rFonts w:asciiTheme="minorHAnsi" w:hAnsiTheme="minorHAnsi" w:cstheme="minorHAnsi"/>
        </w:rPr>
        <w:t xml:space="preserve">. </w:t>
      </w:r>
    </w:p>
    <w:p w14:paraId="36AA07F7" w14:textId="77777777" w:rsidR="00CE6518" w:rsidRPr="00CE6518" w:rsidRDefault="00CE6518" w:rsidP="00CE6518">
      <w:pPr>
        <w:pStyle w:val="muudetavtekst"/>
        <w:rPr>
          <w:rFonts w:asciiTheme="minorHAnsi" w:hAnsiTheme="minorHAnsi" w:cstheme="minorHAnsi"/>
        </w:rPr>
      </w:pPr>
      <w:r w:rsidRPr="00CE6518">
        <w:rPr>
          <w:rFonts w:asciiTheme="minorHAnsi" w:hAnsiTheme="minorHAnsi" w:cstheme="minorHAnsi"/>
        </w:rPr>
        <w:t xml:space="preserve">Kütte- ja jahutuskava eesmärk on anda terviklik ülevaade sektori seisust ja arenguvajadustest ning tagada, et kohalikud otsused lähtuksid energiatõhususe esikohale seadmise põhimõttest. Direktiivi preambulis rõhutatakse, et kohalikul tasandil tehtavad otsused mõjutavad oluliselt energiasüsteemi dekarboniseerimist ning et planeerimine peab hõlmama energiatõhususe, taastuvenergia ja taristu arendamise koostoimet. Kava ei ole samastatav soojusmajanduse arengukavaga, vaid on laiapõhjaline strateegiline dokument. </w:t>
      </w:r>
    </w:p>
    <w:p w14:paraId="62C9CFDA" w14:textId="77777777" w:rsidR="00CE6518" w:rsidRPr="00CE6518" w:rsidRDefault="00CE6518" w:rsidP="00CE6518">
      <w:pPr>
        <w:pStyle w:val="muudetavtekst"/>
        <w:rPr>
          <w:rFonts w:asciiTheme="minorHAnsi" w:hAnsiTheme="minorHAnsi" w:cstheme="minorHAnsi"/>
        </w:rPr>
      </w:pPr>
    </w:p>
    <w:p w14:paraId="00998055" w14:textId="77777777" w:rsidR="00DB0018" w:rsidRDefault="00CE6518" w:rsidP="00CE6518">
      <w:pPr>
        <w:pStyle w:val="muudetavtekst"/>
        <w:rPr>
          <w:rFonts w:asciiTheme="minorHAnsi" w:hAnsiTheme="minorHAnsi" w:cstheme="minorHAnsi"/>
        </w:rPr>
      </w:pPr>
      <w:r w:rsidRPr="001366B3">
        <w:rPr>
          <w:rFonts w:asciiTheme="minorHAnsi" w:hAnsiTheme="minorHAnsi" w:cstheme="minorHAnsi"/>
          <w:u w:val="single"/>
        </w:rPr>
        <w:t>Lõikega 9</w:t>
      </w:r>
      <w:r w:rsidR="00DB0018" w:rsidRPr="001366B3">
        <w:rPr>
          <w:rFonts w:asciiTheme="minorHAnsi" w:hAnsiTheme="minorHAnsi" w:cstheme="minorHAnsi"/>
          <w:u w:val="single"/>
          <w:vertAlign w:val="superscript"/>
        </w:rPr>
        <w:t>2</w:t>
      </w:r>
      <w:r w:rsidRPr="00CE6518">
        <w:rPr>
          <w:rFonts w:asciiTheme="minorHAnsi" w:hAnsiTheme="minorHAnsi" w:cstheme="minorHAnsi"/>
        </w:rPr>
        <w:t xml:space="preserve"> võimaldatakse kavasid koostada ja ellu viia mitme omavalitsuse koostöös, mis on kooskõlas direktiivi eesmärgiga soodustada piirkondlikku koostööd, ühisinvesteeringuid ja kulutõhusust. </w:t>
      </w:r>
    </w:p>
    <w:p w14:paraId="7337BBA1" w14:textId="6C2188B2" w:rsidR="00CE6518" w:rsidRPr="00CE6518" w:rsidRDefault="00CE6518" w:rsidP="00CE6518">
      <w:pPr>
        <w:pStyle w:val="muudetavtekst"/>
        <w:rPr>
          <w:rFonts w:asciiTheme="minorHAnsi" w:hAnsiTheme="minorHAnsi" w:cstheme="minorHAnsi"/>
        </w:rPr>
      </w:pPr>
      <w:r w:rsidRPr="001366B3">
        <w:rPr>
          <w:rFonts w:asciiTheme="minorHAnsi" w:hAnsiTheme="minorHAnsi" w:cstheme="minorHAnsi"/>
          <w:u w:val="single"/>
        </w:rPr>
        <w:t>Lõikega 9</w:t>
      </w:r>
      <w:r w:rsidR="00DB0018" w:rsidRPr="001366B3">
        <w:rPr>
          <w:rFonts w:asciiTheme="minorHAnsi" w:hAnsiTheme="minorHAnsi" w:cstheme="minorHAnsi"/>
          <w:u w:val="single"/>
          <w:vertAlign w:val="superscript"/>
        </w:rPr>
        <w:t>3</w:t>
      </w:r>
      <w:r w:rsidRPr="00CE6518">
        <w:rPr>
          <w:rFonts w:asciiTheme="minorHAnsi" w:hAnsiTheme="minorHAnsi" w:cstheme="minorHAnsi"/>
        </w:rPr>
        <w:t xml:space="preserve"> antakse</w:t>
      </w:r>
      <w:r w:rsidR="007E3829">
        <w:rPr>
          <w:rFonts w:asciiTheme="minorHAnsi" w:hAnsiTheme="minorHAnsi" w:cstheme="minorHAnsi"/>
        </w:rPr>
        <w:t xml:space="preserve"> valdkonna eest vastutavale</w:t>
      </w:r>
      <w:r w:rsidRPr="00CE6518">
        <w:rPr>
          <w:rFonts w:asciiTheme="minorHAnsi" w:hAnsiTheme="minorHAnsi" w:cstheme="minorHAnsi"/>
        </w:rPr>
        <w:t xml:space="preserve"> ministrile volitus kehtestada kava koostamise põhimõtted, et tagada ühtne lähenemi</w:t>
      </w:r>
      <w:r w:rsidR="00B16987">
        <w:rPr>
          <w:rFonts w:asciiTheme="minorHAnsi" w:hAnsiTheme="minorHAnsi" w:cstheme="minorHAnsi"/>
        </w:rPr>
        <w:t>sviis</w:t>
      </w:r>
      <w:r w:rsidRPr="00CE6518">
        <w:rPr>
          <w:rFonts w:asciiTheme="minorHAnsi" w:hAnsiTheme="minorHAnsi" w:cstheme="minorHAnsi"/>
        </w:rPr>
        <w:t xml:space="preserve"> ja kooskõla direktiivis sätestatud sisunõuetega. </w:t>
      </w:r>
    </w:p>
    <w:p w14:paraId="5F6B5788" w14:textId="77777777" w:rsidR="00772892" w:rsidRPr="005D6D1B" w:rsidRDefault="00772892" w:rsidP="00821AC3">
      <w:pPr>
        <w:pStyle w:val="muudetavtekst"/>
        <w:rPr>
          <w:rFonts w:asciiTheme="minorHAnsi" w:hAnsiTheme="minorHAnsi" w:cstheme="minorHAnsi"/>
        </w:rPr>
      </w:pPr>
    </w:p>
    <w:p w14:paraId="2BD2B9FE" w14:textId="16EA9CA2" w:rsidR="00FA2824" w:rsidRDefault="00D2208B" w:rsidP="00947442">
      <w:pPr>
        <w:pStyle w:val="muudetavtekst"/>
        <w:rPr>
          <w:rFonts w:asciiTheme="minorHAnsi" w:hAnsiTheme="minorHAnsi" w:cstheme="minorHAnsi"/>
        </w:rPr>
      </w:pPr>
      <w:r w:rsidRPr="00D2208B">
        <w:rPr>
          <w:rFonts w:asciiTheme="minorHAnsi" w:hAnsiTheme="minorHAnsi" w:cstheme="minorHAnsi"/>
          <w:b/>
          <w:bCs/>
        </w:rPr>
        <w:t xml:space="preserve">Punktiga </w:t>
      </w:r>
      <w:r w:rsidR="00E44A5D">
        <w:rPr>
          <w:rFonts w:asciiTheme="minorHAnsi" w:hAnsiTheme="minorHAnsi" w:cstheme="minorHAnsi"/>
          <w:b/>
          <w:bCs/>
        </w:rPr>
        <w:t>1</w:t>
      </w:r>
      <w:r w:rsidR="005771B6">
        <w:rPr>
          <w:rFonts w:asciiTheme="minorHAnsi" w:hAnsiTheme="minorHAnsi" w:cstheme="minorHAnsi"/>
          <w:b/>
          <w:bCs/>
        </w:rPr>
        <w:t>6</w:t>
      </w:r>
      <w:r w:rsidR="00E44A5D">
        <w:rPr>
          <w:rFonts w:asciiTheme="minorHAnsi" w:hAnsiTheme="minorHAnsi" w:cstheme="minorHAnsi"/>
        </w:rPr>
        <w:t xml:space="preserve"> </w:t>
      </w:r>
      <w:r w:rsidR="00BD5F4F" w:rsidRPr="00BD5F4F">
        <w:rPr>
          <w:rFonts w:asciiTheme="minorHAnsi" w:hAnsiTheme="minorHAnsi" w:cstheme="minorHAnsi"/>
        </w:rPr>
        <w:t>täiendatakse EnKS</w:t>
      </w:r>
      <w:r w:rsidR="003E7FC2">
        <w:rPr>
          <w:rFonts w:asciiTheme="minorHAnsi" w:hAnsiTheme="minorHAnsi" w:cstheme="minorHAnsi"/>
        </w:rPr>
        <w:t>i</w:t>
      </w:r>
      <w:r w:rsidR="00BD5F4F" w:rsidRPr="00BD5F4F">
        <w:rPr>
          <w:rFonts w:asciiTheme="minorHAnsi" w:hAnsiTheme="minorHAnsi" w:cstheme="minorHAnsi"/>
        </w:rPr>
        <w:t xml:space="preserve"> §</w:t>
      </w:r>
      <w:r w:rsidR="00B16987">
        <w:rPr>
          <w:rFonts w:asciiTheme="minorHAnsi" w:hAnsiTheme="minorHAnsi" w:cstheme="minorHAnsi"/>
        </w:rPr>
        <w:t>-ga</w:t>
      </w:r>
      <w:r w:rsidR="00BD5F4F" w:rsidRPr="00BD5F4F">
        <w:rPr>
          <w:rFonts w:asciiTheme="minorHAnsi" w:hAnsiTheme="minorHAnsi" w:cstheme="minorHAnsi"/>
        </w:rPr>
        <w:t xml:space="preserve"> 4</w:t>
      </w:r>
      <w:r w:rsidR="00BD5F4F">
        <w:rPr>
          <w:rFonts w:asciiTheme="minorHAnsi" w:hAnsiTheme="minorHAnsi" w:cstheme="minorHAnsi"/>
          <w:vertAlign w:val="superscript"/>
        </w:rPr>
        <w:t>2</w:t>
      </w:r>
      <w:r w:rsidR="003E7FC2">
        <w:rPr>
          <w:rFonts w:asciiTheme="minorHAnsi" w:hAnsiTheme="minorHAnsi" w:cstheme="minorHAnsi"/>
        </w:rPr>
        <w:t xml:space="preserve">, </w:t>
      </w:r>
      <w:r w:rsidR="00BD5F4F" w:rsidRPr="00BD5F4F">
        <w:rPr>
          <w:rFonts w:asciiTheme="minorHAnsi" w:hAnsiTheme="minorHAnsi" w:cstheme="minorHAnsi"/>
        </w:rPr>
        <w:t xml:space="preserve">mis sätestab </w:t>
      </w:r>
      <w:r w:rsidR="00FA2824">
        <w:rPr>
          <w:rFonts w:asciiTheme="minorHAnsi" w:hAnsiTheme="minorHAnsi" w:cstheme="minorHAnsi"/>
        </w:rPr>
        <w:t xml:space="preserve">avaliku sektori </w:t>
      </w:r>
      <w:r w:rsidR="00FC1799">
        <w:rPr>
          <w:rFonts w:asciiTheme="minorHAnsi" w:hAnsiTheme="minorHAnsi" w:cstheme="minorHAnsi"/>
        </w:rPr>
        <w:t>asutuste summaarse energiasäästu kohustuse.</w:t>
      </w:r>
      <w:r w:rsidR="006E7EFA">
        <w:rPr>
          <w:rFonts w:asciiTheme="minorHAnsi" w:hAnsiTheme="minorHAnsi" w:cstheme="minorHAnsi"/>
        </w:rPr>
        <w:t xml:space="preserve"> Võetakse üle direktiivi artikl</w:t>
      </w:r>
      <w:r w:rsidR="00B16987">
        <w:rPr>
          <w:rFonts w:asciiTheme="minorHAnsi" w:hAnsiTheme="minorHAnsi" w:cstheme="minorHAnsi"/>
        </w:rPr>
        <w:t>i</w:t>
      </w:r>
      <w:r w:rsidR="006E7EFA">
        <w:rPr>
          <w:rFonts w:asciiTheme="minorHAnsi" w:hAnsiTheme="minorHAnsi" w:cstheme="minorHAnsi"/>
        </w:rPr>
        <w:t xml:space="preserve"> </w:t>
      </w:r>
      <w:r w:rsidR="00997075">
        <w:rPr>
          <w:rFonts w:asciiTheme="minorHAnsi" w:hAnsiTheme="minorHAnsi" w:cstheme="minorHAnsi"/>
        </w:rPr>
        <w:t xml:space="preserve">5 punktid </w:t>
      </w:r>
      <w:r w:rsidR="005E1E93">
        <w:rPr>
          <w:rFonts w:asciiTheme="minorHAnsi" w:hAnsiTheme="minorHAnsi" w:cstheme="minorHAnsi"/>
        </w:rPr>
        <w:t>1</w:t>
      </w:r>
      <w:r w:rsidR="00B16987">
        <w:rPr>
          <w:rFonts w:asciiTheme="minorHAnsi" w:hAnsiTheme="minorHAnsi" w:cstheme="minorHAnsi"/>
        </w:rPr>
        <w:t>–</w:t>
      </w:r>
      <w:r w:rsidR="000A3F3C">
        <w:rPr>
          <w:rFonts w:asciiTheme="minorHAnsi" w:hAnsiTheme="minorHAnsi" w:cstheme="minorHAnsi"/>
        </w:rPr>
        <w:t>4</w:t>
      </w:r>
      <w:r w:rsidR="001B782E">
        <w:rPr>
          <w:rFonts w:asciiTheme="minorHAnsi" w:hAnsiTheme="minorHAnsi" w:cstheme="minorHAnsi"/>
        </w:rPr>
        <w:t xml:space="preserve">. </w:t>
      </w:r>
    </w:p>
    <w:p w14:paraId="0260C1CC" w14:textId="77777777" w:rsidR="00B72F34" w:rsidRDefault="006D2008" w:rsidP="006D2008">
      <w:pPr>
        <w:pStyle w:val="muudetavtekst"/>
        <w:rPr>
          <w:rFonts w:asciiTheme="minorHAnsi" w:hAnsiTheme="minorHAnsi" w:cstheme="minorHAnsi"/>
        </w:rPr>
      </w:pPr>
      <w:r w:rsidRPr="00B72F34">
        <w:rPr>
          <w:rFonts w:asciiTheme="minorHAnsi" w:hAnsiTheme="minorHAnsi" w:cstheme="minorHAnsi"/>
          <w:u w:val="single"/>
        </w:rPr>
        <w:t>Lõige 1</w:t>
      </w:r>
      <w:r w:rsidRPr="005A2FE2">
        <w:rPr>
          <w:rFonts w:asciiTheme="minorHAnsi" w:hAnsiTheme="minorHAnsi" w:cstheme="minorHAnsi"/>
        </w:rPr>
        <w:t xml:space="preserve"> sätestab</w:t>
      </w:r>
      <w:r>
        <w:rPr>
          <w:rFonts w:asciiTheme="minorHAnsi" w:hAnsiTheme="minorHAnsi" w:cstheme="minorHAnsi"/>
        </w:rPr>
        <w:t xml:space="preserve">, et kõigi </w:t>
      </w:r>
      <w:r w:rsidRPr="00BD5F4F">
        <w:rPr>
          <w:rFonts w:asciiTheme="minorHAnsi" w:hAnsiTheme="minorHAnsi" w:cstheme="minorHAnsi"/>
        </w:rPr>
        <w:t>avaliku sektori asutuste summaarset energia lõpptarbimist vähendatakse igal aastal vähemalt 1,9% võrreldes võrdlusaastaga 2021.</w:t>
      </w:r>
      <w:r>
        <w:rPr>
          <w:rFonts w:asciiTheme="minorHAnsi" w:hAnsiTheme="minorHAnsi" w:cstheme="minorHAnsi"/>
        </w:rPr>
        <w:t xml:space="preserve"> </w:t>
      </w:r>
    </w:p>
    <w:p w14:paraId="25F475E5" w14:textId="229B6C52" w:rsidR="006D2008" w:rsidRDefault="00B72F34" w:rsidP="006D2008">
      <w:pPr>
        <w:pStyle w:val="muudetavtekst"/>
        <w:rPr>
          <w:rFonts w:asciiTheme="minorHAnsi" w:hAnsiTheme="minorHAnsi" w:cstheme="minorHAnsi"/>
        </w:rPr>
      </w:pPr>
      <w:r w:rsidRPr="00281EC7">
        <w:rPr>
          <w:rFonts w:asciiTheme="minorHAnsi" w:hAnsiTheme="minorHAnsi" w:cstheme="minorHAnsi"/>
          <w:u w:val="single"/>
        </w:rPr>
        <w:t>Lõige 2</w:t>
      </w:r>
      <w:r>
        <w:rPr>
          <w:rFonts w:asciiTheme="minorHAnsi" w:hAnsiTheme="minorHAnsi" w:cstheme="minorHAnsi"/>
        </w:rPr>
        <w:t xml:space="preserve"> sätestab erisused. </w:t>
      </w:r>
      <w:r w:rsidR="006D2008" w:rsidRPr="00BD5F4F">
        <w:rPr>
          <w:rFonts w:asciiTheme="minorHAnsi" w:hAnsiTheme="minorHAnsi" w:cstheme="minorHAnsi"/>
        </w:rPr>
        <w:t>Direktiiv võimaldab teha energiasäästu kohustuse välistuse ühistranspordile ja relvajõududele, mida Eesti kasuta</w:t>
      </w:r>
      <w:r w:rsidR="006D2008">
        <w:rPr>
          <w:rFonts w:asciiTheme="minorHAnsi" w:hAnsiTheme="minorHAnsi" w:cstheme="minorHAnsi"/>
        </w:rPr>
        <w:t xml:space="preserve">b. </w:t>
      </w:r>
      <w:r w:rsidR="006D2008" w:rsidRPr="00E93E9A">
        <w:rPr>
          <w:rFonts w:asciiTheme="minorHAnsi" w:hAnsiTheme="minorHAnsi" w:cstheme="minorHAnsi"/>
        </w:rPr>
        <w:t>Siiski jääb relvajõududele ja ühistranspordile energiatarbimise seirekohus</w:t>
      </w:r>
      <w:r w:rsidR="00B16987">
        <w:rPr>
          <w:rFonts w:asciiTheme="minorHAnsi" w:hAnsiTheme="minorHAnsi" w:cstheme="minorHAnsi"/>
        </w:rPr>
        <w:t>t</w:t>
      </w:r>
      <w:r w:rsidR="006D2008" w:rsidRPr="00E93E9A">
        <w:rPr>
          <w:rFonts w:asciiTheme="minorHAnsi" w:hAnsiTheme="minorHAnsi" w:cstheme="minorHAnsi"/>
        </w:rPr>
        <w:t>us ning kui nendel tegevusaladel saavutatakse 2030</w:t>
      </w:r>
      <w:r w:rsidR="00B16987">
        <w:rPr>
          <w:rFonts w:asciiTheme="minorHAnsi" w:hAnsiTheme="minorHAnsi" w:cstheme="minorHAnsi"/>
        </w:rPr>
        <w:t>. aastal</w:t>
      </w:r>
      <w:r w:rsidR="006D2008" w:rsidRPr="00E93E9A">
        <w:rPr>
          <w:rFonts w:asciiTheme="minorHAnsi" w:hAnsiTheme="minorHAnsi" w:cstheme="minorHAnsi"/>
        </w:rPr>
        <w:t xml:space="preserve"> energiasääst võrreldes 2021</w:t>
      </w:r>
      <w:r w:rsidR="00A660E2">
        <w:rPr>
          <w:rFonts w:asciiTheme="minorHAnsi" w:hAnsiTheme="minorHAnsi" w:cstheme="minorHAnsi"/>
        </w:rPr>
        <w:t>.</w:t>
      </w:r>
      <w:r w:rsidR="006D2008" w:rsidRPr="00E93E9A">
        <w:rPr>
          <w:rFonts w:asciiTheme="minorHAnsi" w:hAnsiTheme="minorHAnsi" w:cstheme="minorHAnsi"/>
        </w:rPr>
        <w:t xml:space="preserve"> aastaga, saab säästu arvestada üldise avaliku sektori energiasäästu </w:t>
      </w:r>
      <w:r w:rsidR="006D2008">
        <w:rPr>
          <w:rFonts w:asciiTheme="minorHAnsi" w:hAnsiTheme="minorHAnsi" w:cstheme="minorHAnsi"/>
        </w:rPr>
        <w:t>hulka.</w:t>
      </w:r>
    </w:p>
    <w:p w14:paraId="2E5B9C72" w14:textId="609FC631" w:rsidR="006D2008" w:rsidRPr="000D3B05" w:rsidRDefault="006D2008" w:rsidP="006D2008">
      <w:pPr>
        <w:pStyle w:val="muudetavtekst"/>
        <w:rPr>
          <w:rFonts w:asciiTheme="minorHAnsi" w:hAnsiTheme="minorHAnsi" w:cstheme="minorBidi"/>
        </w:rPr>
      </w:pPr>
      <w:r w:rsidRPr="490A73E8">
        <w:rPr>
          <w:rFonts w:asciiTheme="minorHAnsi" w:hAnsiTheme="minorHAnsi" w:cstheme="minorBidi"/>
        </w:rPr>
        <w:t>Majanduslikult atraktiivseid energiatõhususe parandamise võimalusi leidub märkimisväärsel hulgal ühistranspordisektoris, eelkõige transpordi elektrifitseerimise</w:t>
      </w:r>
      <w:r w:rsidR="00B16987">
        <w:rPr>
          <w:rFonts w:asciiTheme="minorHAnsi" w:hAnsiTheme="minorHAnsi" w:cstheme="minorBidi"/>
        </w:rPr>
        <w:t xml:space="preserve"> teel</w:t>
      </w:r>
      <w:r w:rsidRPr="490A73E8">
        <w:rPr>
          <w:rFonts w:asciiTheme="minorHAnsi" w:hAnsiTheme="minorHAnsi" w:cstheme="minorBidi"/>
        </w:rPr>
        <w:t xml:space="preserve">. Ühistransport on ainus majandussektor, </w:t>
      </w:r>
      <w:r w:rsidR="00B16987">
        <w:rPr>
          <w:rFonts w:asciiTheme="minorHAnsi" w:hAnsiTheme="minorHAnsi" w:cstheme="minorBidi"/>
        </w:rPr>
        <w:t>mille</w:t>
      </w:r>
      <w:r w:rsidRPr="490A73E8">
        <w:rPr>
          <w:rFonts w:asciiTheme="minorHAnsi" w:hAnsiTheme="minorHAnsi" w:cstheme="minorBidi"/>
        </w:rPr>
        <w:t xml:space="preserve"> energiatarbimine on aastate jooksul pidevalt kasvanud. </w:t>
      </w:r>
      <w:r w:rsidR="00B16987">
        <w:rPr>
          <w:rFonts w:asciiTheme="minorHAnsi" w:hAnsiTheme="minorHAnsi" w:cstheme="minorBidi"/>
        </w:rPr>
        <w:t>S</w:t>
      </w:r>
      <w:r w:rsidRPr="490A73E8">
        <w:rPr>
          <w:rFonts w:asciiTheme="minorHAnsi" w:hAnsiTheme="minorHAnsi" w:cstheme="minorBidi"/>
        </w:rPr>
        <w:t>äästukohustus</w:t>
      </w:r>
      <w:r w:rsidR="00B16987">
        <w:rPr>
          <w:rFonts w:asciiTheme="minorHAnsi" w:hAnsiTheme="minorHAnsi" w:cstheme="minorBidi"/>
        </w:rPr>
        <w:t>t ei pea täitma</w:t>
      </w:r>
      <w:r>
        <w:rPr>
          <w:rFonts w:asciiTheme="minorHAnsi" w:hAnsiTheme="minorHAnsi" w:cstheme="minorBidi"/>
        </w:rPr>
        <w:t xml:space="preserve"> ühistranspordi</w:t>
      </w:r>
      <w:r w:rsidRPr="490A73E8">
        <w:rPr>
          <w:rFonts w:asciiTheme="minorHAnsi" w:hAnsiTheme="minorHAnsi" w:cstheme="minorBidi"/>
        </w:rPr>
        <w:t>vedajad, kuid taristu omanikele säästukohustus</w:t>
      </w:r>
      <w:r w:rsidRPr="00D406BB">
        <w:rPr>
          <w:rFonts w:asciiTheme="minorHAnsi" w:hAnsiTheme="minorHAnsi" w:cstheme="minorBidi"/>
        </w:rPr>
        <w:t xml:space="preserve"> </w:t>
      </w:r>
      <w:r w:rsidRPr="490A73E8">
        <w:rPr>
          <w:rFonts w:asciiTheme="minorHAnsi" w:hAnsiTheme="minorHAnsi" w:cstheme="minorBidi"/>
        </w:rPr>
        <w:t xml:space="preserve">jääb. </w:t>
      </w:r>
      <w:r>
        <w:rPr>
          <w:rFonts w:asciiTheme="minorHAnsi" w:hAnsiTheme="minorHAnsi" w:cstheme="minorBidi"/>
        </w:rPr>
        <w:t>Taristu säästlikumaks renoveerimisel (</w:t>
      </w:r>
      <w:r w:rsidRPr="490A73E8">
        <w:rPr>
          <w:rFonts w:asciiTheme="minorHAnsi" w:hAnsiTheme="minorHAnsi" w:cstheme="minorBidi"/>
        </w:rPr>
        <w:t>nt LED</w:t>
      </w:r>
      <w:r>
        <w:rPr>
          <w:rFonts w:asciiTheme="minorHAnsi" w:hAnsiTheme="minorHAnsi" w:cstheme="minorBidi"/>
        </w:rPr>
        <w:t>-</w:t>
      </w:r>
      <w:r w:rsidRPr="490A73E8">
        <w:rPr>
          <w:rFonts w:asciiTheme="minorHAnsi" w:hAnsiTheme="minorHAnsi" w:cstheme="minorBidi"/>
        </w:rPr>
        <w:t>valgustus, päikesepaneelide kasutamine jt) on mõju püsivam</w:t>
      </w:r>
      <w:r>
        <w:rPr>
          <w:rFonts w:asciiTheme="minorHAnsi" w:hAnsiTheme="minorHAnsi" w:cstheme="minorBidi"/>
        </w:rPr>
        <w:t>, sest energiakasutus ei sõltu maanteel sõitjate arvust</w:t>
      </w:r>
      <w:r w:rsidRPr="490A73E8">
        <w:rPr>
          <w:rFonts w:asciiTheme="minorHAnsi" w:hAnsiTheme="minorHAnsi" w:cstheme="minorBidi"/>
        </w:rPr>
        <w:t>. Ühistranspordi</w:t>
      </w:r>
      <w:r>
        <w:rPr>
          <w:rFonts w:asciiTheme="minorHAnsi" w:hAnsiTheme="minorHAnsi" w:cstheme="minorBidi"/>
        </w:rPr>
        <w:t>vedajate hulka kuuluvad</w:t>
      </w:r>
      <w:r w:rsidRPr="490A73E8">
        <w:rPr>
          <w:rFonts w:asciiTheme="minorHAnsi" w:hAnsiTheme="minorHAnsi" w:cstheme="minorBidi"/>
        </w:rPr>
        <w:t xml:space="preserve"> avaliku sektori asutused</w:t>
      </w:r>
      <w:r>
        <w:rPr>
          <w:rFonts w:asciiTheme="minorHAnsi" w:hAnsiTheme="minorHAnsi" w:cstheme="minorBidi"/>
        </w:rPr>
        <w:t>,</w:t>
      </w:r>
      <w:r w:rsidRPr="490A73E8">
        <w:rPr>
          <w:rFonts w:asciiTheme="minorHAnsi" w:hAnsiTheme="minorHAnsi" w:cstheme="minorBidi"/>
        </w:rPr>
        <w:t xml:space="preserve"> nagu Tallinna Linnatransport AS, TS Laevad OÜ, AS Eesti Liinirongid.</w:t>
      </w:r>
    </w:p>
    <w:p w14:paraId="0B8D9B7B" w14:textId="0A9F91D5" w:rsidR="006D2008" w:rsidRPr="00BD5F4F" w:rsidRDefault="006D2008" w:rsidP="006D2008">
      <w:pPr>
        <w:pStyle w:val="muudetavtekst"/>
        <w:rPr>
          <w:rFonts w:asciiTheme="minorHAnsi" w:hAnsiTheme="minorHAnsi" w:cstheme="minorHAnsi"/>
        </w:rPr>
      </w:pPr>
      <w:r w:rsidRPr="00BD5F4F">
        <w:rPr>
          <w:rFonts w:asciiTheme="minorHAnsi" w:hAnsiTheme="minorHAnsi" w:cstheme="minorHAnsi"/>
        </w:rPr>
        <w:t>Eesti vaate</w:t>
      </w:r>
      <w:r w:rsidR="00B16987">
        <w:rPr>
          <w:rFonts w:asciiTheme="minorHAnsi" w:hAnsiTheme="minorHAnsi" w:cstheme="minorHAnsi"/>
        </w:rPr>
        <w:t>nurgast</w:t>
      </w:r>
      <w:r w:rsidRPr="00BD5F4F">
        <w:rPr>
          <w:rFonts w:asciiTheme="minorHAnsi" w:hAnsiTheme="minorHAnsi" w:cstheme="minorHAnsi"/>
        </w:rPr>
        <w:t xml:space="preserve"> tähenda</w:t>
      </w:r>
      <w:r w:rsidR="00B16987">
        <w:rPr>
          <w:rFonts w:asciiTheme="minorHAnsi" w:hAnsiTheme="minorHAnsi" w:cstheme="minorHAnsi"/>
        </w:rPr>
        <w:t>b</w:t>
      </w:r>
      <w:r>
        <w:rPr>
          <w:rFonts w:asciiTheme="minorHAnsi" w:hAnsiTheme="minorHAnsi" w:cstheme="minorHAnsi"/>
        </w:rPr>
        <w:t xml:space="preserve"> relvajõud</w:t>
      </w:r>
      <w:r w:rsidR="00B16987">
        <w:rPr>
          <w:rFonts w:asciiTheme="minorHAnsi" w:hAnsiTheme="minorHAnsi" w:cstheme="minorHAnsi"/>
        </w:rPr>
        <w:t>ude energiatarbimine</w:t>
      </w:r>
      <w:r>
        <w:rPr>
          <w:rFonts w:asciiTheme="minorHAnsi" w:hAnsiTheme="minorHAnsi" w:cstheme="minorHAnsi"/>
        </w:rPr>
        <w:t xml:space="preserve"> e</w:t>
      </w:r>
      <w:r w:rsidRPr="00BD5F4F">
        <w:rPr>
          <w:rFonts w:asciiTheme="minorHAnsi" w:hAnsiTheme="minorHAnsi" w:cstheme="minorHAnsi"/>
        </w:rPr>
        <w:t>elkõige Kaitseministeeriumi ja Kaitseliidu energiatarbimi</w:t>
      </w:r>
      <w:r>
        <w:rPr>
          <w:rFonts w:asciiTheme="minorHAnsi" w:hAnsiTheme="minorHAnsi" w:cstheme="minorHAnsi"/>
        </w:rPr>
        <w:t>st</w:t>
      </w:r>
      <w:r w:rsidRPr="00BD5F4F">
        <w:rPr>
          <w:rFonts w:asciiTheme="minorHAnsi" w:hAnsiTheme="minorHAnsi" w:cstheme="minorHAnsi"/>
        </w:rPr>
        <w:t xml:space="preserve">, mida ei võeta baastaseme määramisel aluseks </w:t>
      </w:r>
      <w:r w:rsidR="00B16987">
        <w:rPr>
          <w:rFonts w:asciiTheme="minorHAnsi" w:hAnsiTheme="minorHAnsi" w:cstheme="minorHAnsi"/>
        </w:rPr>
        <w:t>ja kellele ei</w:t>
      </w:r>
      <w:r w:rsidRPr="00BD5F4F">
        <w:rPr>
          <w:rFonts w:asciiTheme="minorHAnsi" w:hAnsiTheme="minorHAnsi" w:cstheme="minorHAnsi"/>
        </w:rPr>
        <w:t xml:space="preserve"> seata ka energiasäästu kohustust.</w:t>
      </w:r>
    </w:p>
    <w:p w14:paraId="52927DE5" w14:textId="119CAA5E" w:rsidR="006D2008" w:rsidRDefault="006D2008" w:rsidP="006D2008">
      <w:pPr>
        <w:pStyle w:val="muudetavtekst"/>
        <w:rPr>
          <w:rFonts w:asciiTheme="minorHAnsi" w:hAnsiTheme="minorHAnsi" w:cstheme="minorBidi"/>
        </w:rPr>
      </w:pPr>
      <w:r w:rsidRPr="490A73E8">
        <w:rPr>
          <w:rFonts w:asciiTheme="minorHAnsi" w:hAnsiTheme="minorHAnsi" w:cstheme="minorBidi"/>
        </w:rPr>
        <w:t xml:space="preserve">Relvajõud on energiamahukas sektor nii </w:t>
      </w:r>
      <w:r>
        <w:rPr>
          <w:rFonts w:asciiTheme="minorHAnsi" w:hAnsiTheme="minorHAnsi" w:cstheme="minorBidi"/>
        </w:rPr>
        <w:t xml:space="preserve">Euroopa </w:t>
      </w:r>
      <w:r w:rsidR="00B16987">
        <w:rPr>
          <w:rFonts w:asciiTheme="minorHAnsi" w:hAnsiTheme="minorHAnsi" w:cstheme="minorBidi"/>
        </w:rPr>
        <w:t>L</w:t>
      </w:r>
      <w:r w:rsidRPr="490A73E8">
        <w:rPr>
          <w:rFonts w:asciiTheme="minorHAnsi" w:hAnsiTheme="minorHAnsi" w:cstheme="minorBidi"/>
        </w:rPr>
        <w:t>iidus kui ka Eestis</w:t>
      </w:r>
      <w:r>
        <w:rPr>
          <w:rFonts w:asciiTheme="minorHAnsi" w:hAnsiTheme="minorHAnsi" w:cstheme="minorBidi"/>
        </w:rPr>
        <w:t xml:space="preserve">. Selle </w:t>
      </w:r>
      <w:r w:rsidRPr="490A73E8">
        <w:rPr>
          <w:rFonts w:asciiTheme="minorHAnsi" w:hAnsiTheme="minorHAnsi" w:cstheme="minorBidi"/>
        </w:rPr>
        <w:t>arvele langeb märkimisväärne osa avaliku sektori energiatarbimisest</w:t>
      </w:r>
      <w:r w:rsidR="00A660E2">
        <w:rPr>
          <w:rFonts w:asciiTheme="minorHAnsi" w:hAnsiTheme="minorHAnsi" w:cstheme="minorBidi"/>
        </w:rPr>
        <w:t>.</w:t>
      </w:r>
      <w:r w:rsidRPr="490A73E8">
        <w:rPr>
          <w:rStyle w:val="Allmrkuseviide"/>
          <w:rFonts w:asciiTheme="minorHAnsi" w:hAnsiTheme="minorHAnsi" w:cstheme="minorBidi"/>
        </w:rPr>
        <w:footnoteReference w:id="24"/>
      </w:r>
      <w:r w:rsidRPr="490A73E8">
        <w:rPr>
          <w:rFonts w:asciiTheme="minorHAnsi" w:hAnsiTheme="minorHAnsi" w:cstheme="minorBidi"/>
        </w:rPr>
        <w:t xml:space="preserve"> </w:t>
      </w:r>
      <w:r>
        <w:rPr>
          <w:rFonts w:asciiTheme="minorHAnsi" w:hAnsiTheme="minorHAnsi" w:cstheme="minorBidi"/>
        </w:rPr>
        <w:t xml:space="preserve">ELi </w:t>
      </w:r>
      <w:r w:rsidRPr="490A73E8">
        <w:rPr>
          <w:rFonts w:asciiTheme="minorHAnsi" w:hAnsiTheme="minorHAnsi" w:cstheme="minorBidi"/>
        </w:rPr>
        <w:t>kaitse- ja julgeolekusektori kestliku energia nõuandefoorumi</w:t>
      </w:r>
      <w:r w:rsidRPr="490A73E8">
        <w:rPr>
          <w:rStyle w:val="Allmrkuseviide"/>
          <w:rFonts w:asciiTheme="minorHAnsi" w:hAnsiTheme="minorHAnsi" w:cstheme="minorBidi"/>
        </w:rPr>
        <w:footnoteReference w:id="25"/>
      </w:r>
      <w:r w:rsidRPr="490A73E8">
        <w:rPr>
          <w:rFonts w:asciiTheme="minorHAnsi" w:hAnsiTheme="minorHAnsi" w:cstheme="minorBidi"/>
        </w:rPr>
        <w:t xml:space="preserve"> töö</w:t>
      </w:r>
      <w:r>
        <w:rPr>
          <w:rFonts w:asciiTheme="minorHAnsi" w:hAnsiTheme="minorHAnsi" w:cstheme="minorBidi"/>
        </w:rPr>
        <w:t xml:space="preserve"> (sai alguse</w:t>
      </w:r>
      <w:r w:rsidRPr="490A73E8">
        <w:rPr>
          <w:rFonts w:asciiTheme="minorHAnsi" w:hAnsiTheme="minorHAnsi" w:cstheme="minorBidi"/>
        </w:rPr>
        <w:t xml:space="preserve"> 2016. a</w:t>
      </w:r>
      <w:r>
        <w:rPr>
          <w:rFonts w:asciiTheme="minorHAnsi" w:hAnsiTheme="minorHAnsi" w:cstheme="minorBidi"/>
        </w:rPr>
        <w:t>) tulemusel</w:t>
      </w:r>
      <w:r w:rsidRPr="490A73E8">
        <w:rPr>
          <w:rFonts w:asciiTheme="minorHAnsi" w:hAnsiTheme="minorHAnsi" w:cstheme="minorBidi"/>
        </w:rPr>
        <w:t xml:space="preserve"> on energiatõhususe parandamise meetmed saanud kaitsesektoris laialdaselt tuntuks ja leidnud üldise poolehoiu. Ka Eesti Kaitseministeerium on loonud oma kliimastrateegia</w:t>
      </w:r>
      <w:r w:rsidRPr="490A73E8">
        <w:rPr>
          <w:rStyle w:val="Allmrkuseviide"/>
          <w:rFonts w:asciiTheme="minorHAnsi" w:hAnsiTheme="minorHAnsi" w:cstheme="minorBidi"/>
        </w:rPr>
        <w:footnoteReference w:id="26"/>
      </w:r>
      <w:r>
        <w:rPr>
          <w:rFonts w:asciiTheme="minorHAnsi" w:hAnsiTheme="minorHAnsi" w:cstheme="minorBidi"/>
        </w:rPr>
        <w:t xml:space="preserve">, </w:t>
      </w:r>
      <w:r w:rsidRPr="490A73E8">
        <w:rPr>
          <w:rFonts w:asciiTheme="minorHAnsi" w:hAnsiTheme="minorHAnsi" w:cstheme="minorBidi"/>
        </w:rPr>
        <w:t xml:space="preserve">kus </w:t>
      </w:r>
      <w:r w:rsidR="00B16987">
        <w:rPr>
          <w:rFonts w:asciiTheme="minorHAnsi" w:hAnsiTheme="minorHAnsi" w:cstheme="minorBidi"/>
        </w:rPr>
        <w:t xml:space="preserve">ta </w:t>
      </w:r>
      <w:r w:rsidRPr="490A73E8">
        <w:rPr>
          <w:rFonts w:asciiTheme="minorHAnsi" w:hAnsiTheme="minorHAnsi" w:cstheme="minorBidi"/>
        </w:rPr>
        <w:t>on</w:t>
      </w:r>
      <w:r>
        <w:rPr>
          <w:rFonts w:asciiTheme="minorHAnsi" w:hAnsiTheme="minorHAnsi" w:cstheme="minorBidi"/>
        </w:rPr>
        <w:t xml:space="preserve"> sea</w:t>
      </w:r>
      <w:r w:rsidR="00B16987">
        <w:rPr>
          <w:rFonts w:asciiTheme="minorHAnsi" w:hAnsiTheme="minorHAnsi" w:cstheme="minorBidi"/>
        </w:rPr>
        <w:t>dn</w:t>
      </w:r>
      <w:r>
        <w:rPr>
          <w:rFonts w:asciiTheme="minorHAnsi" w:hAnsiTheme="minorHAnsi" w:cstheme="minorBidi"/>
        </w:rPr>
        <w:t>ud</w:t>
      </w:r>
      <w:r w:rsidRPr="490A73E8">
        <w:rPr>
          <w:rFonts w:asciiTheme="minorHAnsi" w:hAnsiTheme="minorHAnsi" w:cstheme="minorBidi"/>
        </w:rPr>
        <w:t xml:space="preserve"> eesmärgid energia- ja ressursitõhususe</w:t>
      </w:r>
      <w:r>
        <w:rPr>
          <w:rFonts w:asciiTheme="minorHAnsi" w:hAnsiTheme="minorHAnsi" w:cstheme="minorBidi"/>
        </w:rPr>
        <w:t>le</w:t>
      </w:r>
      <w:r w:rsidRPr="490A73E8">
        <w:rPr>
          <w:rFonts w:asciiTheme="minorHAnsi" w:hAnsiTheme="minorHAnsi" w:cstheme="minorBidi"/>
        </w:rPr>
        <w:t xml:space="preserve"> (energiasäästlikud hooned ja taastuvenergia kasutamine) ja transpordil</w:t>
      </w:r>
      <w:r>
        <w:rPr>
          <w:rFonts w:asciiTheme="minorHAnsi" w:hAnsiTheme="minorHAnsi" w:cstheme="minorBidi"/>
        </w:rPr>
        <w:t>e</w:t>
      </w:r>
      <w:r w:rsidRPr="490A73E8">
        <w:rPr>
          <w:rFonts w:asciiTheme="minorHAnsi" w:hAnsiTheme="minorHAnsi" w:cstheme="minorBidi"/>
        </w:rPr>
        <w:t xml:space="preserve"> (säästlikumad transpordilahendused, näiteks alternatiivkütuste või keskkonnahoidlike sõidukite kasutuselevõt</w:t>
      </w:r>
      <w:r>
        <w:rPr>
          <w:rFonts w:asciiTheme="minorHAnsi" w:hAnsiTheme="minorHAnsi" w:cstheme="minorBidi"/>
        </w:rPr>
        <w:t>t</w:t>
      </w:r>
      <w:r w:rsidRPr="490A73E8">
        <w:rPr>
          <w:rFonts w:asciiTheme="minorHAnsi" w:hAnsiTheme="minorHAnsi" w:cstheme="minorBidi"/>
        </w:rPr>
        <w:t>, logistika optimeerimi</w:t>
      </w:r>
      <w:r>
        <w:rPr>
          <w:rFonts w:asciiTheme="minorHAnsi" w:hAnsiTheme="minorHAnsi" w:cstheme="minorBidi"/>
        </w:rPr>
        <w:t>ne</w:t>
      </w:r>
      <w:r w:rsidRPr="490A73E8">
        <w:rPr>
          <w:rFonts w:asciiTheme="minorHAnsi" w:hAnsiTheme="minorHAnsi" w:cstheme="minorBidi"/>
        </w:rPr>
        <w:t xml:space="preserve"> ning sõidukite energiatõhususe suurendamine). Nimetatud kliimastrateegias on kaitsevaldkonna eesmärk suurendada 2030. aastaks ehitiste energiatõhusust 5% </w:t>
      </w:r>
      <w:r>
        <w:rPr>
          <w:rFonts w:asciiTheme="minorHAnsi" w:hAnsiTheme="minorHAnsi" w:cstheme="minorBidi"/>
        </w:rPr>
        <w:t>ning</w:t>
      </w:r>
      <w:r w:rsidRPr="490A73E8">
        <w:rPr>
          <w:rFonts w:asciiTheme="minorHAnsi" w:hAnsiTheme="minorHAnsi" w:cstheme="minorBidi"/>
        </w:rPr>
        <w:t xml:space="preserve"> kui see saavutatakse, saab selle säästu arvesse võtta 2030 avaliku sektori kokkuhoi</w:t>
      </w:r>
      <w:r>
        <w:rPr>
          <w:rFonts w:asciiTheme="minorHAnsi" w:hAnsiTheme="minorHAnsi" w:cstheme="minorBidi"/>
        </w:rPr>
        <w:t>us</w:t>
      </w:r>
      <w:r w:rsidRPr="490A73E8">
        <w:rPr>
          <w:rFonts w:asciiTheme="minorHAnsi" w:hAnsiTheme="minorHAnsi" w:cstheme="minorBidi"/>
        </w:rPr>
        <w:t>.</w:t>
      </w:r>
    </w:p>
    <w:p w14:paraId="1E1A7E40" w14:textId="23F82514" w:rsidR="00335981" w:rsidRDefault="00335981" w:rsidP="00335981">
      <w:pPr>
        <w:pStyle w:val="muudetavtekst"/>
        <w:rPr>
          <w:rFonts w:asciiTheme="minorHAnsi" w:hAnsiTheme="minorHAnsi" w:cstheme="minorBidi"/>
        </w:rPr>
      </w:pPr>
      <w:r w:rsidRPr="00730D48">
        <w:rPr>
          <w:rFonts w:asciiTheme="minorHAnsi" w:hAnsiTheme="minorHAnsi" w:cstheme="minorBidi"/>
          <w:u w:val="single"/>
        </w:rPr>
        <w:t xml:space="preserve">Lõikes </w:t>
      </w:r>
      <w:r w:rsidR="00730D48" w:rsidRPr="00730D48">
        <w:rPr>
          <w:rFonts w:asciiTheme="minorHAnsi" w:hAnsiTheme="minorHAnsi" w:cstheme="minorBidi"/>
          <w:u w:val="single"/>
        </w:rPr>
        <w:t>3</w:t>
      </w:r>
      <w:r w:rsidRPr="490A73E8">
        <w:rPr>
          <w:rFonts w:asciiTheme="minorHAnsi" w:hAnsiTheme="minorHAnsi" w:cstheme="minorBidi"/>
        </w:rPr>
        <w:t xml:space="preserve"> sätestatakse</w:t>
      </w:r>
      <w:r>
        <w:rPr>
          <w:rFonts w:asciiTheme="minorHAnsi" w:hAnsiTheme="minorHAnsi" w:cstheme="minorBidi"/>
        </w:rPr>
        <w:t>,</w:t>
      </w:r>
      <w:r w:rsidRPr="490A73E8">
        <w:rPr>
          <w:rFonts w:asciiTheme="minorHAnsi" w:hAnsiTheme="minorHAnsi" w:cstheme="minorBidi"/>
        </w:rPr>
        <w:t xml:space="preserve"> et energiasäästu arvestamisel saab arvesse võtta ka kliimaerinevusi.</w:t>
      </w:r>
      <w:r w:rsidR="001B782E">
        <w:rPr>
          <w:rFonts w:asciiTheme="minorHAnsi" w:hAnsiTheme="minorHAnsi" w:cstheme="minorBidi"/>
        </w:rPr>
        <w:t xml:space="preserve"> </w:t>
      </w:r>
      <w:r w:rsidR="00C40B72">
        <w:rPr>
          <w:rFonts w:asciiTheme="minorHAnsi" w:hAnsiTheme="minorHAnsi" w:cstheme="minorBidi"/>
        </w:rPr>
        <w:t xml:space="preserve">Kliimaerinevuste all mõeldakse </w:t>
      </w:r>
      <w:r w:rsidRPr="490A73E8">
        <w:rPr>
          <w:rFonts w:asciiTheme="minorHAnsi" w:hAnsiTheme="minorHAnsi" w:cstheme="minorBidi"/>
        </w:rPr>
        <w:t xml:space="preserve"> eelkõige kraadpäevi</w:t>
      </w:r>
      <w:r>
        <w:rPr>
          <w:rStyle w:val="Allmrkuseviide"/>
          <w:rFonts w:asciiTheme="minorHAnsi" w:hAnsiTheme="minorHAnsi" w:cstheme="minorBidi"/>
        </w:rPr>
        <w:footnoteReference w:id="27"/>
      </w:r>
      <w:r w:rsidRPr="490A73E8">
        <w:rPr>
          <w:rFonts w:asciiTheme="minorHAnsi" w:hAnsiTheme="minorHAnsi" w:cstheme="minorBidi"/>
        </w:rPr>
        <w:t xml:space="preserve"> hoonete kütte ja jahutuse vajaduse määramisel ja taandamisel normaalaastale, et arvesse võtta võimalik</w:t>
      </w:r>
      <w:r w:rsidR="00B71EED">
        <w:rPr>
          <w:rFonts w:asciiTheme="minorHAnsi" w:hAnsiTheme="minorHAnsi" w:cstheme="minorBidi"/>
        </w:rPr>
        <w:t>k</w:t>
      </w:r>
      <w:r w:rsidRPr="490A73E8">
        <w:rPr>
          <w:rFonts w:asciiTheme="minorHAnsi" w:hAnsiTheme="minorHAnsi" w:cstheme="minorBidi"/>
        </w:rPr>
        <w:t>u energiatarbimise kasvu</w:t>
      </w:r>
      <w:r>
        <w:rPr>
          <w:rFonts w:asciiTheme="minorHAnsi" w:hAnsiTheme="minorHAnsi" w:cstheme="minorBidi"/>
        </w:rPr>
        <w:t>,</w:t>
      </w:r>
      <w:r w:rsidRPr="490A73E8">
        <w:rPr>
          <w:rFonts w:asciiTheme="minorHAnsi" w:hAnsiTheme="minorHAnsi" w:cstheme="minorBidi"/>
        </w:rPr>
        <w:t xml:space="preserve"> kui on külm talv või kuum suvi. Eesti piirkondade kraadpäevade andmed tasakaalutemperatuuride ja aastate</w:t>
      </w:r>
      <w:r w:rsidR="00B71EED">
        <w:rPr>
          <w:rFonts w:asciiTheme="minorHAnsi" w:hAnsiTheme="minorHAnsi" w:cstheme="minorBidi"/>
        </w:rPr>
        <w:t xml:space="preserve"> kaupa</w:t>
      </w:r>
      <w:r w:rsidRPr="490A73E8">
        <w:rPr>
          <w:rFonts w:asciiTheme="minorHAnsi" w:hAnsiTheme="minorHAnsi" w:cstheme="minorBidi"/>
        </w:rPr>
        <w:t xml:space="preserve"> lei</w:t>
      </w:r>
      <w:r>
        <w:rPr>
          <w:rFonts w:asciiTheme="minorHAnsi" w:hAnsiTheme="minorHAnsi" w:cstheme="minorBidi"/>
        </w:rPr>
        <w:t>ab</w:t>
      </w:r>
      <w:r w:rsidRPr="490A73E8">
        <w:rPr>
          <w:rFonts w:asciiTheme="minorHAnsi" w:hAnsiTheme="minorHAnsi" w:cstheme="minorBidi"/>
        </w:rPr>
        <w:t xml:space="preserve"> Ehitisregistris</w:t>
      </w:r>
      <w:r>
        <w:rPr>
          <w:rFonts w:asciiTheme="minorHAnsi" w:hAnsiTheme="minorHAnsi" w:cstheme="minorBidi"/>
        </w:rPr>
        <w:t>t</w:t>
      </w:r>
      <w:r w:rsidRPr="490A73E8">
        <w:rPr>
          <w:rStyle w:val="Allmrkuseviide"/>
          <w:rFonts w:asciiTheme="minorHAnsi" w:hAnsiTheme="minorHAnsi" w:cstheme="minorBidi"/>
        </w:rPr>
        <w:footnoteReference w:id="28"/>
      </w:r>
      <w:r w:rsidRPr="490A73E8">
        <w:rPr>
          <w:rFonts w:asciiTheme="minorHAnsi" w:hAnsiTheme="minorHAnsi" w:cstheme="minorBidi"/>
        </w:rPr>
        <w:t>.</w:t>
      </w:r>
    </w:p>
    <w:p w14:paraId="3C203CFA" w14:textId="18142E25" w:rsidR="00B85B3E" w:rsidRPr="00B85B3E" w:rsidRDefault="00335981" w:rsidP="00B85B3E">
      <w:pPr>
        <w:pStyle w:val="muudetavtekst"/>
        <w:rPr>
          <w:rFonts w:asciiTheme="minorHAnsi" w:hAnsiTheme="minorHAnsi" w:cstheme="minorHAnsi"/>
        </w:rPr>
      </w:pPr>
      <w:r w:rsidRPr="00730D48">
        <w:rPr>
          <w:rFonts w:asciiTheme="minorHAnsi" w:hAnsiTheme="minorHAnsi" w:cstheme="minorHAnsi"/>
          <w:u w:val="single"/>
        </w:rPr>
        <w:t>Lõi</w:t>
      </w:r>
      <w:r w:rsidR="00175A04" w:rsidRPr="00730D48">
        <w:rPr>
          <w:rFonts w:asciiTheme="minorHAnsi" w:hAnsiTheme="minorHAnsi" w:cstheme="minorHAnsi"/>
          <w:u w:val="single"/>
        </w:rPr>
        <w:t>ge</w:t>
      </w:r>
      <w:r w:rsidRPr="00730D48">
        <w:rPr>
          <w:rFonts w:asciiTheme="minorHAnsi" w:hAnsiTheme="minorHAnsi" w:cstheme="minorHAnsi"/>
          <w:u w:val="single"/>
        </w:rPr>
        <w:t xml:space="preserve"> </w:t>
      </w:r>
      <w:r w:rsidR="00730D48" w:rsidRPr="00730D48">
        <w:rPr>
          <w:rFonts w:asciiTheme="minorHAnsi" w:hAnsiTheme="minorHAnsi" w:cstheme="minorHAnsi"/>
          <w:u w:val="single"/>
        </w:rPr>
        <w:t>4</w:t>
      </w:r>
      <w:r>
        <w:rPr>
          <w:rFonts w:asciiTheme="minorHAnsi" w:hAnsiTheme="minorHAnsi" w:cstheme="minorHAnsi"/>
        </w:rPr>
        <w:t xml:space="preserve"> </w:t>
      </w:r>
      <w:r w:rsidR="00730D48">
        <w:rPr>
          <w:rFonts w:asciiTheme="minorHAnsi" w:hAnsiTheme="minorHAnsi" w:cstheme="minorHAnsi"/>
        </w:rPr>
        <w:t xml:space="preserve">võimaldab </w:t>
      </w:r>
      <w:r w:rsidR="00175A04">
        <w:rPr>
          <w:rFonts w:asciiTheme="minorHAnsi" w:hAnsiTheme="minorHAnsi" w:cstheme="minorHAnsi"/>
        </w:rPr>
        <w:t>energiasäästu koordinaatori</w:t>
      </w:r>
      <w:r w:rsidR="00730D48">
        <w:rPr>
          <w:rFonts w:asciiTheme="minorHAnsi" w:hAnsiTheme="minorHAnsi" w:cstheme="minorHAnsi"/>
        </w:rPr>
        <w:t>l</w:t>
      </w:r>
      <w:r w:rsidR="00175A04">
        <w:rPr>
          <w:rFonts w:asciiTheme="minorHAnsi" w:hAnsiTheme="minorHAnsi" w:cstheme="minorHAnsi"/>
        </w:rPr>
        <w:t xml:space="preserve"> </w:t>
      </w:r>
      <w:r w:rsidR="00B85B3E" w:rsidRPr="00B85B3E">
        <w:rPr>
          <w:rFonts w:asciiTheme="minorHAnsi" w:hAnsiTheme="minorHAnsi" w:cstheme="minorHAnsi"/>
        </w:rPr>
        <w:t>sõlmida haldusleping</w:t>
      </w:r>
      <w:r w:rsidR="00730D48">
        <w:rPr>
          <w:rFonts w:asciiTheme="minorHAnsi" w:hAnsiTheme="minorHAnsi" w:cstheme="minorHAnsi"/>
        </w:rPr>
        <w:t xml:space="preserve"> lõikes 1 eesmärgi täitmiseks </w:t>
      </w:r>
      <w:r w:rsidR="00B85B3E" w:rsidRPr="00B85B3E">
        <w:rPr>
          <w:rFonts w:asciiTheme="minorHAnsi" w:hAnsiTheme="minorHAnsi" w:cstheme="minorHAnsi"/>
        </w:rPr>
        <w:t>näiteks Eesti Keskkonnauuringute Keskusega, kellega koostöös arendatakse välja seiresüsteem ja juhtimis</w:t>
      </w:r>
      <w:r w:rsidR="00BC1E00">
        <w:rPr>
          <w:rFonts w:asciiTheme="minorHAnsi" w:hAnsiTheme="minorHAnsi" w:cstheme="minorHAnsi"/>
        </w:rPr>
        <w:t>meetodi</w:t>
      </w:r>
      <w:r w:rsidR="00B85B3E" w:rsidRPr="00B85B3E">
        <w:rPr>
          <w:rFonts w:asciiTheme="minorHAnsi" w:hAnsiTheme="minorHAnsi" w:cstheme="minorHAnsi"/>
        </w:rPr>
        <w:t xml:space="preserve">d nii kumulatiivse energiasäästu kui ka avaliku sektori energiatarbimise jälgimiseks. Arvestades, et oluline osa avaliku sektori energiatarbest on seotud hoonetega, võib asjakohaste andmete kogumise ja analüüsi </w:t>
      </w:r>
      <w:r w:rsidR="00BC1E00">
        <w:rPr>
          <w:rFonts w:asciiTheme="minorHAnsi" w:hAnsiTheme="minorHAnsi" w:cstheme="minorHAnsi"/>
        </w:rPr>
        <w:t>ülesandeid täita</w:t>
      </w:r>
      <w:r w:rsidR="00B85B3E" w:rsidRPr="00B85B3E">
        <w:rPr>
          <w:rFonts w:asciiTheme="minorHAnsi" w:hAnsiTheme="minorHAnsi" w:cstheme="minorHAnsi"/>
        </w:rPr>
        <w:t xml:space="preserve"> ka Riigi Kinnisvara AS.</w:t>
      </w:r>
    </w:p>
    <w:p w14:paraId="3BD0134B" w14:textId="77777777" w:rsidR="00B85B3E" w:rsidRPr="00B85B3E" w:rsidRDefault="00B85B3E" w:rsidP="00B85B3E">
      <w:pPr>
        <w:pStyle w:val="muudetavtekst"/>
        <w:rPr>
          <w:rFonts w:asciiTheme="minorHAnsi" w:hAnsiTheme="minorHAnsi" w:cstheme="minorHAnsi"/>
        </w:rPr>
      </w:pPr>
    </w:p>
    <w:p w14:paraId="6D1B6168" w14:textId="26AC8DAF" w:rsidR="007402FE" w:rsidRPr="00336D06" w:rsidRDefault="00B85B3E" w:rsidP="00335981">
      <w:pPr>
        <w:pStyle w:val="muudetavtekst"/>
        <w:rPr>
          <w:rFonts w:asciiTheme="minorHAnsi" w:hAnsiTheme="minorHAnsi" w:cstheme="minorHAnsi"/>
        </w:rPr>
      </w:pPr>
      <w:r w:rsidRPr="00B85B3E">
        <w:rPr>
          <w:rFonts w:asciiTheme="minorHAnsi" w:hAnsiTheme="minorHAnsi" w:cstheme="minorHAnsi"/>
        </w:rPr>
        <w:t>Ülesannete täitja(d) ning rollijaotus määratakse kindlaks seiresüsteemi ärianalüüsi tulemusena, lähtudes funktsionaalsest sobivusest ja andmehaldusvõimekusest.</w:t>
      </w:r>
      <w:r w:rsidR="006F5207">
        <w:t>.</w:t>
      </w:r>
    </w:p>
    <w:p w14:paraId="74AEC5A3" w14:textId="77777777" w:rsidR="00D1466A" w:rsidRDefault="00D1466A" w:rsidP="00947442">
      <w:pPr>
        <w:pStyle w:val="muudetavtekst"/>
        <w:rPr>
          <w:rFonts w:asciiTheme="minorHAnsi" w:hAnsiTheme="minorHAnsi" w:cstheme="minorHAnsi"/>
        </w:rPr>
      </w:pPr>
    </w:p>
    <w:p w14:paraId="0B626C1C" w14:textId="49FB721E" w:rsidR="006D2008" w:rsidRPr="007A12E9" w:rsidRDefault="00D1466A" w:rsidP="00947442">
      <w:pPr>
        <w:pStyle w:val="muudetavtekst"/>
        <w:rPr>
          <w:rFonts w:asciiTheme="minorHAnsi" w:hAnsiTheme="minorHAnsi" w:cstheme="minorHAnsi"/>
          <w:b/>
          <w:bCs/>
        </w:rPr>
      </w:pPr>
      <w:r w:rsidRPr="007A12E9">
        <w:rPr>
          <w:rFonts w:asciiTheme="minorHAnsi" w:hAnsiTheme="minorHAnsi" w:cstheme="minorHAnsi"/>
          <w:b/>
          <w:bCs/>
        </w:rPr>
        <w:t>Avaliku sektori asutuste kokkuhoid</w:t>
      </w:r>
    </w:p>
    <w:p w14:paraId="785B1DA2" w14:textId="7A41A7F6" w:rsidR="006A7358" w:rsidRDefault="00BC1E00" w:rsidP="00947442">
      <w:pPr>
        <w:pStyle w:val="muudetavtekst"/>
        <w:rPr>
          <w:rFonts w:asciiTheme="minorHAnsi" w:hAnsiTheme="minorHAnsi" w:cstheme="minorBidi"/>
        </w:rPr>
      </w:pPr>
      <w:r>
        <w:rPr>
          <w:rFonts w:asciiTheme="minorHAnsi" w:hAnsiTheme="minorHAnsi" w:cstheme="minorBidi"/>
        </w:rPr>
        <w:t>Avaliku sektori lõpptarbimine moodustab k</w:t>
      </w:r>
      <w:r w:rsidR="00B47632">
        <w:rPr>
          <w:rFonts w:asciiTheme="minorHAnsi" w:hAnsiTheme="minorHAnsi" w:cstheme="minorBidi"/>
        </w:rPr>
        <w:t>ogu</w:t>
      </w:r>
      <w:r w:rsidR="00B47632" w:rsidRPr="57490200">
        <w:rPr>
          <w:rFonts w:asciiTheme="minorHAnsi" w:hAnsiTheme="minorHAnsi" w:cstheme="minorBidi"/>
        </w:rPr>
        <w:t xml:space="preserve"> </w:t>
      </w:r>
      <w:r w:rsidR="006A7358" w:rsidRPr="57490200">
        <w:rPr>
          <w:rFonts w:asciiTheme="minorHAnsi" w:hAnsiTheme="minorHAnsi" w:cstheme="minorBidi"/>
        </w:rPr>
        <w:t>Euroopa Liidu energia lõpptarbimisest</w:t>
      </w:r>
      <w:r w:rsidR="00B47632" w:rsidRPr="00B47632">
        <w:rPr>
          <w:rFonts w:asciiTheme="minorHAnsi" w:hAnsiTheme="minorHAnsi" w:cstheme="minorBidi"/>
        </w:rPr>
        <w:t xml:space="preserve"> </w:t>
      </w:r>
      <w:r w:rsidR="00B47632" w:rsidRPr="57490200">
        <w:rPr>
          <w:rFonts w:asciiTheme="minorHAnsi" w:hAnsiTheme="minorHAnsi" w:cstheme="minorBidi"/>
        </w:rPr>
        <w:t>umbes 5–10%</w:t>
      </w:r>
      <w:r w:rsidR="006A7358" w:rsidRPr="57490200">
        <w:rPr>
          <w:rFonts w:asciiTheme="minorHAnsi" w:hAnsiTheme="minorHAnsi" w:cstheme="minorBidi"/>
        </w:rPr>
        <w:t>. Eesti avaliku sektori tarbimine on ~</w:t>
      </w:r>
      <w:r>
        <w:rPr>
          <w:rFonts w:asciiTheme="minorHAnsi" w:hAnsiTheme="minorHAnsi" w:cstheme="minorBidi"/>
        </w:rPr>
        <w:t> </w:t>
      </w:r>
      <w:r w:rsidR="006A7358" w:rsidRPr="57490200">
        <w:rPr>
          <w:rFonts w:asciiTheme="minorHAnsi" w:hAnsiTheme="minorHAnsi" w:cstheme="minorBidi"/>
        </w:rPr>
        <w:t>7</w:t>
      </w:r>
      <w:r>
        <w:t>–</w:t>
      </w:r>
      <w:r w:rsidR="006A7358" w:rsidRPr="57490200">
        <w:rPr>
          <w:rFonts w:asciiTheme="minorHAnsi" w:hAnsiTheme="minorHAnsi" w:cstheme="minorBidi"/>
        </w:rPr>
        <w:t>8% riigi kogu energia lõpptarbimisest. Avalik</w:t>
      </w:r>
      <w:r w:rsidR="00B47632">
        <w:rPr>
          <w:rFonts w:asciiTheme="minorHAnsi" w:hAnsiTheme="minorHAnsi" w:cstheme="minorBidi"/>
        </w:rPr>
        <w:t>ul</w:t>
      </w:r>
      <w:r w:rsidR="006A7358" w:rsidRPr="57490200">
        <w:rPr>
          <w:rFonts w:asciiTheme="minorHAnsi" w:hAnsiTheme="minorHAnsi" w:cstheme="minorBidi"/>
        </w:rPr>
        <w:t xml:space="preserve"> sektor</w:t>
      </w:r>
      <w:r w:rsidR="00B47632">
        <w:rPr>
          <w:rFonts w:asciiTheme="minorHAnsi" w:hAnsiTheme="minorHAnsi" w:cstheme="minorBidi"/>
        </w:rPr>
        <w:t>il</w:t>
      </w:r>
      <w:r w:rsidR="006A7358" w:rsidRPr="57490200">
        <w:rPr>
          <w:rFonts w:asciiTheme="minorHAnsi" w:hAnsiTheme="minorHAnsi" w:cstheme="minorBidi"/>
        </w:rPr>
        <w:t xml:space="preserve"> tellijana o</w:t>
      </w:r>
      <w:r w:rsidR="00B47632">
        <w:rPr>
          <w:rFonts w:asciiTheme="minorHAnsi" w:hAnsiTheme="minorHAnsi" w:cstheme="minorBidi"/>
        </w:rPr>
        <w:t>n</w:t>
      </w:r>
      <w:r w:rsidR="006A7358" w:rsidRPr="57490200">
        <w:rPr>
          <w:rFonts w:asciiTheme="minorHAnsi" w:hAnsiTheme="minorHAnsi" w:cstheme="minorBidi"/>
        </w:rPr>
        <w:t xml:space="preserve"> </w:t>
      </w:r>
      <w:r w:rsidR="00B47632">
        <w:rPr>
          <w:rFonts w:asciiTheme="minorHAnsi" w:hAnsiTheme="minorHAnsi" w:cstheme="minorBidi"/>
        </w:rPr>
        <w:t>suur mõju</w:t>
      </w:r>
      <w:r w:rsidR="006A7358" w:rsidRPr="57490200">
        <w:rPr>
          <w:rFonts w:asciiTheme="minorHAnsi" w:hAnsiTheme="minorHAnsi" w:cstheme="minorBidi"/>
        </w:rPr>
        <w:t xml:space="preserve"> turu liikumis</w:t>
      </w:r>
      <w:r w:rsidR="00B47632">
        <w:rPr>
          <w:rFonts w:asciiTheme="minorHAnsi" w:hAnsiTheme="minorHAnsi" w:cstheme="minorBidi"/>
        </w:rPr>
        <w:t>ele</w:t>
      </w:r>
      <w:r w:rsidR="006A7358" w:rsidRPr="57490200">
        <w:rPr>
          <w:rFonts w:asciiTheme="minorHAnsi" w:hAnsiTheme="minorHAnsi" w:cstheme="minorBidi"/>
        </w:rPr>
        <w:t xml:space="preserve"> energiatõhusamate toodete, hoonete ja teenuste suunas ning elanike ja ettevõtete energiatarbimis</w:t>
      </w:r>
      <w:r w:rsidR="00730D48">
        <w:rPr>
          <w:rFonts w:asciiTheme="minorHAnsi" w:hAnsiTheme="minorHAnsi" w:cstheme="minorBidi"/>
        </w:rPr>
        <w:t xml:space="preserve">e </w:t>
      </w:r>
      <w:r w:rsidR="006A7358" w:rsidRPr="57490200">
        <w:rPr>
          <w:rFonts w:asciiTheme="minorHAnsi" w:hAnsiTheme="minorHAnsi" w:cstheme="minorBidi"/>
        </w:rPr>
        <w:t>harjumuste muutumis</w:t>
      </w:r>
      <w:r w:rsidR="00B47632">
        <w:rPr>
          <w:rFonts w:asciiTheme="minorHAnsi" w:hAnsiTheme="minorHAnsi" w:cstheme="minorBidi"/>
        </w:rPr>
        <w:t>ele</w:t>
      </w:r>
      <w:r w:rsidR="006A7358" w:rsidRPr="57490200">
        <w:rPr>
          <w:rFonts w:asciiTheme="minorHAnsi" w:hAnsiTheme="minorHAnsi" w:cstheme="minorBidi"/>
        </w:rPr>
        <w:t>. Lisaks sellele vabastab paranenud energiatõhusus väheneva energiatarbimise tõttu avaliku sektori vahendeid, mida saab kasutada muul otstarbel. Seetõttu on avalik sektor oma eri vormides (keskvalitsus, kohalik</w:t>
      </w:r>
      <w:r>
        <w:rPr>
          <w:rFonts w:asciiTheme="minorHAnsi" w:hAnsiTheme="minorHAnsi" w:cstheme="minorBidi"/>
        </w:rPr>
        <w:t>ud</w:t>
      </w:r>
      <w:r w:rsidR="006A7358" w:rsidRPr="57490200">
        <w:rPr>
          <w:rFonts w:asciiTheme="minorHAnsi" w:hAnsiTheme="minorHAnsi" w:cstheme="minorBidi"/>
        </w:rPr>
        <w:t xml:space="preserve"> omavalit</w:t>
      </w:r>
      <w:r>
        <w:rPr>
          <w:rFonts w:asciiTheme="minorHAnsi" w:hAnsiTheme="minorHAnsi" w:cstheme="minorBidi"/>
        </w:rPr>
        <w:t>s</w:t>
      </w:r>
      <w:r w:rsidR="006A7358" w:rsidRPr="57490200">
        <w:rPr>
          <w:rFonts w:asciiTheme="minorHAnsi" w:hAnsiTheme="minorHAnsi" w:cstheme="minorBidi"/>
        </w:rPr>
        <w:t xml:space="preserve">used) eeskujuks </w:t>
      </w:r>
      <w:r w:rsidR="002401E6">
        <w:rPr>
          <w:rFonts w:asciiTheme="minorHAnsi" w:hAnsiTheme="minorHAnsi" w:cstheme="minorBidi"/>
        </w:rPr>
        <w:t>ning</w:t>
      </w:r>
      <w:r w:rsidR="006A7358" w:rsidRPr="57490200">
        <w:rPr>
          <w:rFonts w:asciiTheme="minorHAnsi" w:hAnsiTheme="minorHAnsi" w:cstheme="minorBidi"/>
        </w:rPr>
        <w:t xml:space="preserve"> direktiiv seab</w:t>
      </w:r>
      <w:r w:rsidR="002401E6">
        <w:rPr>
          <w:rFonts w:asciiTheme="minorHAnsi" w:hAnsiTheme="minorHAnsi" w:cstheme="minorBidi"/>
        </w:rPr>
        <w:t>ki</w:t>
      </w:r>
      <w:r w:rsidR="006A7358" w:rsidRPr="57490200">
        <w:rPr>
          <w:rFonts w:asciiTheme="minorHAnsi" w:hAnsiTheme="minorHAnsi" w:cstheme="minorBidi"/>
        </w:rPr>
        <w:t xml:space="preserve"> eraldi kohustuse riigi avalikule sektorile.</w:t>
      </w:r>
    </w:p>
    <w:p w14:paraId="6447DB2A" w14:textId="77777777" w:rsidR="006A7358" w:rsidRPr="00957890" w:rsidRDefault="006A7358" w:rsidP="00947442">
      <w:pPr>
        <w:pStyle w:val="muudetavtekst"/>
        <w:rPr>
          <w:rFonts w:asciiTheme="minorHAnsi" w:hAnsiTheme="minorHAnsi" w:cstheme="minorHAnsi"/>
          <w:u w:val="single"/>
        </w:rPr>
      </w:pPr>
      <w:r w:rsidRPr="57490200">
        <w:rPr>
          <w:rFonts w:asciiTheme="minorHAnsi" w:hAnsiTheme="minorHAnsi" w:cstheme="minorBidi"/>
          <w:u w:val="single"/>
        </w:rPr>
        <w:t xml:space="preserve">Aluspõhimõtted ja baasaasta määramine </w:t>
      </w:r>
    </w:p>
    <w:p w14:paraId="33AFB512" w14:textId="60B72FB5" w:rsidR="006A7358" w:rsidRDefault="006A7358" w:rsidP="00947442">
      <w:pPr>
        <w:pStyle w:val="muudetavtekst"/>
        <w:rPr>
          <w:rFonts w:asciiTheme="minorHAnsi" w:hAnsiTheme="minorHAnsi" w:cstheme="minorBidi"/>
        </w:rPr>
      </w:pPr>
      <w:r w:rsidRPr="57490200">
        <w:rPr>
          <w:rFonts w:asciiTheme="minorHAnsi" w:hAnsiTheme="minorHAnsi" w:cstheme="minorBidi"/>
        </w:rPr>
        <w:t>Avaliku sektori asutuste energia lõpptarbimise all mõeldakse energiat, mis tarbitakse avaliku sektori asutuste tegevuse käigus, näiteks avaliku sektori asutuste omanduses või kasutuses olevate hoonete, rajatiste, ruumide, seadmete, sõidukite jms kasutamisel.</w:t>
      </w:r>
    </w:p>
    <w:p w14:paraId="17F9CA16" w14:textId="2AE4D7F1" w:rsidR="006A7358" w:rsidRDefault="006A7358" w:rsidP="00947442">
      <w:pPr>
        <w:pStyle w:val="muudetavtekst"/>
        <w:rPr>
          <w:rFonts w:asciiTheme="minorHAnsi" w:hAnsiTheme="minorHAnsi" w:cstheme="minorHAnsi"/>
        </w:rPr>
      </w:pPr>
      <w:r w:rsidRPr="57490200">
        <w:rPr>
          <w:rFonts w:asciiTheme="minorHAnsi" w:hAnsiTheme="minorHAnsi" w:cstheme="minorBidi"/>
        </w:rPr>
        <w:t xml:space="preserve">Kohustus </w:t>
      </w:r>
      <w:r w:rsidR="002401E6">
        <w:rPr>
          <w:rFonts w:asciiTheme="minorHAnsi" w:hAnsiTheme="minorHAnsi" w:cstheme="minorBidi"/>
        </w:rPr>
        <w:t>käsitleb</w:t>
      </w:r>
      <w:r w:rsidRPr="57490200">
        <w:rPr>
          <w:rFonts w:asciiTheme="minorHAnsi" w:hAnsiTheme="minorHAnsi" w:cstheme="minorBidi"/>
        </w:rPr>
        <w:t xml:space="preserve"> kogu avaliku sektori summaarset energia lõpptarbimist, hõlmates üldkasutatavaid hooneid, tervishoidu, ruumilist planeerimist, veemajandust ja reoveekäitlust, jäätmekäitlust, tänavavalgustust, haridust, sotsiaalteenuseid ja IKTd. Energia lõpptarbimise võrdlusalus on riigi kõigi avaliku sektori asutuste summaarne lõpptarbimine võrdlusaastal (2021), millega võrreldes hinnatakse eesmärgi saavutamist järgnevatel aastatel.</w:t>
      </w:r>
    </w:p>
    <w:p w14:paraId="64CA5ADF" w14:textId="56959A41" w:rsidR="006A7358" w:rsidRDefault="006A7358" w:rsidP="00947442">
      <w:pPr>
        <w:pStyle w:val="muudetavtekst"/>
        <w:rPr>
          <w:rFonts w:asciiTheme="minorHAnsi" w:hAnsiTheme="minorHAnsi" w:cstheme="minorBidi"/>
        </w:rPr>
      </w:pPr>
      <w:r w:rsidRPr="57490200">
        <w:rPr>
          <w:rFonts w:asciiTheme="minorHAnsi" w:hAnsiTheme="minorHAnsi" w:cstheme="minorBidi"/>
        </w:rPr>
        <w:t>Avaliku sektori asutustele tekib tegeliku energiatarbimise andmete esitamise kohustus 11.</w:t>
      </w:r>
      <w:r w:rsidR="002401E6">
        <w:rPr>
          <w:rFonts w:asciiTheme="minorHAnsi" w:hAnsiTheme="minorHAnsi" w:cstheme="minorBidi"/>
        </w:rPr>
        <w:t> </w:t>
      </w:r>
      <w:r w:rsidRPr="57490200">
        <w:rPr>
          <w:rFonts w:asciiTheme="minorHAnsi" w:hAnsiTheme="minorHAnsi" w:cstheme="minorBidi"/>
        </w:rPr>
        <w:t>oktoob</w:t>
      </w:r>
      <w:r w:rsidR="002401E6">
        <w:rPr>
          <w:rFonts w:asciiTheme="minorHAnsi" w:hAnsiTheme="minorHAnsi" w:cstheme="minorBidi"/>
        </w:rPr>
        <w:t>ril</w:t>
      </w:r>
      <w:r w:rsidRPr="57490200">
        <w:rPr>
          <w:rFonts w:asciiTheme="minorHAnsi" w:hAnsiTheme="minorHAnsi" w:cstheme="minorBidi"/>
        </w:rPr>
        <w:t xml:space="preserve"> 2027</w:t>
      </w:r>
      <w:r w:rsidR="00C7496C">
        <w:rPr>
          <w:rFonts w:asciiTheme="minorHAnsi" w:hAnsiTheme="minorHAnsi" w:cstheme="minorBidi"/>
        </w:rPr>
        <w:t xml:space="preserve">. </w:t>
      </w:r>
      <w:r w:rsidR="002401E6">
        <w:rPr>
          <w:rFonts w:asciiTheme="minorHAnsi" w:hAnsiTheme="minorHAnsi" w:cstheme="minorBidi"/>
        </w:rPr>
        <w:t>B</w:t>
      </w:r>
      <w:r w:rsidRPr="57490200">
        <w:rPr>
          <w:rFonts w:asciiTheme="minorHAnsi" w:hAnsiTheme="minorHAnsi" w:cstheme="minorBidi"/>
        </w:rPr>
        <w:t>aastase</w:t>
      </w:r>
      <w:r w:rsidR="00BC1E00">
        <w:rPr>
          <w:rFonts w:asciiTheme="minorHAnsi" w:hAnsiTheme="minorHAnsi" w:cstheme="minorBidi"/>
        </w:rPr>
        <w:t>t</w:t>
      </w:r>
      <w:r w:rsidRPr="57490200">
        <w:rPr>
          <w:rFonts w:asciiTheme="minorHAnsi" w:hAnsiTheme="minorHAnsi" w:cstheme="minorBidi"/>
        </w:rPr>
        <w:t xml:space="preserve"> </w:t>
      </w:r>
      <w:r w:rsidR="002401E6">
        <w:rPr>
          <w:rFonts w:asciiTheme="minorHAnsi" w:hAnsiTheme="minorHAnsi" w:cstheme="minorBidi"/>
        </w:rPr>
        <w:t xml:space="preserve">on võimalik </w:t>
      </w:r>
      <w:r w:rsidRPr="57490200">
        <w:rPr>
          <w:rFonts w:asciiTheme="minorHAnsi" w:hAnsiTheme="minorHAnsi" w:cstheme="minorBidi"/>
        </w:rPr>
        <w:t>määrata kaudsete meetoditega</w:t>
      </w:r>
      <w:r w:rsidR="002401E6">
        <w:rPr>
          <w:rFonts w:asciiTheme="minorHAnsi" w:hAnsiTheme="minorHAnsi" w:cstheme="minorBidi"/>
        </w:rPr>
        <w:t xml:space="preserve"> ning korrigeerida</w:t>
      </w:r>
      <w:r w:rsidRPr="57490200">
        <w:rPr>
          <w:rFonts w:asciiTheme="minorHAnsi" w:hAnsiTheme="minorHAnsi" w:cstheme="minorBidi"/>
        </w:rPr>
        <w:t xml:space="preserve"> p</w:t>
      </w:r>
      <w:r w:rsidR="002401E6">
        <w:rPr>
          <w:rFonts w:asciiTheme="minorHAnsi" w:hAnsiTheme="minorHAnsi" w:cstheme="minorBidi"/>
        </w:rPr>
        <w:t>ärast</w:t>
      </w:r>
      <w:r w:rsidRPr="57490200">
        <w:rPr>
          <w:rFonts w:asciiTheme="minorHAnsi" w:hAnsiTheme="minorHAnsi" w:cstheme="minorBidi"/>
        </w:rPr>
        <w:t xml:space="preserve"> tegelike tarbimisandmete saamist tagantjär</w:t>
      </w:r>
      <w:r w:rsidR="002401E6">
        <w:rPr>
          <w:rFonts w:asciiTheme="minorHAnsi" w:hAnsiTheme="minorHAnsi" w:cstheme="minorBidi"/>
        </w:rPr>
        <w:t>ele, samuti siis,</w:t>
      </w:r>
      <w:r w:rsidRPr="57490200">
        <w:rPr>
          <w:rFonts w:asciiTheme="minorHAnsi" w:hAnsiTheme="minorHAnsi" w:cstheme="minorBidi"/>
        </w:rPr>
        <w:t xml:space="preserve"> kui mõni avaliku sektori asutus lõpetab tegevuse või </w:t>
      </w:r>
      <w:r w:rsidR="00BC1E00">
        <w:rPr>
          <w:rFonts w:asciiTheme="minorHAnsi" w:hAnsiTheme="minorHAnsi" w:cstheme="minorBidi"/>
        </w:rPr>
        <w:t>luuakse</w:t>
      </w:r>
      <w:r w:rsidRPr="57490200">
        <w:rPr>
          <w:rFonts w:asciiTheme="minorHAnsi" w:hAnsiTheme="minorHAnsi" w:cstheme="minorBidi"/>
        </w:rPr>
        <w:t xml:space="preserve"> uus avaliku sektori asutus.</w:t>
      </w:r>
    </w:p>
    <w:p w14:paraId="420D15A5" w14:textId="77777777" w:rsidR="006A7358" w:rsidRDefault="006A7358" w:rsidP="00947442">
      <w:pPr>
        <w:pStyle w:val="muudetavtekst"/>
        <w:rPr>
          <w:rFonts w:asciiTheme="minorHAnsi" w:hAnsiTheme="minorHAnsi" w:cstheme="minorHAnsi"/>
        </w:rPr>
      </w:pPr>
    </w:p>
    <w:p w14:paraId="0B0445B8" w14:textId="324FB656" w:rsidR="006A7358" w:rsidRDefault="006A7358" w:rsidP="00947442">
      <w:pPr>
        <w:pStyle w:val="muudetavtekst"/>
        <w:rPr>
          <w:rFonts w:asciiTheme="minorHAnsi" w:hAnsiTheme="minorHAnsi" w:cstheme="minorBidi"/>
        </w:rPr>
      </w:pPr>
      <w:r w:rsidRPr="57490200">
        <w:rPr>
          <w:rFonts w:asciiTheme="minorHAnsi" w:hAnsiTheme="minorHAnsi" w:cstheme="minorBidi"/>
        </w:rPr>
        <w:t>Eesti avalik</w:t>
      </w:r>
      <w:r w:rsidR="002401E6">
        <w:rPr>
          <w:rFonts w:asciiTheme="minorHAnsi" w:hAnsiTheme="minorHAnsi" w:cstheme="minorBidi"/>
        </w:rPr>
        <w:t>u</w:t>
      </w:r>
      <w:r w:rsidRPr="57490200">
        <w:rPr>
          <w:rFonts w:asciiTheme="minorHAnsi" w:hAnsiTheme="minorHAnsi" w:cstheme="minorBidi"/>
        </w:rPr>
        <w:t xml:space="preserve"> sektori asutuste baastaseme määramiseks kasutati riigi raamatupidamise andmeid (riigiraha.fin.ee). Täpsemalt kasutati järgmiseid andmeid:</w:t>
      </w:r>
    </w:p>
    <w:p w14:paraId="3DF3511A" w14:textId="73D63798" w:rsidR="006A7358" w:rsidRPr="00983DA7" w:rsidRDefault="006A7358" w:rsidP="00A669F2">
      <w:pPr>
        <w:pStyle w:val="muudetavtekst"/>
        <w:numPr>
          <w:ilvl w:val="0"/>
          <w:numId w:val="13"/>
        </w:numPr>
        <w:rPr>
          <w:rFonts w:asciiTheme="minorHAnsi" w:hAnsiTheme="minorHAnsi" w:cstheme="minorBidi"/>
        </w:rPr>
      </w:pPr>
      <w:r w:rsidRPr="57490200">
        <w:rPr>
          <w:rFonts w:asciiTheme="minorHAnsi" w:hAnsiTheme="minorHAnsi" w:cstheme="minorBidi"/>
        </w:rPr>
        <w:t>kinnistute, hoonete ja ruumide majandamis</w:t>
      </w:r>
      <w:r w:rsidR="003D2DC4">
        <w:rPr>
          <w:rFonts w:asciiTheme="minorHAnsi" w:hAnsiTheme="minorHAnsi" w:cstheme="minorBidi"/>
        </w:rPr>
        <w:t xml:space="preserve">e </w:t>
      </w:r>
      <w:r w:rsidRPr="57490200">
        <w:rPr>
          <w:rFonts w:asciiTheme="minorHAnsi" w:hAnsiTheme="minorHAnsi" w:cstheme="minorBidi"/>
        </w:rPr>
        <w:t>kulud (küte ja soojusenergia, elekter);</w:t>
      </w:r>
    </w:p>
    <w:p w14:paraId="3A7B2132" w14:textId="0E0B9F1B" w:rsidR="006A7358" w:rsidRPr="00983DA7" w:rsidRDefault="006A7358" w:rsidP="00A669F2">
      <w:pPr>
        <w:pStyle w:val="muudetavtekst"/>
        <w:numPr>
          <w:ilvl w:val="0"/>
          <w:numId w:val="13"/>
        </w:numPr>
        <w:rPr>
          <w:rFonts w:asciiTheme="minorHAnsi" w:hAnsiTheme="minorHAnsi" w:cstheme="minorBidi"/>
        </w:rPr>
      </w:pPr>
      <w:r w:rsidRPr="57490200">
        <w:rPr>
          <w:rFonts w:asciiTheme="minorHAnsi" w:hAnsiTheme="minorHAnsi" w:cstheme="minorBidi"/>
        </w:rPr>
        <w:t>kinnisvarainvesteeringute haldamis</w:t>
      </w:r>
      <w:r w:rsidR="00BC1E00">
        <w:rPr>
          <w:rFonts w:asciiTheme="minorHAnsi" w:hAnsiTheme="minorHAnsi" w:cstheme="minorBidi"/>
        </w:rPr>
        <w:t xml:space="preserve">e </w:t>
      </w:r>
      <w:r w:rsidRPr="57490200">
        <w:rPr>
          <w:rFonts w:asciiTheme="minorHAnsi" w:hAnsiTheme="minorHAnsi" w:cstheme="minorBidi"/>
        </w:rPr>
        <w:t>kulud (küte ja soojusenergia, elekter);</w:t>
      </w:r>
    </w:p>
    <w:p w14:paraId="20B55155" w14:textId="1455DE11" w:rsidR="006A7358" w:rsidRPr="00983DA7" w:rsidRDefault="006A7358" w:rsidP="00A669F2">
      <w:pPr>
        <w:pStyle w:val="muudetavtekst"/>
        <w:numPr>
          <w:ilvl w:val="0"/>
          <w:numId w:val="13"/>
        </w:numPr>
        <w:rPr>
          <w:rFonts w:asciiTheme="minorHAnsi" w:hAnsiTheme="minorHAnsi" w:cstheme="minorBidi"/>
        </w:rPr>
      </w:pPr>
      <w:r w:rsidRPr="57490200">
        <w:rPr>
          <w:rFonts w:asciiTheme="minorHAnsi" w:hAnsiTheme="minorHAnsi" w:cstheme="minorBidi"/>
        </w:rPr>
        <w:t>üürile ja rendile antud kinnistute, hoonete</w:t>
      </w:r>
      <w:r w:rsidR="003D2DC4">
        <w:rPr>
          <w:rFonts w:asciiTheme="minorHAnsi" w:hAnsiTheme="minorHAnsi" w:cstheme="minorBidi"/>
        </w:rPr>
        <w:t xml:space="preserve"> ning</w:t>
      </w:r>
      <w:r w:rsidRPr="57490200">
        <w:rPr>
          <w:rFonts w:asciiTheme="minorHAnsi" w:hAnsiTheme="minorHAnsi" w:cstheme="minorBidi"/>
        </w:rPr>
        <w:t xml:space="preserve"> ruumide majandamis</w:t>
      </w:r>
      <w:r w:rsidR="003D2DC4">
        <w:rPr>
          <w:rFonts w:asciiTheme="minorHAnsi" w:hAnsiTheme="minorHAnsi" w:cstheme="minorBidi"/>
        </w:rPr>
        <w:t xml:space="preserve">e </w:t>
      </w:r>
      <w:r w:rsidRPr="57490200">
        <w:rPr>
          <w:rFonts w:asciiTheme="minorHAnsi" w:hAnsiTheme="minorHAnsi" w:cstheme="minorBidi"/>
        </w:rPr>
        <w:t>kulud (v</w:t>
      </w:r>
      <w:r w:rsidR="002401E6">
        <w:rPr>
          <w:rFonts w:asciiTheme="minorHAnsi" w:hAnsiTheme="minorHAnsi" w:cstheme="minorBidi"/>
        </w:rPr>
        <w:t>.</w:t>
      </w:r>
      <w:r w:rsidRPr="57490200">
        <w:rPr>
          <w:rFonts w:asciiTheme="minorHAnsi" w:hAnsiTheme="minorHAnsi" w:cstheme="minorBidi"/>
        </w:rPr>
        <w:t>a kinnisvarainvesteeringud)</w:t>
      </w:r>
      <w:r w:rsidR="002401E6">
        <w:rPr>
          <w:rFonts w:asciiTheme="minorHAnsi" w:hAnsiTheme="minorHAnsi" w:cstheme="minorBidi"/>
        </w:rPr>
        <w:t>:</w:t>
      </w:r>
      <w:r w:rsidRPr="57490200">
        <w:rPr>
          <w:rFonts w:asciiTheme="minorHAnsi" w:hAnsiTheme="minorHAnsi" w:cstheme="minorBidi"/>
        </w:rPr>
        <w:t xml:space="preserve"> küte, soojusenergia ja elekter;</w:t>
      </w:r>
    </w:p>
    <w:p w14:paraId="66FDFF5F" w14:textId="3D3C3243" w:rsidR="006A7358" w:rsidRPr="00983DA7" w:rsidRDefault="006A7358" w:rsidP="00A669F2">
      <w:pPr>
        <w:pStyle w:val="muudetavtekst"/>
        <w:numPr>
          <w:ilvl w:val="0"/>
          <w:numId w:val="13"/>
        </w:numPr>
        <w:rPr>
          <w:rFonts w:asciiTheme="minorHAnsi" w:hAnsiTheme="minorHAnsi" w:cstheme="minorBidi"/>
        </w:rPr>
      </w:pPr>
      <w:r w:rsidRPr="57490200">
        <w:rPr>
          <w:rFonts w:asciiTheme="minorHAnsi" w:hAnsiTheme="minorHAnsi" w:cstheme="minorBidi"/>
        </w:rPr>
        <w:t>rajatiste majandamis</w:t>
      </w:r>
      <w:r w:rsidR="003D2DC4">
        <w:rPr>
          <w:rFonts w:asciiTheme="minorHAnsi" w:hAnsiTheme="minorHAnsi" w:cstheme="minorBidi"/>
        </w:rPr>
        <w:t xml:space="preserve">e </w:t>
      </w:r>
      <w:r w:rsidRPr="57490200">
        <w:rPr>
          <w:rFonts w:asciiTheme="minorHAnsi" w:hAnsiTheme="minorHAnsi" w:cstheme="minorBidi"/>
        </w:rPr>
        <w:t>kulud (küte ja soojusenergia, elekter);</w:t>
      </w:r>
    </w:p>
    <w:p w14:paraId="393AC304" w14:textId="129CCC57" w:rsidR="006A7358" w:rsidRPr="00983DA7" w:rsidRDefault="006A7358" w:rsidP="00A669F2">
      <w:pPr>
        <w:pStyle w:val="muudetavtekst"/>
        <w:numPr>
          <w:ilvl w:val="0"/>
          <w:numId w:val="13"/>
        </w:numPr>
        <w:rPr>
          <w:rFonts w:asciiTheme="minorHAnsi" w:hAnsiTheme="minorHAnsi" w:cstheme="minorBidi"/>
        </w:rPr>
      </w:pPr>
      <w:r w:rsidRPr="57490200">
        <w:rPr>
          <w:rFonts w:asciiTheme="minorHAnsi" w:hAnsiTheme="minorHAnsi" w:cstheme="minorBidi"/>
        </w:rPr>
        <w:t>sõidukite majandamis</w:t>
      </w:r>
      <w:r w:rsidR="003D2DC4">
        <w:rPr>
          <w:rFonts w:asciiTheme="minorHAnsi" w:hAnsiTheme="minorHAnsi" w:cstheme="minorBidi"/>
        </w:rPr>
        <w:t xml:space="preserve">e </w:t>
      </w:r>
      <w:r w:rsidRPr="57490200">
        <w:rPr>
          <w:rFonts w:asciiTheme="minorHAnsi" w:hAnsiTheme="minorHAnsi" w:cstheme="minorBidi"/>
        </w:rPr>
        <w:t>kulud (maismaasõidukid, õhusõidukid, veesõidukid);</w:t>
      </w:r>
    </w:p>
    <w:p w14:paraId="1E5852B0" w14:textId="48A8A866" w:rsidR="006A7358" w:rsidRDefault="006A7358" w:rsidP="00A669F2">
      <w:pPr>
        <w:pStyle w:val="muudetavtekst"/>
        <w:numPr>
          <w:ilvl w:val="0"/>
          <w:numId w:val="13"/>
        </w:numPr>
        <w:rPr>
          <w:rFonts w:asciiTheme="minorHAnsi" w:hAnsiTheme="minorHAnsi" w:cstheme="minorBidi"/>
        </w:rPr>
      </w:pPr>
      <w:r w:rsidRPr="57490200">
        <w:rPr>
          <w:rFonts w:asciiTheme="minorHAnsi" w:hAnsiTheme="minorHAnsi" w:cstheme="minorBidi"/>
        </w:rPr>
        <w:t>tootmiskulud (eelkõige kommunaalettevõtted – soojus, vesi, haldus).</w:t>
      </w:r>
    </w:p>
    <w:p w14:paraId="3D68E26F" w14:textId="77777777" w:rsidR="006A7358" w:rsidRDefault="006A7358" w:rsidP="00947442">
      <w:pPr>
        <w:pStyle w:val="muudetavtekst"/>
        <w:rPr>
          <w:rFonts w:asciiTheme="minorHAnsi" w:hAnsiTheme="minorHAnsi" w:cstheme="minorHAnsi"/>
        </w:rPr>
      </w:pPr>
    </w:p>
    <w:p w14:paraId="7BC39483" w14:textId="26017C14" w:rsidR="006A7358" w:rsidRDefault="006A7358" w:rsidP="00947442">
      <w:pPr>
        <w:pStyle w:val="muudetavtekst"/>
        <w:rPr>
          <w:rFonts w:asciiTheme="minorHAnsi" w:hAnsiTheme="minorHAnsi" w:cstheme="minorBidi"/>
        </w:rPr>
      </w:pPr>
      <w:r w:rsidRPr="57490200">
        <w:rPr>
          <w:rFonts w:asciiTheme="minorHAnsi" w:hAnsiTheme="minorHAnsi" w:cstheme="minorBidi"/>
        </w:rPr>
        <w:t xml:space="preserve">Rahalise kulu </w:t>
      </w:r>
      <w:r w:rsidR="00EC65F9">
        <w:rPr>
          <w:rFonts w:asciiTheme="minorHAnsi" w:hAnsiTheme="minorHAnsi" w:cstheme="minorBidi"/>
        </w:rPr>
        <w:t xml:space="preserve">kohta </w:t>
      </w:r>
      <w:r w:rsidRPr="57490200">
        <w:rPr>
          <w:rFonts w:asciiTheme="minorHAnsi" w:hAnsiTheme="minorHAnsi" w:cstheme="minorBidi"/>
        </w:rPr>
        <w:t>andmete saamiseks jagati kulu 2021. aasta elektri</w:t>
      </w:r>
      <w:r w:rsidR="007A58F4">
        <w:rPr>
          <w:rFonts w:asciiTheme="minorHAnsi" w:hAnsiTheme="minorHAnsi" w:cstheme="minorBidi"/>
        </w:rPr>
        <w:t xml:space="preserve"> ja</w:t>
      </w:r>
      <w:r w:rsidRPr="57490200">
        <w:rPr>
          <w:rFonts w:asciiTheme="minorHAnsi" w:hAnsiTheme="minorHAnsi" w:cstheme="minorBidi"/>
        </w:rPr>
        <w:t xml:space="preserve"> soojuse</w:t>
      </w:r>
      <w:r>
        <w:rPr>
          <w:rFonts w:asciiTheme="minorHAnsi" w:hAnsiTheme="minorHAnsi" w:cstheme="minorBidi"/>
        </w:rPr>
        <w:t xml:space="preserve"> keskmise hinnaga. Transpordikütuste puhul kasutati ka vedelkütuse alumist kütteväärtust, et saada mahuühikust energiaühik.</w:t>
      </w:r>
      <w:r w:rsidRPr="57490200">
        <w:rPr>
          <w:rFonts w:asciiTheme="minorHAnsi" w:hAnsiTheme="minorHAnsi" w:cstheme="minorBidi"/>
        </w:rPr>
        <w:t xml:space="preserve"> Keskmiste hindade aluseks võeti Statistikaameti andmed</w:t>
      </w:r>
      <w:r w:rsidRPr="57490200">
        <w:rPr>
          <w:rStyle w:val="Allmrkuseviide"/>
          <w:rFonts w:asciiTheme="minorHAnsi" w:hAnsiTheme="minorHAnsi" w:cstheme="minorBidi"/>
        </w:rPr>
        <w:footnoteReference w:id="29"/>
      </w:r>
      <w:r w:rsidRPr="57490200">
        <w:rPr>
          <w:rFonts w:asciiTheme="minorHAnsi" w:hAnsiTheme="minorHAnsi" w:cstheme="minorBidi"/>
        </w:rPr>
        <w:t>.</w:t>
      </w:r>
    </w:p>
    <w:p w14:paraId="19255DC7" w14:textId="77777777" w:rsidR="006A7358" w:rsidRDefault="006A7358" w:rsidP="00947442">
      <w:pPr>
        <w:pStyle w:val="muudetavtekst"/>
        <w:rPr>
          <w:rFonts w:asciiTheme="minorHAnsi" w:hAnsiTheme="minorHAnsi" w:cstheme="minorHAnsi"/>
        </w:rPr>
      </w:pPr>
    </w:p>
    <w:p w14:paraId="498B5C41" w14:textId="77106549" w:rsidR="006A7358" w:rsidRDefault="006A7358" w:rsidP="00947442">
      <w:pPr>
        <w:pStyle w:val="muudetavtekst"/>
        <w:rPr>
          <w:rFonts w:asciiTheme="minorHAnsi" w:hAnsiTheme="minorHAnsi" w:cstheme="minorHAnsi"/>
        </w:rPr>
      </w:pPr>
      <w:r>
        <w:rPr>
          <w:rFonts w:asciiTheme="minorHAnsi" w:hAnsiTheme="minorHAnsi" w:cstheme="minorHAnsi"/>
        </w:rPr>
        <w:t xml:space="preserve">Tabel </w:t>
      </w:r>
      <w:r w:rsidR="0075308B">
        <w:rPr>
          <w:rFonts w:asciiTheme="minorHAnsi" w:hAnsiTheme="minorHAnsi" w:cstheme="minorHAnsi"/>
        </w:rPr>
        <w:t>7.</w:t>
      </w:r>
      <w:r>
        <w:rPr>
          <w:rFonts w:asciiTheme="minorHAnsi" w:hAnsiTheme="minorHAnsi" w:cstheme="minorHAnsi"/>
        </w:rPr>
        <w:t xml:space="preserve"> 2021</w:t>
      </w:r>
      <w:r w:rsidR="00EC65F9">
        <w:rPr>
          <w:rFonts w:asciiTheme="minorHAnsi" w:hAnsiTheme="minorHAnsi" w:cstheme="minorHAnsi"/>
        </w:rPr>
        <w:t>. aasta</w:t>
      </w:r>
      <w:r>
        <w:rPr>
          <w:rFonts w:asciiTheme="minorHAnsi" w:hAnsiTheme="minorHAnsi" w:cstheme="minorHAnsi"/>
        </w:rPr>
        <w:t xml:space="preserve"> energia</w:t>
      </w:r>
      <w:r w:rsidR="0075308B">
        <w:rPr>
          <w:rFonts w:asciiTheme="minorHAnsi" w:hAnsiTheme="minorHAnsi" w:cstheme="minorHAnsi"/>
        </w:rPr>
        <w:t>kandjate</w:t>
      </w:r>
      <w:r>
        <w:rPr>
          <w:rFonts w:asciiTheme="minorHAnsi" w:hAnsiTheme="minorHAnsi" w:cstheme="minorHAnsi"/>
        </w:rPr>
        <w:t xml:space="preserve"> keskmised hinnad (Statistikaameti tabel KE08 „Ettevõtetes tarbitud kütuse ja energia keskmine maksumus“)</w:t>
      </w:r>
    </w:p>
    <w:p w14:paraId="025F15F7" w14:textId="77777777" w:rsidR="006A7358" w:rsidRDefault="006A7358" w:rsidP="00947442">
      <w:pPr>
        <w:pStyle w:val="muudetavtekst"/>
        <w:rPr>
          <w:rFonts w:asciiTheme="minorHAnsi" w:hAnsiTheme="minorHAnsi" w:cstheme="minorHAnsi"/>
        </w:rPr>
      </w:pPr>
      <w:r w:rsidRPr="007A6FA8">
        <w:rPr>
          <w:rFonts w:asciiTheme="minorHAnsi" w:hAnsiTheme="minorHAnsi" w:cstheme="minorHAnsi"/>
          <w:noProof/>
        </w:rPr>
        <w:drawing>
          <wp:inline distT="0" distB="0" distL="0" distR="0" wp14:anchorId="1F7513BD" wp14:editId="6982FAEC">
            <wp:extent cx="5058481" cy="1629002"/>
            <wp:effectExtent l="0" t="0" r="8890" b="9525"/>
            <wp:docPr id="8229097" name="Pilt 1" descr="Pilt, millel on kujutatud tekst, kuvatõmmis, Font, number&#10;&#10;Kirjeldus on genereeritud automaatsel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29097" name="Pilt 1" descr="Pilt, millel on kujutatud tekst, kuvatõmmis, Font, number&#10;&#10;Kirjeldus on genereeritud automaatselt"/>
                    <pic:cNvPicPr/>
                  </pic:nvPicPr>
                  <pic:blipFill>
                    <a:blip r:embed="rId24"/>
                    <a:stretch>
                      <a:fillRect/>
                    </a:stretch>
                  </pic:blipFill>
                  <pic:spPr>
                    <a:xfrm>
                      <a:off x="0" y="0"/>
                      <a:ext cx="5058481" cy="1629002"/>
                    </a:xfrm>
                    <a:prstGeom prst="rect">
                      <a:avLst/>
                    </a:prstGeom>
                  </pic:spPr>
                </pic:pic>
              </a:graphicData>
            </a:graphic>
          </wp:inline>
        </w:drawing>
      </w:r>
    </w:p>
    <w:p w14:paraId="14DA4ADF" w14:textId="77777777" w:rsidR="006A7358" w:rsidRDefault="006A7358" w:rsidP="00947442">
      <w:pPr>
        <w:pStyle w:val="muudetavtekst"/>
        <w:rPr>
          <w:rFonts w:asciiTheme="minorHAnsi" w:hAnsiTheme="minorHAnsi" w:cstheme="minorHAnsi"/>
        </w:rPr>
      </w:pPr>
    </w:p>
    <w:p w14:paraId="157711F3" w14:textId="74C47F51" w:rsidR="006A7358" w:rsidRDefault="006A7358" w:rsidP="00947442">
      <w:pPr>
        <w:pStyle w:val="muudetavtekst"/>
        <w:rPr>
          <w:rFonts w:asciiTheme="minorHAnsi" w:hAnsiTheme="minorHAnsi" w:cstheme="minorBidi"/>
        </w:rPr>
      </w:pPr>
      <w:r w:rsidRPr="57490200">
        <w:rPr>
          <w:rFonts w:asciiTheme="minorHAnsi" w:hAnsiTheme="minorHAnsi" w:cstheme="minorBidi"/>
        </w:rPr>
        <w:t xml:space="preserve">Arvutuste tulemusena selgus, et 2021. a peamine kulu </w:t>
      </w:r>
      <w:r w:rsidR="00EC65F9">
        <w:rPr>
          <w:rFonts w:asciiTheme="minorHAnsi" w:hAnsiTheme="minorHAnsi" w:cstheme="minorBidi"/>
        </w:rPr>
        <w:t>tuli</w:t>
      </w:r>
      <w:r w:rsidRPr="57490200">
        <w:rPr>
          <w:rFonts w:asciiTheme="minorHAnsi" w:hAnsiTheme="minorHAnsi" w:cstheme="minorBidi"/>
        </w:rPr>
        <w:t xml:space="preserve"> avaliku sektori hoone</w:t>
      </w:r>
      <w:r w:rsidR="00EC65F9">
        <w:rPr>
          <w:rFonts w:asciiTheme="minorHAnsi" w:hAnsiTheme="minorHAnsi" w:cstheme="minorBidi"/>
        </w:rPr>
        <w:t>test</w:t>
      </w:r>
      <w:r w:rsidR="00C7496C">
        <w:rPr>
          <w:rFonts w:asciiTheme="minorHAnsi" w:hAnsiTheme="minorHAnsi" w:cstheme="minorBidi"/>
        </w:rPr>
        <w:t>. A</w:t>
      </w:r>
      <w:r w:rsidRPr="57490200">
        <w:rPr>
          <w:rFonts w:asciiTheme="minorHAnsi" w:hAnsiTheme="minorHAnsi" w:cstheme="minorBidi"/>
        </w:rPr>
        <w:t xml:space="preserve">rvutustest </w:t>
      </w:r>
      <w:r w:rsidR="00EC65F9">
        <w:rPr>
          <w:rFonts w:asciiTheme="minorHAnsi" w:hAnsiTheme="minorHAnsi" w:cstheme="minorBidi"/>
        </w:rPr>
        <w:t xml:space="preserve">jäeti </w:t>
      </w:r>
      <w:r w:rsidRPr="57490200">
        <w:rPr>
          <w:rFonts w:asciiTheme="minorHAnsi" w:hAnsiTheme="minorHAnsi" w:cstheme="minorBidi"/>
        </w:rPr>
        <w:t>välja ühistranspor</w:t>
      </w:r>
      <w:r w:rsidR="00EC65F9">
        <w:rPr>
          <w:rFonts w:asciiTheme="minorHAnsi" w:hAnsiTheme="minorHAnsi" w:cstheme="minorBidi"/>
        </w:rPr>
        <w:t>t</w:t>
      </w:r>
      <w:r w:rsidRPr="57490200">
        <w:rPr>
          <w:rFonts w:asciiTheme="minorHAnsi" w:hAnsiTheme="minorHAnsi" w:cstheme="minorBidi"/>
        </w:rPr>
        <w:t xml:space="preserve"> ja relvajõud</w:t>
      </w:r>
      <w:r w:rsidR="00EC65F9">
        <w:rPr>
          <w:rFonts w:asciiTheme="minorHAnsi" w:hAnsiTheme="minorHAnsi" w:cstheme="minorBidi"/>
        </w:rPr>
        <w:t>,</w:t>
      </w:r>
      <w:r w:rsidRPr="57490200">
        <w:rPr>
          <w:rFonts w:asciiTheme="minorHAnsi" w:hAnsiTheme="minorHAnsi" w:cstheme="minorBidi"/>
        </w:rPr>
        <w:t xml:space="preserve"> nagu metoodika ja suunised ette näevad.</w:t>
      </w:r>
    </w:p>
    <w:p w14:paraId="13F865F4" w14:textId="2C1FF34C" w:rsidR="006A7358" w:rsidRDefault="006A7358" w:rsidP="00947442">
      <w:pPr>
        <w:pStyle w:val="muudetavtekst"/>
        <w:rPr>
          <w:rFonts w:asciiTheme="minorHAnsi" w:hAnsiTheme="minorHAnsi" w:cstheme="minorBidi"/>
        </w:rPr>
      </w:pPr>
      <w:r w:rsidRPr="57490200">
        <w:rPr>
          <w:rFonts w:asciiTheme="minorHAnsi" w:hAnsiTheme="minorHAnsi" w:cstheme="minorBidi"/>
        </w:rPr>
        <w:t xml:space="preserve">Keskvalitsuse alla on loetud ka haiglad ning ülikoolid. Tabelis </w:t>
      </w:r>
      <w:r w:rsidR="00C7496C">
        <w:rPr>
          <w:rFonts w:asciiTheme="minorHAnsi" w:hAnsiTheme="minorHAnsi" w:cstheme="minorBidi"/>
        </w:rPr>
        <w:t>8</w:t>
      </w:r>
      <w:r w:rsidRPr="57490200">
        <w:rPr>
          <w:rFonts w:asciiTheme="minorHAnsi" w:hAnsiTheme="minorHAnsi" w:cstheme="minorBidi"/>
        </w:rPr>
        <w:t xml:space="preserve"> on kajastatud avaliku sektori asutuste energiatarbimise baastase aastal 2021.</w:t>
      </w:r>
    </w:p>
    <w:p w14:paraId="3B6C10D7" w14:textId="77777777" w:rsidR="006A7358" w:rsidRDefault="006A7358" w:rsidP="00947442">
      <w:pPr>
        <w:pStyle w:val="muudetavtekst"/>
        <w:rPr>
          <w:rFonts w:asciiTheme="minorHAnsi" w:hAnsiTheme="minorHAnsi" w:cstheme="minorBidi"/>
        </w:rPr>
      </w:pPr>
    </w:p>
    <w:p w14:paraId="3BCEE1B8" w14:textId="1AF3C7A8" w:rsidR="006A7358" w:rsidRDefault="006A7358" w:rsidP="00947442">
      <w:pPr>
        <w:pStyle w:val="muudetavtekst"/>
        <w:rPr>
          <w:rFonts w:asciiTheme="minorHAnsi" w:hAnsiTheme="minorHAnsi" w:cstheme="minorBidi"/>
        </w:rPr>
      </w:pPr>
      <w:r w:rsidRPr="57490200">
        <w:rPr>
          <w:rFonts w:asciiTheme="minorHAnsi" w:hAnsiTheme="minorHAnsi" w:cstheme="minorBidi"/>
        </w:rPr>
        <w:t xml:space="preserve">Tabel </w:t>
      </w:r>
      <w:r w:rsidR="00E85E0A">
        <w:rPr>
          <w:rFonts w:asciiTheme="minorHAnsi" w:hAnsiTheme="minorHAnsi" w:cstheme="minorBidi"/>
        </w:rPr>
        <w:t>8</w:t>
      </w:r>
      <w:r w:rsidRPr="57490200">
        <w:rPr>
          <w:rFonts w:asciiTheme="minorHAnsi" w:hAnsiTheme="minorHAnsi" w:cstheme="minorBidi"/>
        </w:rPr>
        <w:t>. Avaliku sektori asutuste energiatarve 2021. aastal</w:t>
      </w:r>
    </w:p>
    <w:tbl>
      <w:tblPr>
        <w:tblStyle w:val="Kontuurtabe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56"/>
        <w:gridCol w:w="2976"/>
        <w:gridCol w:w="2830"/>
      </w:tblGrid>
      <w:tr w:rsidR="006A7358" w14:paraId="04809D2A" w14:textId="77777777" w:rsidTr="001366B3">
        <w:tc>
          <w:tcPr>
            <w:tcW w:w="3256" w:type="dxa"/>
          </w:tcPr>
          <w:p w14:paraId="0AB632FA" w14:textId="77777777" w:rsidR="006A7358" w:rsidRDefault="006A7358" w:rsidP="00947442">
            <w:pPr>
              <w:pStyle w:val="muudetavtekst"/>
              <w:rPr>
                <w:rFonts w:asciiTheme="minorHAnsi" w:hAnsiTheme="minorHAnsi" w:cstheme="minorHAnsi"/>
              </w:rPr>
            </w:pPr>
            <w:bookmarkStart w:id="21" w:name="_Hlk194411746"/>
          </w:p>
        </w:tc>
        <w:tc>
          <w:tcPr>
            <w:tcW w:w="2976" w:type="dxa"/>
          </w:tcPr>
          <w:p w14:paraId="0ACE6037"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Hinnanguline kogutarbimine (GWh)</w:t>
            </w:r>
          </w:p>
        </w:tc>
        <w:tc>
          <w:tcPr>
            <w:tcW w:w="2830" w:type="dxa"/>
          </w:tcPr>
          <w:p w14:paraId="2A4DC4B8" w14:textId="5B69FE03" w:rsidR="006A7358" w:rsidRDefault="006A7358" w:rsidP="00947442">
            <w:pPr>
              <w:pStyle w:val="muudetavtekst"/>
              <w:jc w:val="center"/>
              <w:rPr>
                <w:rFonts w:asciiTheme="minorHAnsi" w:hAnsiTheme="minorHAnsi" w:cstheme="minorBidi"/>
              </w:rPr>
            </w:pPr>
            <w:r w:rsidRPr="57490200">
              <w:rPr>
                <w:rFonts w:asciiTheme="minorHAnsi" w:hAnsiTheme="minorHAnsi" w:cstheme="minorBidi"/>
              </w:rPr>
              <w:t>Energia tarbimise osakaal kogutarbimisest (%)</w:t>
            </w:r>
          </w:p>
        </w:tc>
      </w:tr>
      <w:tr w:rsidR="006A7358" w14:paraId="2BD65C3A" w14:textId="77777777" w:rsidTr="001366B3">
        <w:tc>
          <w:tcPr>
            <w:tcW w:w="3256" w:type="dxa"/>
          </w:tcPr>
          <w:p w14:paraId="551A1153" w14:textId="77777777" w:rsidR="006A7358" w:rsidRPr="003D56CB" w:rsidRDefault="006A7358" w:rsidP="00947442">
            <w:pPr>
              <w:pStyle w:val="muudetavtekst"/>
              <w:rPr>
                <w:rFonts w:asciiTheme="minorHAnsi" w:hAnsiTheme="minorHAnsi" w:cstheme="minorBidi"/>
                <w:b/>
                <w:bCs/>
              </w:rPr>
            </w:pPr>
            <w:r w:rsidRPr="003D56CB">
              <w:rPr>
                <w:rFonts w:asciiTheme="minorHAnsi" w:hAnsiTheme="minorHAnsi" w:cstheme="minorBidi"/>
                <w:b/>
                <w:bCs/>
              </w:rPr>
              <w:t>Keskvalitsus kokku:</w:t>
            </w:r>
          </w:p>
        </w:tc>
        <w:tc>
          <w:tcPr>
            <w:tcW w:w="2976" w:type="dxa"/>
          </w:tcPr>
          <w:p w14:paraId="6417786A"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1003</w:t>
            </w:r>
          </w:p>
        </w:tc>
        <w:tc>
          <w:tcPr>
            <w:tcW w:w="2830" w:type="dxa"/>
          </w:tcPr>
          <w:p w14:paraId="73735D7C" w14:textId="77777777" w:rsidR="006A7358" w:rsidRDefault="006A7358" w:rsidP="00947442">
            <w:pPr>
              <w:pStyle w:val="muudetavtekst"/>
              <w:jc w:val="center"/>
              <w:rPr>
                <w:rFonts w:asciiTheme="minorHAnsi" w:hAnsiTheme="minorHAnsi" w:cstheme="minorHAnsi"/>
              </w:rPr>
            </w:pPr>
          </w:p>
        </w:tc>
      </w:tr>
      <w:tr w:rsidR="006A7358" w14:paraId="5F4C4A0F" w14:textId="77777777" w:rsidTr="001366B3">
        <w:tc>
          <w:tcPr>
            <w:tcW w:w="3256" w:type="dxa"/>
          </w:tcPr>
          <w:p w14:paraId="599CF26A" w14:textId="77777777" w:rsidR="006A7358" w:rsidRDefault="006A7358" w:rsidP="00947442">
            <w:pPr>
              <w:pStyle w:val="muudetavtekst"/>
              <w:rPr>
                <w:rFonts w:asciiTheme="minorHAnsi" w:hAnsiTheme="minorHAnsi" w:cstheme="minorHAnsi"/>
              </w:rPr>
            </w:pPr>
            <w:r>
              <w:rPr>
                <w:rFonts w:asciiTheme="minorHAnsi" w:hAnsiTheme="minorHAnsi" w:cstheme="minorHAnsi"/>
              </w:rPr>
              <w:t>Keskvalitsuse hooned</w:t>
            </w:r>
          </w:p>
        </w:tc>
        <w:tc>
          <w:tcPr>
            <w:tcW w:w="2976" w:type="dxa"/>
          </w:tcPr>
          <w:p w14:paraId="750CA213"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937</w:t>
            </w:r>
          </w:p>
        </w:tc>
        <w:tc>
          <w:tcPr>
            <w:tcW w:w="2830" w:type="dxa"/>
          </w:tcPr>
          <w:p w14:paraId="00B29D61"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93</w:t>
            </w:r>
          </w:p>
        </w:tc>
      </w:tr>
      <w:tr w:rsidR="006A7358" w14:paraId="408BEEC6" w14:textId="77777777" w:rsidTr="001366B3">
        <w:tc>
          <w:tcPr>
            <w:tcW w:w="3256" w:type="dxa"/>
          </w:tcPr>
          <w:p w14:paraId="0CC207A8" w14:textId="77777777" w:rsidR="006A7358" w:rsidRDefault="006A7358" w:rsidP="00947442">
            <w:pPr>
              <w:pStyle w:val="muudetavtekst"/>
              <w:rPr>
                <w:rFonts w:asciiTheme="minorHAnsi" w:hAnsiTheme="minorHAnsi" w:cstheme="minorHAnsi"/>
              </w:rPr>
            </w:pPr>
            <w:r>
              <w:rPr>
                <w:rFonts w:asciiTheme="minorHAnsi" w:hAnsiTheme="minorHAnsi" w:cstheme="minorHAnsi"/>
              </w:rPr>
              <w:t>Keskvalitsuse rajatised</w:t>
            </w:r>
          </w:p>
        </w:tc>
        <w:tc>
          <w:tcPr>
            <w:tcW w:w="2976" w:type="dxa"/>
          </w:tcPr>
          <w:p w14:paraId="0AAC6DAF"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14</w:t>
            </w:r>
          </w:p>
        </w:tc>
        <w:tc>
          <w:tcPr>
            <w:tcW w:w="2830" w:type="dxa"/>
          </w:tcPr>
          <w:p w14:paraId="13F88827"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1</w:t>
            </w:r>
          </w:p>
        </w:tc>
      </w:tr>
      <w:tr w:rsidR="006A7358" w14:paraId="31E6EC6C" w14:textId="77777777" w:rsidTr="001366B3">
        <w:tc>
          <w:tcPr>
            <w:tcW w:w="3256" w:type="dxa"/>
          </w:tcPr>
          <w:p w14:paraId="5353FB05" w14:textId="77777777" w:rsidR="006A7358" w:rsidRDefault="006A7358" w:rsidP="00947442">
            <w:pPr>
              <w:pStyle w:val="muudetavtekst"/>
              <w:rPr>
                <w:rFonts w:asciiTheme="minorHAnsi" w:hAnsiTheme="minorHAnsi" w:cstheme="minorHAnsi"/>
              </w:rPr>
            </w:pPr>
            <w:r>
              <w:rPr>
                <w:rFonts w:asciiTheme="minorHAnsi" w:hAnsiTheme="minorHAnsi" w:cstheme="minorHAnsi"/>
              </w:rPr>
              <w:t xml:space="preserve">Keskvalitsuse muu transport </w:t>
            </w:r>
          </w:p>
        </w:tc>
        <w:tc>
          <w:tcPr>
            <w:tcW w:w="2976" w:type="dxa"/>
          </w:tcPr>
          <w:p w14:paraId="57D1C788"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52</w:t>
            </w:r>
          </w:p>
        </w:tc>
        <w:tc>
          <w:tcPr>
            <w:tcW w:w="2830" w:type="dxa"/>
          </w:tcPr>
          <w:p w14:paraId="25E088A5"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5</w:t>
            </w:r>
          </w:p>
        </w:tc>
      </w:tr>
      <w:tr w:rsidR="006A7358" w14:paraId="1B68F557" w14:textId="77777777" w:rsidTr="001366B3">
        <w:tc>
          <w:tcPr>
            <w:tcW w:w="3256" w:type="dxa"/>
          </w:tcPr>
          <w:p w14:paraId="0308B3D8" w14:textId="77777777" w:rsidR="006A7358" w:rsidRDefault="006A7358" w:rsidP="00947442">
            <w:pPr>
              <w:pStyle w:val="muudetavtekst"/>
              <w:rPr>
                <w:rFonts w:asciiTheme="minorHAnsi" w:hAnsiTheme="minorHAnsi" w:cstheme="minorHAnsi"/>
              </w:rPr>
            </w:pPr>
            <w:r>
              <w:rPr>
                <w:rFonts w:asciiTheme="minorHAnsi" w:hAnsiTheme="minorHAnsi" w:cstheme="minorHAnsi"/>
              </w:rPr>
              <w:t xml:space="preserve">Ühistransport </w:t>
            </w:r>
          </w:p>
        </w:tc>
        <w:tc>
          <w:tcPr>
            <w:tcW w:w="2976" w:type="dxa"/>
          </w:tcPr>
          <w:p w14:paraId="7FE81951"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230</w:t>
            </w:r>
          </w:p>
        </w:tc>
        <w:tc>
          <w:tcPr>
            <w:tcW w:w="2830" w:type="dxa"/>
          </w:tcPr>
          <w:p w14:paraId="06202CF2" w14:textId="77777777" w:rsidR="006A7358" w:rsidRDefault="006A7358" w:rsidP="00947442">
            <w:pPr>
              <w:pStyle w:val="muudetavtekst"/>
              <w:jc w:val="center"/>
              <w:rPr>
                <w:rFonts w:asciiTheme="minorHAnsi" w:hAnsiTheme="minorHAnsi" w:cstheme="minorHAnsi"/>
              </w:rPr>
            </w:pPr>
          </w:p>
        </w:tc>
      </w:tr>
      <w:tr w:rsidR="006A7358" w14:paraId="65C61EEE" w14:textId="77777777" w:rsidTr="001366B3">
        <w:tc>
          <w:tcPr>
            <w:tcW w:w="3256" w:type="dxa"/>
          </w:tcPr>
          <w:p w14:paraId="2498D1A4" w14:textId="77777777" w:rsidR="006A7358" w:rsidRDefault="006A7358" w:rsidP="00947442">
            <w:pPr>
              <w:pStyle w:val="muudetavtekst"/>
              <w:rPr>
                <w:rFonts w:asciiTheme="minorHAnsi" w:hAnsiTheme="minorHAnsi" w:cstheme="minorHAnsi"/>
              </w:rPr>
            </w:pPr>
            <w:r>
              <w:rPr>
                <w:rFonts w:asciiTheme="minorHAnsi" w:hAnsiTheme="minorHAnsi" w:cstheme="minorHAnsi"/>
              </w:rPr>
              <w:t xml:space="preserve">Relvajõud </w:t>
            </w:r>
          </w:p>
        </w:tc>
        <w:tc>
          <w:tcPr>
            <w:tcW w:w="2976" w:type="dxa"/>
          </w:tcPr>
          <w:p w14:paraId="15AF3B8D" w14:textId="7B8CBFC2" w:rsidR="006A7358" w:rsidRDefault="006A7358" w:rsidP="00947442">
            <w:pPr>
              <w:pStyle w:val="muudetavtekst"/>
              <w:jc w:val="center"/>
              <w:rPr>
                <w:rFonts w:asciiTheme="minorHAnsi" w:hAnsiTheme="minorHAnsi" w:cstheme="minorBidi"/>
              </w:rPr>
            </w:pPr>
            <w:r w:rsidRPr="57490200">
              <w:rPr>
                <w:rFonts w:asciiTheme="minorHAnsi" w:hAnsiTheme="minorHAnsi" w:cstheme="minorBidi"/>
              </w:rPr>
              <w:t>(mõju on koostajale teada</w:t>
            </w:r>
            <w:r w:rsidR="000D159D">
              <w:rPr>
                <w:rStyle w:val="Allmrkuseviide"/>
                <w:rFonts w:asciiTheme="minorHAnsi" w:hAnsiTheme="minorHAnsi" w:cstheme="minorBidi"/>
              </w:rPr>
              <w:footnoteReference w:id="30"/>
            </w:r>
            <w:r w:rsidRPr="57490200">
              <w:rPr>
                <w:rFonts w:asciiTheme="minorHAnsi" w:hAnsiTheme="minorHAnsi" w:cstheme="minorBidi"/>
              </w:rPr>
              <w:t>)</w:t>
            </w:r>
          </w:p>
        </w:tc>
        <w:tc>
          <w:tcPr>
            <w:tcW w:w="2830" w:type="dxa"/>
          </w:tcPr>
          <w:p w14:paraId="7E8C41D2" w14:textId="77777777" w:rsidR="006A7358" w:rsidRDefault="006A7358" w:rsidP="00947442">
            <w:pPr>
              <w:pStyle w:val="muudetavtekst"/>
              <w:jc w:val="center"/>
              <w:rPr>
                <w:rFonts w:asciiTheme="minorHAnsi" w:hAnsiTheme="minorHAnsi" w:cstheme="minorHAnsi"/>
              </w:rPr>
            </w:pPr>
          </w:p>
        </w:tc>
      </w:tr>
      <w:tr w:rsidR="006A7358" w14:paraId="6EE7DD42" w14:textId="77777777" w:rsidTr="001366B3">
        <w:tc>
          <w:tcPr>
            <w:tcW w:w="3256" w:type="dxa"/>
          </w:tcPr>
          <w:p w14:paraId="7C9D8439" w14:textId="4D643A14" w:rsidR="006A7358" w:rsidRPr="00A70592" w:rsidRDefault="006A7358" w:rsidP="00947442">
            <w:pPr>
              <w:pStyle w:val="muudetavtekst"/>
              <w:rPr>
                <w:rFonts w:asciiTheme="minorHAnsi" w:hAnsiTheme="minorHAnsi" w:cstheme="minorBidi"/>
                <w:b/>
                <w:bCs/>
              </w:rPr>
            </w:pPr>
            <w:r w:rsidRPr="003D56CB">
              <w:rPr>
                <w:rFonts w:asciiTheme="minorHAnsi" w:hAnsiTheme="minorHAnsi" w:cstheme="minorBidi"/>
                <w:b/>
                <w:bCs/>
              </w:rPr>
              <w:t>KOVide tarbimine kokku</w:t>
            </w:r>
          </w:p>
        </w:tc>
        <w:tc>
          <w:tcPr>
            <w:tcW w:w="2976" w:type="dxa"/>
          </w:tcPr>
          <w:p w14:paraId="41E670E6"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1179</w:t>
            </w:r>
          </w:p>
        </w:tc>
        <w:tc>
          <w:tcPr>
            <w:tcW w:w="2830" w:type="dxa"/>
          </w:tcPr>
          <w:p w14:paraId="4085FA80" w14:textId="77777777" w:rsidR="006A7358" w:rsidRDefault="006A7358" w:rsidP="00947442">
            <w:pPr>
              <w:pStyle w:val="muudetavtekst"/>
              <w:jc w:val="center"/>
              <w:rPr>
                <w:rFonts w:asciiTheme="minorHAnsi" w:hAnsiTheme="minorHAnsi" w:cstheme="minorHAnsi"/>
              </w:rPr>
            </w:pPr>
          </w:p>
        </w:tc>
      </w:tr>
      <w:tr w:rsidR="006A7358" w14:paraId="039DCA03" w14:textId="77777777" w:rsidTr="001366B3">
        <w:tc>
          <w:tcPr>
            <w:tcW w:w="3256" w:type="dxa"/>
          </w:tcPr>
          <w:p w14:paraId="5020283C" w14:textId="41E433EA" w:rsidR="006A7358" w:rsidRDefault="006A7358" w:rsidP="00947442">
            <w:pPr>
              <w:pStyle w:val="muudetavtekst"/>
              <w:rPr>
                <w:rFonts w:asciiTheme="minorHAnsi" w:hAnsiTheme="minorHAnsi" w:cstheme="minorHAnsi"/>
              </w:rPr>
            </w:pPr>
            <w:r>
              <w:rPr>
                <w:rFonts w:asciiTheme="minorHAnsi" w:hAnsiTheme="minorHAnsi" w:cstheme="minorHAnsi"/>
              </w:rPr>
              <w:t xml:space="preserve">KOVide hooned </w:t>
            </w:r>
          </w:p>
        </w:tc>
        <w:tc>
          <w:tcPr>
            <w:tcW w:w="2976" w:type="dxa"/>
          </w:tcPr>
          <w:p w14:paraId="7CB457FD"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1023</w:t>
            </w:r>
          </w:p>
        </w:tc>
        <w:tc>
          <w:tcPr>
            <w:tcW w:w="2830" w:type="dxa"/>
          </w:tcPr>
          <w:p w14:paraId="2DA08F14"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86</w:t>
            </w:r>
          </w:p>
        </w:tc>
      </w:tr>
      <w:tr w:rsidR="006A7358" w14:paraId="708F3F68" w14:textId="77777777" w:rsidTr="001366B3">
        <w:tc>
          <w:tcPr>
            <w:tcW w:w="3256" w:type="dxa"/>
          </w:tcPr>
          <w:p w14:paraId="575B7D1A" w14:textId="2F0F9440" w:rsidR="006A7358" w:rsidRDefault="006A7358" w:rsidP="00947442">
            <w:pPr>
              <w:pStyle w:val="muudetavtekst"/>
              <w:rPr>
                <w:rFonts w:asciiTheme="minorHAnsi" w:hAnsiTheme="minorHAnsi" w:cstheme="minorHAnsi"/>
              </w:rPr>
            </w:pPr>
            <w:r>
              <w:rPr>
                <w:rFonts w:asciiTheme="minorHAnsi" w:hAnsiTheme="minorHAnsi" w:cstheme="minorHAnsi"/>
              </w:rPr>
              <w:t xml:space="preserve">KOVide rajatised </w:t>
            </w:r>
          </w:p>
        </w:tc>
        <w:tc>
          <w:tcPr>
            <w:tcW w:w="2976" w:type="dxa"/>
          </w:tcPr>
          <w:p w14:paraId="6BDB2822"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149</w:t>
            </w:r>
          </w:p>
        </w:tc>
        <w:tc>
          <w:tcPr>
            <w:tcW w:w="2830" w:type="dxa"/>
          </w:tcPr>
          <w:p w14:paraId="519F8A73"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13</w:t>
            </w:r>
          </w:p>
        </w:tc>
      </w:tr>
      <w:tr w:rsidR="006A7358" w14:paraId="45459AD9" w14:textId="77777777" w:rsidTr="001366B3">
        <w:tc>
          <w:tcPr>
            <w:tcW w:w="3256" w:type="dxa"/>
          </w:tcPr>
          <w:p w14:paraId="42806C9F" w14:textId="2A9A9C1B" w:rsidR="006A7358" w:rsidRDefault="006A7358" w:rsidP="00947442">
            <w:pPr>
              <w:pStyle w:val="muudetavtekst"/>
              <w:rPr>
                <w:rFonts w:asciiTheme="minorHAnsi" w:hAnsiTheme="minorHAnsi" w:cstheme="minorHAnsi"/>
              </w:rPr>
            </w:pPr>
            <w:r>
              <w:rPr>
                <w:rFonts w:asciiTheme="minorHAnsi" w:hAnsiTheme="minorHAnsi" w:cstheme="minorHAnsi"/>
              </w:rPr>
              <w:t xml:space="preserve">KOVide muu transport </w:t>
            </w:r>
          </w:p>
        </w:tc>
        <w:tc>
          <w:tcPr>
            <w:tcW w:w="2976" w:type="dxa"/>
          </w:tcPr>
          <w:p w14:paraId="53D3E2B5"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7</w:t>
            </w:r>
          </w:p>
        </w:tc>
        <w:tc>
          <w:tcPr>
            <w:tcW w:w="2830" w:type="dxa"/>
          </w:tcPr>
          <w:p w14:paraId="02AD1685"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1</w:t>
            </w:r>
          </w:p>
        </w:tc>
      </w:tr>
      <w:tr w:rsidR="006A7358" w14:paraId="214FE683" w14:textId="77777777" w:rsidTr="001366B3">
        <w:tc>
          <w:tcPr>
            <w:tcW w:w="3256" w:type="dxa"/>
          </w:tcPr>
          <w:p w14:paraId="1A5248F5" w14:textId="75207B6C" w:rsidR="006A7358" w:rsidRDefault="006A7358" w:rsidP="00947442">
            <w:pPr>
              <w:pStyle w:val="muudetavtekst"/>
              <w:rPr>
                <w:rFonts w:asciiTheme="minorHAnsi" w:hAnsiTheme="minorHAnsi" w:cstheme="minorBidi"/>
              </w:rPr>
            </w:pPr>
            <w:r w:rsidRPr="57490200">
              <w:rPr>
                <w:rFonts w:asciiTheme="minorHAnsi" w:hAnsiTheme="minorHAnsi" w:cstheme="minorBidi"/>
              </w:rPr>
              <w:t>Tallinn</w:t>
            </w:r>
            <w:r w:rsidR="007A58F4">
              <w:rPr>
                <w:rFonts w:asciiTheme="minorHAnsi" w:hAnsiTheme="minorHAnsi" w:cstheme="minorBidi"/>
              </w:rPr>
              <w:t>,</w:t>
            </w:r>
            <w:r w:rsidRPr="57490200">
              <w:rPr>
                <w:rStyle w:val="Allmrkuseviide"/>
                <w:rFonts w:asciiTheme="minorHAnsi" w:hAnsiTheme="minorHAnsi" w:cstheme="minorBidi"/>
              </w:rPr>
              <w:footnoteReference w:id="31"/>
            </w:r>
            <w:r w:rsidRPr="57490200">
              <w:rPr>
                <w:rFonts w:asciiTheme="minorHAnsi" w:hAnsiTheme="minorHAnsi" w:cstheme="minorBidi"/>
              </w:rPr>
              <w:t xml:space="preserve"> Tartu, Narva, Pärnu kokku</w:t>
            </w:r>
          </w:p>
        </w:tc>
        <w:tc>
          <w:tcPr>
            <w:tcW w:w="2976" w:type="dxa"/>
          </w:tcPr>
          <w:p w14:paraId="61C5AC7A"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490</w:t>
            </w:r>
          </w:p>
        </w:tc>
        <w:tc>
          <w:tcPr>
            <w:tcW w:w="2830" w:type="dxa"/>
          </w:tcPr>
          <w:p w14:paraId="7776BD7A" w14:textId="77777777" w:rsidR="006A7358" w:rsidRDefault="006A7358" w:rsidP="00947442">
            <w:pPr>
              <w:pStyle w:val="muudetavtekst"/>
              <w:jc w:val="center"/>
              <w:rPr>
                <w:rFonts w:asciiTheme="minorHAnsi" w:hAnsiTheme="minorHAnsi" w:cstheme="minorHAnsi"/>
              </w:rPr>
            </w:pPr>
          </w:p>
        </w:tc>
      </w:tr>
      <w:tr w:rsidR="006A7358" w14:paraId="3229BBDB" w14:textId="77777777" w:rsidTr="001366B3">
        <w:tc>
          <w:tcPr>
            <w:tcW w:w="3256" w:type="dxa"/>
          </w:tcPr>
          <w:p w14:paraId="114AE65E" w14:textId="1EFDE422" w:rsidR="006A7358" w:rsidRDefault="006A7358" w:rsidP="00947442">
            <w:pPr>
              <w:pStyle w:val="muudetavtekst"/>
              <w:rPr>
                <w:rFonts w:asciiTheme="minorHAnsi" w:hAnsiTheme="minorHAnsi" w:cstheme="minorBidi"/>
              </w:rPr>
            </w:pPr>
            <w:r w:rsidRPr="57490200">
              <w:rPr>
                <w:rFonts w:asciiTheme="minorHAnsi" w:hAnsiTheme="minorHAnsi" w:cstheme="minorBidi"/>
              </w:rPr>
              <w:t>Keskmised KOVid kokku</w:t>
            </w:r>
          </w:p>
        </w:tc>
        <w:tc>
          <w:tcPr>
            <w:tcW w:w="2976" w:type="dxa"/>
          </w:tcPr>
          <w:p w14:paraId="01744F29"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630</w:t>
            </w:r>
          </w:p>
        </w:tc>
        <w:tc>
          <w:tcPr>
            <w:tcW w:w="2830" w:type="dxa"/>
          </w:tcPr>
          <w:p w14:paraId="660D9569" w14:textId="77777777" w:rsidR="006A7358" w:rsidRDefault="006A7358" w:rsidP="00947442">
            <w:pPr>
              <w:pStyle w:val="muudetavtekst"/>
              <w:jc w:val="center"/>
              <w:rPr>
                <w:rFonts w:asciiTheme="minorHAnsi" w:hAnsiTheme="minorHAnsi" w:cstheme="minorHAnsi"/>
              </w:rPr>
            </w:pPr>
          </w:p>
        </w:tc>
      </w:tr>
      <w:tr w:rsidR="006A7358" w14:paraId="01F4B498" w14:textId="77777777" w:rsidTr="001366B3">
        <w:tc>
          <w:tcPr>
            <w:tcW w:w="3256" w:type="dxa"/>
          </w:tcPr>
          <w:p w14:paraId="06189648" w14:textId="3FEBCD66" w:rsidR="006A7358" w:rsidRDefault="006A7358" w:rsidP="00947442">
            <w:pPr>
              <w:pStyle w:val="muudetavtekst"/>
              <w:rPr>
                <w:rFonts w:asciiTheme="minorHAnsi" w:hAnsiTheme="minorHAnsi" w:cstheme="minorBidi"/>
              </w:rPr>
            </w:pPr>
            <w:r w:rsidRPr="57490200">
              <w:rPr>
                <w:rFonts w:asciiTheme="minorHAnsi" w:hAnsiTheme="minorHAnsi" w:cstheme="minorBidi"/>
              </w:rPr>
              <w:t>Väikesed KOVid kokku</w:t>
            </w:r>
          </w:p>
        </w:tc>
        <w:tc>
          <w:tcPr>
            <w:tcW w:w="2976" w:type="dxa"/>
          </w:tcPr>
          <w:p w14:paraId="7849F3D6"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57</w:t>
            </w:r>
          </w:p>
        </w:tc>
        <w:tc>
          <w:tcPr>
            <w:tcW w:w="2830" w:type="dxa"/>
          </w:tcPr>
          <w:p w14:paraId="481C54F9" w14:textId="77777777" w:rsidR="006A7358" w:rsidRDefault="006A7358" w:rsidP="00947442">
            <w:pPr>
              <w:pStyle w:val="muudetavtekst"/>
              <w:jc w:val="center"/>
              <w:rPr>
                <w:rFonts w:asciiTheme="minorHAnsi" w:hAnsiTheme="minorHAnsi" w:cstheme="minorHAnsi"/>
              </w:rPr>
            </w:pPr>
          </w:p>
        </w:tc>
      </w:tr>
      <w:tr w:rsidR="006A7358" w14:paraId="6AF05209" w14:textId="77777777" w:rsidTr="001366B3">
        <w:tc>
          <w:tcPr>
            <w:tcW w:w="3256" w:type="dxa"/>
          </w:tcPr>
          <w:p w14:paraId="2DC6C2C4" w14:textId="2A6005AD" w:rsidR="0083793A" w:rsidRDefault="006A7358" w:rsidP="00947442">
            <w:pPr>
              <w:pStyle w:val="muudetavtekst"/>
              <w:rPr>
                <w:rFonts w:asciiTheme="minorHAnsi" w:hAnsiTheme="minorHAnsi" w:cstheme="minorBidi"/>
              </w:rPr>
            </w:pPr>
            <w:r w:rsidRPr="57490200">
              <w:rPr>
                <w:rFonts w:asciiTheme="minorHAnsi" w:hAnsiTheme="minorHAnsi" w:cstheme="minorBidi"/>
              </w:rPr>
              <w:t>Avalik sektor kokku</w:t>
            </w:r>
          </w:p>
          <w:p w14:paraId="23C0E06B" w14:textId="77293AEE" w:rsidR="006A7358" w:rsidRDefault="006A7358" w:rsidP="00947442">
            <w:pPr>
              <w:pStyle w:val="muudetavtekst"/>
              <w:rPr>
                <w:rFonts w:asciiTheme="minorHAnsi" w:hAnsiTheme="minorHAnsi" w:cstheme="minorBidi"/>
              </w:rPr>
            </w:pPr>
            <w:r w:rsidRPr="57490200">
              <w:rPr>
                <w:rFonts w:asciiTheme="minorHAnsi" w:hAnsiTheme="minorHAnsi" w:cstheme="minorBidi"/>
              </w:rPr>
              <w:t>(v</w:t>
            </w:r>
            <w:r w:rsidR="00EC65F9">
              <w:rPr>
                <w:rFonts w:asciiTheme="minorHAnsi" w:hAnsiTheme="minorHAnsi" w:cstheme="minorBidi"/>
              </w:rPr>
              <w:t>.</w:t>
            </w:r>
            <w:r w:rsidRPr="57490200">
              <w:rPr>
                <w:rFonts w:asciiTheme="minorHAnsi" w:hAnsiTheme="minorHAnsi" w:cstheme="minorBidi"/>
              </w:rPr>
              <w:t>a relvajõud)</w:t>
            </w:r>
          </w:p>
        </w:tc>
        <w:tc>
          <w:tcPr>
            <w:tcW w:w="2976" w:type="dxa"/>
          </w:tcPr>
          <w:p w14:paraId="396E415D" w14:textId="77777777" w:rsidR="006A7358" w:rsidRDefault="006A7358" w:rsidP="00947442">
            <w:pPr>
              <w:pStyle w:val="muudetavtekst"/>
              <w:jc w:val="center"/>
              <w:rPr>
                <w:rFonts w:asciiTheme="minorHAnsi" w:hAnsiTheme="minorHAnsi" w:cstheme="minorHAnsi"/>
              </w:rPr>
            </w:pPr>
            <w:r>
              <w:rPr>
                <w:rFonts w:asciiTheme="minorHAnsi" w:hAnsiTheme="minorHAnsi" w:cstheme="minorHAnsi"/>
              </w:rPr>
              <w:t>2412</w:t>
            </w:r>
          </w:p>
        </w:tc>
        <w:tc>
          <w:tcPr>
            <w:tcW w:w="2830" w:type="dxa"/>
          </w:tcPr>
          <w:p w14:paraId="55CE6B1E" w14:textId="77777777" w:rsidR="006A7358" w:rsidRDefault="006A7358" w:rsidP="00947442">
            <w:pPr>
              <w:pStyle w:val="muudetavtekst"/>
              <w:jc w:val="center"/>
              <w:rPr>
                <w:rFonts w:asciiTheme="minorHAnsi" w:hAnsiTheme="minorHAnsi" w:cstheme="minorHAnsi"/>
              </w:rPr>
            </w:pPr>
          </w:p>
        </w:tc>
      </w:tr>
      <w:bookmarkEnd w:id="21"/>
    </w:tbl>
    <w:p w14:paraId="208811F1" w14:textId="77777777" w:rsidR="006A7358" w:rsidRDefault="006A7358" w:rsidP="00947442">
      <w:pPr>
        <w:pStyle w:val="muudetavtekst"/>
        <w:rPr>
          <w:rFonts w:asciiTheme="minorHAnsi" w:hAnsiTheme="minorHAnsi" w:cstheme="minorHAnsi"/>
        </w:rPr>
      </w:pPr>
    </w:p>
    <w:p w14:paraId="1F2508F8" w14:textId="5DF029CE" w:rsidR="006A7358" w:rsidRDefault="00EC65F9" w:rsidP="00947442">
      <w:pPr>
        <w:pStyle w:val="muudetavtekst"/>
        <w:rPr>
          <w:rFonts w:asciiTheme="minorHAnsi" w:hAnsiTheme="minorHAnsi" w:cstheme="minorBidi"/>
        </w:rPr>
      </w:pPr>
      <w:r>
        <w:rPr>
          <w:rFonts w:asciiTheme="minorHAnsi" w:hAnsiTheme="minorHAnsi" w:cstheme="minorBidi"/>
        </w:rPr>
        <w:t>A</w:t>
      </w:r>
      <w:r w:rsidR="006A7358" w:rsidRPr="57490200">
        <w:rPr>
          <w:rFonts w:asciiTheme="minorHAnsi" w:hAnsiTheme="minorHAnsi" w:cstheme="minorBidi"/>
        </w:rPr>
        <w:t xml:space="preserve">valiku sektori asutuste </w:t>
      </w:r>
      <w:r w:rsidR="00E56358">
        <w:rPr>
          <w:rFonts w:asciiTheme="minorHAnsi" w:hAnsiTheme="minorHAnsi" w:cstheme="minorBidi"/>
        </w:rPr>
        <w:t xml:space="preserve">kulutused </w:t>
      </w:r>
      <w:r w:rsidR="006A7358">
        <w:rPr>
          <w:rFonts w:asciiTheme="minorHAnsi" w:hAnsiTheme="minorHAnsi" w:cstheme="minorBidi"/>
        </w:rPr>
        <w:t xml:space="preserve">kogu </w:t>
      </w:r>
      <w:r w:rsidR="00E56358">
        <w:rPr>
          <w:rFonts w:asciiTheme="minorHAnsi" w:hAnsiTheme="minorHAnsi" w:cstheme="minorBidi"/>
        </w:rPr>
        <w:t xml:space="preserve">tarbitud </w:t>
      </w:r>
      <w:r w:rsidR="006A7358">
        <w:rPr>
          <w:rFonts w:asciiTheme="minorHAnsi" w:hAnsiTheme="minorHAnsi" w:cstheme="minorBidi"/>
        </w:rPr>
        <w:t xml:space="preserve">energiast </w:t>
      </w:r>
      <w:r w:rsidR="00E56358">
        <w:rPr>
          <w:rFonts w:asciiTheme="minorHAnsi" w:hAnsiTheme="minorHAnsi" w:cstheme="minorBidi"/>
        </w:rPr>
        <w:t>jagunevad järgmiselt:</w:t>
      </w:r>
      <w:r w:rsidR="006A7358">
        <w:rPr>
          <w:rFonts w:asciiTheme="minorHAnsi" w:hAnsiTheme="minorHAnsi" w:cstheme="minorBidi"/>
        </w:rPr>
        <w:t xml:space="preserve"> </w:t>
      </w:r>
      <w:r w:rsidR="006A7358" w:rsidRPr="57490200">
        <w:rPr>
          <w:rFonts w:asciiTheme="minorHAnsi" w:hAnsiTheme="minorHAnsi" w:cstheme="minorBidi"/>
        </w:rPr>
        <w:t xml:space="preserve">umbes 40% </w:t>
      </w:r>
      <w:r w:rsidR="006A7358">
        <w:rPr>
          <w:rFonts w:asciiTheme="minorHAnsi" w:hAnsiTheme="minorHAnsi" w:cstheme="minorBidi"/>
        </w:rPr>
        <w:t>elekt</w:t>
      </w:r>
      <w:r w:rsidR="00E56358">
        <w:rPr>
          <w:rFonts w:asciiTheme="minorHAnsi" w:hAnsiTheme="minorHAnsi" w:cstheme="minorBidi"/>
        </w:rPr>
        <w:t>er</w:t>
      </w:r>
      <w:r w:rsidR="006A7358" w:rsidRPr="57490200">
        <w:rPr>
          <w:rFonts w:asciiTheme="minorHAnsi" w:hAnsiTheme="minorHAnsi" w:cstheme="minorBidi"/>
        </w:rPr>
        <w:t>, 45% küte ja soojusenergia</w:t>
      </w:r>
      <w:r w:rsidR="006A7358">
        <w:rPr>
          <w:rFonts w:asciiTheme="minorHAnsi" w:hAnsiTheme="minorHAnsi" w:cstheme="minorBidi"/>
        </w:rPr>
        <w:t xml:space="preserve"> ning</w:t>
      </w:r>
      <w:r w:rsidR="006A7358" w:rsidRPr="57490200">
        <w:rPr>
          <w:rFonts w:asciiTheme="minorHAnsi" w:hAnsiTheme="minorHAnsi" w:cstheme="minorBidi"/>
        </w:rPr>
        <w:t xml:space="preserve"> transpordikütus</w:t>
      </w:r>
      <w:r w:rsidR="00E56358">
        <w:rPr>
          <w:rFonts w:asciiTheme="minorHAnsi" w:hAnsiTheme="minorHAnsi" w:cstheme="minorBidi"/>
        </w:rPr>
        <w:t>ed</w:t>
      </w:r>
      <w:r w:rsidR="00201837">
        <w:rPr>
          <w:rFonts w:asciiTheme="minorHAnsi" w:hAnsiTheme="minorHAnsi" w:cstheme="minorBidi"/>
        </w:rPr>
        <w:t xml:space="preserve"> </w:t>
      </w:r>
      <w:r w:rsidR="006A7358" w:rsidRPr="57490200">
        <w:rPr>
          <w:rFonts w:asciiTheme="minorHAnsi" w:hAnsiTheme="minorHAnsi" w:cstheme="minorBidi"/>
        </w:rPr>
        <w:t>ligikaudu 15%</w:t>
      </w:r>
      <w:r w:rsidR="00E56358">
        <w:rPr>
          <w:rFonts w:asciiTheme="minorHAnsi" w:hAnsiTheme="minorHAnsi" w:cstheme="minorBidi"/>
        </w:rPr>
        <w:t>.</w:t>
      </w:r>
    </w:p>
    <w:p w14:paraId="27CC8F69" w14:textId="2BF32C81" w:rsidR="006A7358" w:rsidRDefault="006A7358" w:rsidP="00947442">
      <w:pPr>
        <w:pStyle w:val="muudetavtekst"/>
        <w:rPr>
          <w:rFonts w:asciiTheme="minorHAnsi" w:hAnsiTheme="minorHAnsi" w:cstheme="minorHAnsi"/>
        </w:rPr>
      </w:pPr>
    </w:p>
    <w:p w14:paraId="6DA6676A" w14:textId="3FA4F3B1" w:rsidR="006A7358" w:rsidRDefault="006A7358" w:rsidP="00947442">
      <w:pPr>
        <w:pStyle w:val="muudetavtekst"/>
        <w:rPr>
          <w:rFonts w:asciiTheme="minorHAnsi" w:hAnsiTheme="minorHAnsi" w:cstheme="minorBidi"/>
          <w:u w:val="single"/>
        </w:rPr>
      </w:pPr>
      <w:r w:rsidRPr="57490200">
        <w:rPr>
          <w:rFonts w:asciiTheme="minorHAnsi" w:hAnsiTheme="minorHAnsi" w:cstheme="minorBidi"/>
          <w:u w:val="single"/>
        </w:rPr>
        <w:t>Avaliku sektori asutustele on direktiivi ülevõtmisel ette nähtud üleminekusätted:</w:t>
      </w:r>
    </w:p>
    <w:p w14:paraId="23DA3729" w14:textId="4195FE2A" w:rsidR="006A7358" w:rsidRDefault="006A7358" w:rsidP="00947442">
      <w:pPr>
        <w:pStyle w:val="muudetavtekst"/>
        <w:rPr>
          <w:rFonts w:asciiTheme="minorHAnsi" w:hAnsiTheme="minorHAnsi" w:cstheme="minorBidi"/>
        </w:rPr>
      </w:pPr>
      <w:r w:rsidRPr="57490200">
        <w:rPr>
          <w:rFonts w:asciiTheme="minorHAnsi" w:hAnsiTheme="minorHAnsi" w:cstheme="minorBidi"/>
        </w:rPr>
        <w:t>Kogusummana peaks avaliku sektori iga</w:t>
      </w:r>
      <w:r w:rsidR="00E56358">
        <w:rPr>
          <w:rFonts w:asciiTheme="minorHAnsi" w:hAnsiTheme="minorHAnsi" w:cstheme="minorBidi"/>
        </w:rPr>
        <w:t>-</w:t>
      </w:r>
      <w:r w:rsidRPr="57490200">
        <w:rPr>
          <w:rFonts w:asciiTheme="minorHAnsi" w:hAnsiTheme="minorHAnsi" w:cstheme="minorBidi"/>
        </w:rPr>
        <w:t>aastane energia kokkuhoid olema umbes 45 GWh, mille võrdselt jagamine kõigi asutuste peale ei ole mõistlik, sest tarbimi</w:t>
      </w:r>
      <w:r w:rsidR="00E56358">
        <w:rPr>
          <w:rFonts w:asciiTheme="minorHAnsi" w:hAnsiTheme="minorHAnsi" w:cstheme="minorBidi"/>
        </w:rPr>
        <w:t>ne</w:t>
      </w:r>
      <w:r w:rsidRPr="57490200">
        <w:rPr>
          <w:rFonts w:asciiTheme="minorHAnsi" w:hAnsiTheme="minorHAnsi" w:cstheme="minorBidi"/>
        </w:rPr>
        <w:t xml:space="preserve"> ja võimalused on erinevad. Seetõttu </w:t>
      </w:r>
      <w:r w:rsidR="00E56358">
        <w:rPr>
          <w:rFonts w:asciiTheme="minorHAnsi" w:hAnsiTheme="minorHAnsi" w:cstheme="minorBidi"/>
        </w:rPr>
        <w:t xml:space="preserve">sõltub </w:t>
      </w:r>
      <w:r w:rsidRPr="57490200">
        <w:rPr>
          <w:rFonts w:asciiTheme="minorHAnsi" w:hAnsiTheme="minorHAnsi" w:cstheme="minorBidi"/>
        </w:rPr>
        <w:t>energiasäästukohustuse rakend</w:t>
      </w:r>
      <w:r w:rsidR="00E56358">
        <w:rPr>
          <w:rFonts w:asciiTheme="minorHAnsi" w:hAnsiTheme="minorHAnsi" w:cstheme="minorBidi"/>
        </w:rPr>
        <w:t>a</w:t>
      </w:r>
      <w:r w:rsidRPr="57490200">
        <w:rPr>
          <w:rFonts w:asciiTheme="minorHAnsi" w:hAnsiTheme="minorHAnsi" w:cstheme="minorBidi"/>
        </w:rPr>
        <w:t>mine kohalike</w:t>
      </w:r>
      <w:r w:rsidR="00E56358">
        <w:rPr>
          <w:rFonts w:asciiTheme="minorHAnsi" w:hAnsiTheme="minorHAnsi" w:cstheme="minorBidi"/>
        </w:rPr>
        <w:t>s</w:t>
      </w:r>
      <w:r w:rsidRPr="57490200">
        <w:rPr>
          <w:rFonts w:asciiTheme="minorHAnsi" w:hAnsiTheme="minorHAnsi" w:cstheme="minorBidi"/>
        </w:rPr>
        <w:t xml:space="preserve"> omavalitsuste</w:t>
      </w:r>
      <w:r w:rsidR="00E56358">
        <w:rPr>
          <w:rFonts w:asciiTheme="minorHAnsi" w:hAnsiTheme="minorHAnsi" w:cstheme="minorBidi"/>
        </w:rPr>
        <w:t>s</w:t>
      </w:r>
      <w:r w:rsidRPr="57490200">
        <w:rPr>
          <w:rFonts w:asciiTheme="minorHAnsi" w:hAnsiTheme="minorHAnsi" w:cstheme="minorBidi"/>
        </w:rPr>
        <w:t xml:space="preserve"> haldusüksuse elanike arvust.</w:t>
      </w:r>
    </w:p>
    <w:p w14:paraId="0582D7DF" w14:textId="2EB68C3C" w:rsidR="006A7358" w:rsidRDefault="006A7358" w:rsidP="00947442">
      <w:pPr>
        <w:pStyle w:val="muudetavtekst"/>
        <w:rPr>
          <w:rFonts w:asciiTheme="minorHAnsi" w:hAnsiTheme="minorHAnsi" w:cstheme="minorBidi"/>
        </w:rPr>
      </w:pPr>
      <w:r w:rsidRPr="57490200">
        <w:rPr>
          <w:rFonts w:asciiTheme="minorHAnsi" w:hAnsiTheme="minorHAnsi" w:cstheme="minorBidi"/>
        </w:rPr>
        <w:t>Keskvalitsusele ja avalik-õiguslikele üksustele üleminekuaega</w:t>
      </w:r>
      <w:r w:rsidR="00C33390">
        <w:rPr>
          <w:rFonts w:asciiTheme="minorHAnsi" w:hAnsiTheme="minorHAnsi" w:cstheme="minorBidi"/>
        </w:rPr>
        <w:t xml:space="preserve"> ette nähtud</w:t>
      </w:r>
      <w:r w:rsidRPr="57490200">
        <w:rPr>
          <w:rFonts w:asciiTheme="minorHAnsi" w:hAnsiTheme="minorHAnsi" w:cstheme="minorBidi"/>
        </w:rPr>
        <w:t xml:space="preserve"> ei ole. </w:t>
      </w:r>
      <w:r w:rsidR="00C33390">
        <w:rPr>
          <w:rFonts w:asciiTheme="minorHAnsi" w:hAnsiTheme="minorHAnsi" w:cstheme="minorBidi"/>
        </w:rPr>
        <w:t>N</w:t>
      </w:r>
      <w:r w:rsidRPr="57490200">
        <w:rPr>
          <w:rFonts w:asciiTheme="minorHAnsi" w:hAnsiTheme="minorHAnsi" w:cstheme="minorBidi"/>
        </w:rPr>
        <w:t>õuded rakendu</w:t>
      </w:r>
      <w:r w:rsidR="007E3829">
        <w:rPr>
          <w:rFonts w:asciiTheme="minorHAnsi" w:hAnsiTheme="minorHAnsi" w:cstheme="minorBidi"/>
        </w:rPr>
        <w:t xml:space="preserve">sid </w:t>
      </w:r>
      <w:r w:rsidRPr="57490200">
        <w:rPr>
          <w:rFonts w:asciiTheme="minorHAnsi" w:hAnsiTheme="minorHAnsi" w:cstheme="minorBidi"/>
        </w:rPr>
        <w:t xml:space="preserve"> alates 11.</w:t>
      </w:r>
      <w:r w:rsidR="00C33390">
        <w:rPr>
          <w:rFonts w:asciiTheme="minorHAnsi" w:hAnsiTheme="minorHAnsi" w:cstheme="minorBidi"/>
        </w:rPr>
        <w:t xml:space="preserve"> oktoobrist </w:t>
      </w:r>
      <w:r w:rsidRPr="57490200">
        <w:rPr>
          <w:rFonts w:asciiTheme="minorHAnsi" w:hAnsiTheme="minorHAnsi" w:cstheme="minorBidi"/>
        </w:rPr>
        <w:t>2025. 2025. aasta 2,5 kuu kohta on energiasäästukohustus 0,4% (2,5 kuud</w:t>
      </w:r>
      <w:r>
        <w:rPr>
          <w:rFonts w:asciiTheme="minorHAnsi" w:hAnsiTheme="minorHAnsi" w:cstheme="minorBidi"/>
        </w:rPr>
        <w:t xml:space="preserve"> </w:t>
      </w:r>
      <w:r w:rsidRPr="57490200">
        <w:rPr>
          <w:rFonts w:asciiTheme="minorHAnsi" w:hAnsiTheme="minorHAnsi" w:cstheme="minorBidi"/>
        </w:rPr>
        <w:t>direktiivi kohustuse rakendamise algusest) võrreldes 2021</w:t>
      </w:r>
      <w:r w:rsidR="00E56358">
        <w:rPr>
          <w:rFonts w:asciiTheme="minorHAnsi" w:hAnsiTheme="minorHAnsi" w:cstheme="minorBidi"/>
        </w:rPr>
        <w:t>.</w:t>
      </w:r>
      <w:r w:rsidRPr="57490200">
        <w:rPr>
          <w:rFonts w:asciiTheme="minorHAnsi" w:hAnsiTheme="minorHAnsi" w:cstheme="minorBidi"/>
        </w:rPr>
        <w:t xml:space="preserve"> aasta tarbimisega.</w:t>
      </w:r>
    </w:p>
    <w:p w14:paraId="07A02D6E" w14:textId="3E1E1580" w:rsidR="006A7358" w:rsidRDefault="006A7358" w:rsidP="00947442">
      <w:pPr>
        <w:pStyle w:val="muudetavtekst"/>
        <w:rPr>
          <w:rFonts w:asciiTheme="minorHAnsi" w:hAnsiTheme="minorHAnsi" w:cstheme="minorBidi"/>
        </w:rPr>
      </w:pPr>
      <w:r w:rsidRPr="57490200">
        <w:rPr>
          <w:rFonts w:asciiTheme="minorHAnsi" w:hAnsiTheme="minorHAnsi" w:cstheme="minorBidi"/>
        </w:rPr>
        <w:t>Kohaliku omavalitsuse</w:t>
      </w:r>
      <w:r w:rsidR="00C33390">
        <w:rPr>
          <w:rFonts w:asciiTheme="minorHAnsi" w:hAnsiTheme="minorHAnsi" w:cstheme="minorBidi"/>
        </w:rPr>
        <w:t xml:space="preserve"> üksuse</w:t>
      </w:r>
      <w:r w:rsidRPr="57490200">
        <w:rPr>
          <w:rFonts w:asciiTheme="minorHAnsi" w:hAnsiTheme="minorHAnsi" w:cstheme="minorBidi"/>
        </w:rPr>
        <w:t xml:space="preserve">le, mille haldusalas </w:t>
      </w:r>
      <w:r w:rsidR="00C33390">
        <w:rPr>
          <w:rFonts w:asciiTheme="minorHAnsi" w:hAnsiTheme="minorHAnsi" w:cstheme="minorBidi"/>
        </w:rPr>
        <w:t xml:space="preserve">on </w:t>
      </w:r>
      <w:r w:rsidRPr="57490200">
        <w:rPr>
          <w:rFonts w:asciiTheme="minorHAnsi" w:hAnsiTheme="minorHAnsi" w:cstheme="minorBidi"/>
        </w:rPr>
        <w:t>üle 50 000 elaniku</w:t>
      </w:r>
      <w:r w:rsidR="00E56358">
        <w:rPr>
          <w:rFonts w:asciiTheme="minorHAnsi" w:hAnsiTheme="minorHAnsi" w:cstheme="minorBidi"/>
        </w:rPr>
        <w:t>,</w:t>
      </w:r>
      <w:r w:rsidRPr="57490200">
        <w:rPr>
          <w:rFonts w:asciiTheme="minorHAnsi" w:hAnsiTheme="minorHAnsi" w:cstheme="minorBidi"/>
        </w:rPr>
        <w:t xml:space="preserve"> rakendu</w:t>
      </w:r>
      <w:r w:rsidR="007E3829">
        <w:rPr>
          <w:rFonts w:asciiTheme="minorHAnsi" w:hAnsiTheme="minorHAnsi" w:cstheme="minorBidi"/>
        </w:rPr>
        <w:t>sid</w:t>
      </w:r>
      <w:r>
        <w:rPr>
          <w:rFonts w:asciiTheme="minorHAnsi" w:hAnsiTheme="minorHAnsi" w:cstheme="minorBidi"/>
        </w:rPr>
        <w:t xml:space="preserve"> </w:t>
      </w:r>
      <w:r w:rsidRPr="57490200">
        <w:rPr>
          <w:rFonts w:asciiTheme="minorHAnsi" w:hAnsiTheme="minorHAnsi" w:cstheme="minorBidi"/>
        </w:rPr>
        <w:t>energiasäästukohustus  alates 11.</w:t>
      </w:r>
      <w:r w:rsidR="00C33390">
        <w:rPr>
          <w:rFonts w:asciiTheme="minorHAnsi" w:hAnsiTheme="minorHAnsi" w:cstheme="minorBidi"/>
        </w:rPr>
        <w:t xml:space="preserve"> oktoobrist </w:t>
      </w:r>
      <w:r w:rsidRPr="57490200">
        <w:rPr>
          <w:rFonts w:asciiTheme="minorHAnsi" w:hAnsiTheme="minorHAnsi" w:cstheme="minorBidi"/>
        </w:rPr>
        <w:t xml:space="preserve">2025. 2025. aasta 2,5 kuu kohta on </w:t>
      </w:r>
      <w:r w:rsidR="00B0352F">
        <w:rPr>
          <w:rFonts w:asciiTheme="minorHAnsi" w:hAnsiTheme="minorHAnsi" w:cstheme="minorBidi"/>
        </w:rPr>
        <w:t xml:space="preserve">tema </w:t>
      </w:r>
      <w:r w:rsidRPr="57490200">
        <w:rPr>
          <w:rFonts w:asciiTheme="minorHAnsi" w:hAnsiTheme="minorHAnsi" w:cstheme="minorBidi"/>
        </w:rPr>
        <w:t xml:space="preserve">energiasäästukohustus 0,4% </w:t>
      </w:r>
      <w:r w:rsidR="00B0352F">
        <w:rPr>
          <w:rFonts w:asciiTheme="minorHAnsi" w:hAnsiTheme="minorHAnsi" w:cstheme="minorBidi"/>
        </w:rPr>
        <w:t>nagu</w:t>
      </w:r>
      <w:r w:rsidRPr="57490200">
        <w:rPr>
          <w:rFonts w:asciiTheme="minorHAnsi" w:hAnsiTheme="minorHAnsi" w:cstheme="minorBidi"/>
        </w:rPr>
        <w:t xml:space="preserve"> keskvalitsusel</w:t>
      </w:r>
      <w:r w:rsidR="00B0352F">
        <w:rPr>
          <w:rFonts w:asciiTheme="minorHAnsi" w:hAnsiTheme="minorHAnsi" w:cstheme="minorBidi"/>
        </w:rPr>
        <w:t>gi</w:t>
      </w:r>
      <w:r w:rsidRPr="57490200">
        <w:rPr>
          <w:rFonts w:asciiTheme="minorHAnsi" w:hAnsiTheme="minorHAnsi" w:cstheme="minorBidi"/>
        </w:rPr>
        <w:t xml:space="preserve">. </w:t>
      </w:r>
    </w:p>
    <w:p w14:paraId="26FB76E8" w14:textId="2B9A6D9E" w:rsidR="006A7358" w:rsidRDefault="006A7358" w:rsidP="00947442">
      <w:pPr>
        <w:pStyle w:val="muudetavtekst"/>
        <w:rPr>
          <w:rFonts w:asciiTheme="minorHAnsi" w:hAnsiTheme="minorHAnsi" w:cstheme="minorBidi"/>
        </w:rPr>
      </w:pPr>
      <w:r w:rsidRPr="57490200">
        <w:rPr>
          <w:rFonts w:asciiTheme="minorHAnsi" w:hAnsiTheme="minorHAnsi" w:cstheme="minorBidi"/>
        </w:rPr>
        <w:t>Kohaliku omavalitsuse</w:t>
      </w:r>
      <w:r w:rsidR="00B0352F">
        <w:rPr>
          <w:rFonts w:asciiTheme="minorHAnsi" w:hAnsiTheme="minorHAnsi" w:cstheme="minorBidi"/>
        </w:rPr>
        <w:t xml:space="preserve"> üksuse</w:t>
      </w:r>
      <w:r w:rsidRPr="57490200">
        <w:rPr>
          <w:rFonts w:asciiTheme="minorHAnsi" w:hAnsiTheme="minorHAnsi" w:cstheme="minorBidi"/>
        </w:rPr>
        <w:t xml:space="preserve">le, mille haldusalas on </w:t>
      </w:r>
      <w:r w:rsidR="00B0352F">
        <w:rPr>
          <w:rFonts w:asciiTheme="minorHAnsi" w:hAnsiTheme="minorHAnsi" w:cstheme="minorBidi"/>
        </w:rPr>
        <w:t xml:space="preserve">üle 5000, kuid </w:t>
      </w:r>
      <w:r w:rsidRPr="57490200">
        <w:rPr>
          <w:rFonts w:asciiTheme="minorHAnsi" w:hAnsiTheme="minorHAnsi" w:cstheme="minorBidi"/>
        </w:rPr>
        <w:t>alla 50 000 elaniku</w:t>
      </w:r>
      <w:r w:rsidR="00E56358">
        <w:rPr>
          <w:rFonts w:asciiTheme="minorHAnsi" w:hAnsiTheme="minorHAnsi" w:cstheme="minorBidi"/>
        </w:rPr>
        <w:t>,</w:t>
      </w:r>
      <w:r w:rsidRPr="57490200">
        <w:rPr>
          <w:rFonts w:asciiTheme="minorHAnsi" w:hAnsiTheme="minorHAnsi" w:cstheme="minorBidi"/>
        </w:rPr>
        <w:t xml:space="preserve"> rakendub energiasäästukohustus 1.</w:t>
      </w:r>
      <w:r w:rsidR="00B0352F">
        <w:rPr>
          <w:rFonts w:asciiTheme="minorHAnsi" w:hAnsiTheme="minorHAnsi" w:cstheme="minorBidi"/>
        </w:rPr>
        <w:t xml:space="preserve"> jaanuaril </w:t>
      </w:r>
      <w:r w:rsidRPr="57490200">
        <w:rPr>
          <w:rFonts w:asciiTheme="minorHAnsi" w:hAnsiTheme="minorHAnsi" w:cstheme="minorBidi"/>
        </w:rPr>
        <w:t xml:space="preserve">2027 ja kohalikele omavalitsustele, kus elab </w:t>
      </w:r>
      <w:r w:rsidR="00E56358">
        <w:rPr>
          <w:rFonts w:asciiTheme="minorHAnsi" w:hAnsiTheme="minorHAnsi" w:cstheme="minorBidi"/>
        </w:rPr>
        <w:t>vähem kui</w:t>
      </w:r>
      <w:r w:rsidRPr="57490200">
        <w:rPr>
          <w:rFonts w:asciiTheme="minorHAnsi" w:hAnsiTheme="minorHAnsi" w:cstheme="minorBidi"/>
        </w:rPr>
        <w:t xml:space="preserve"> 5000 elanik</w:t>
      </w:r>
      <w:r w:rsidR="00E56358">
        <w:rPr>
          <w:rFonts w:asciiTheme="minorHAnsi" w:hAnsiTheme="minorHAnsi" w:cstheme="minorBidi"/>
        </w:rPr>
        <w:t>k</w:t>
      </w:r>
      <w:r w:rsidRPr="57490200">
        <w:rPr>
          <w:rFonts w:asciiTheme="minorHAnsi" w:hAnsiTheme="minorHAnsi" w:cstheme="minorBidi"/>
        </w:rPr>
        <w:t>u</w:t>
      </w:r>
      <w:r w:rsidR="00E56358">
        <w:rPr>
          <w:rFonts w:asciiTheme="minorHAnsi" w:hAnsiTheme="minorHAnsi" w:cstheme="minorBidi"/>
        </w:rPr>
        <w:t>, rakendub</w:t>
      </w:r>
      <w:r w:rsidRPr="57490200">
        <w:rPr>
          <w:rFonts w:asciiTheme="minorHAnsi" w:hAnsiTheme="minorHAnsi" w:cstheme="minorBidi"/>
        </w:rPr>
        <w:t xml:space="preserve"> kohustus 1.</w:t>
      </w:r>
      <w:r w:rsidR="00B0352F">
        <w:rPr>
          <w:rFonts w:asciiTheme="minorHAnsi" w:hAnsiTheme="minorHAnsi" w:cstheme="minorBidi"/>
        </w:rPr>
        <w:t xml:space="preserve"> jaanuaril </w:t>
      </w:r>
      <w:r w:rsidRPr="57490200">
        <w:rPr>
          <w:rFonts w:asciiTheme="minorHAnsi" w:hAnsiTheme="minorHAnsi" w:cstheme="minorBidi"/>
        </w:rPr>
        <w:t>2030.</w:t>
      </w:r>
    </w:p>
    <w:p w14:paraId="54409265" w14:textId="39E45C6C" w:rsidR="006A7358" w:rsidRDefault="006A7358" w:rsidP="00947442">
      <w:pPr>
        <w:pStyle w:val="muudetavtekst"/>
        <w:rPr>
          <w:rFonts w:asciiTheme="minorHAnsi" w:hAnsiTheme="minorHAnsi" w:cstheme="minorBidi"/>
        </w:rPr>
      </w:pPr>
      <w:r w:rsidRPr="57490200">
        <w:rPr>
          <w:rFonts w:asciiTheme="minorHAnsi" w:hAnsiTheme="minorHAnsi" w:cstheme="minorBidi"/>
        </w:rPr>
        <w:t>Ka energiasäästu baastase määra</w:t>
      </w:r>
      <w:r w:rsidR="00E56358">
        <w:rPr>
          <w:rFonts w:asciiTheme="minorHAnsi" w:hAnsiTheme="minorHAnsi" w:cstheme="minorBidi"/>
        </w:rPr>
        <w:t>takse</w:t>
      </w:r>
      <w:r w:rsidRPr="57490200">
        <w:rPr>
          <w:rFonts w:asciiTheme="minorHAnsi" w:hAnsiTheme="minorHAnsi" w:cstheme="minorBidi"/>
        </w:rPr>
        <w:t xml:space="preserve"> igale </w:t>
      </w:r>
      <w:r w:rsidR="00E56358">
        <w:rPr>
          <w:rFonts w:asciiTheme="minorHAnsi" w:hAnsiTheme="minorHAnsi" w:cstheme="minorBidi"/>
        </w:rPr>
        <w:t>rühmale</w:t>
      </w:r>
      <w:r w:rsidRPr="57490200">
        <w:rPr>
          <w:rFonts w:asciiTheme="minorHAnsi" w:hAnsiTheme="minorHAnsi" w:cstheme="minorBidi"/>
        </w:rPr>
        <w:t xml:space="preserve"> eraldi</w:t>
      </w:r>
      <w:r w:rsidR="00E56358">
        <w:rPr>
          <w:rFonts w:asciiTheme="minorHAnsi" w:hAnsiTheme="minorHAnsi" w:cstheme="minorBidi"/>
        </w:rPr>
        <w:t xml:space="preserve"> </w:t>
      </w:r>
      <w:r w:rsidRPr="57490200">
        <w:rPr>
          <w:rFonts w:asciiTheme="minorHAnsi" w:hAnsiTheme="minorHAnsi" w:cstheme="minorBidi"/>
        </w:rPr>
        <w:t>tarbimise</w:t>
      </w:r>
      <w:r w:rsidR="00E56358">
        <w:rPr>
          <w:rFonts w:asciiTheme="minorHAnsi" w:hAnsiTheme="minorHAnsi" w:cstheme="minorBidi"/>
        </w:rPr>
        <w:t xml:space="preserve"> järgi</w:t>
      </w:r>
      <w:r w:rsidRPr="57490200">
        <w:rPr>
          <w:rFonts w:asciiTheme="minorHAnsi" w:hAnsiTheme="minorHAnsi" w:cstheme="minorBidi"/>
        </w:rPr>
        <w:t xml:space="preserve">. Arvutamisel võetakse aluseks 1,9% </w:t>
      </w:r>
      <w:r w:rsidR="00B0352F">
        <w:rPr>
          <w:rFonts w:asciiTheme="minorHAnsi" w:hAnsiTheme="minorHAnsi" w:cstheme="minorBidi"/>
        </w:rPr>
        <w:t xml:space="preserve">suurune </w:t>
      </w:r>
      <w:r w:rsidRPr="57490200">
        <w:rPr>
          <w:rFonts w:asciiTheme="minorHAnsi" w:hAnsiTheme="minorHAnsi" w:cstheme="minorBidi"/>
        </w:rPr>
        <w:t>säästukohustus.</w:t>
      </w:r>
    </w:p>
    <w:p w14:paraId="4C3D1657" w14:textId="0423A778" w:rsidR="006A7358" w:rsidRDefault="006A7358" w:rsidP="00947442">
      <w:pPr>
        <w:pStyle w:val="muudetavtekst"/>
        <w:rPr>
          <w:rFonts w:asciiTheme="minorHAnsi" w:hAnsiTheme="minorHAnsi" w:cstheme="minorBidi"/>
        </w:rPr>
      </w:pPr>
      <w:r w:rsidRPr="57490200">
        <w:rPr>
          <w:rFonts w:asciiTheme="minorHAnsi" w:hAnsiTheme="minorHAnsi" w:cstheme="minorBidi"/>
        </w:rPr>
        <w:t>Eestis on üle 50 000 elanikuga omavalitsus</w:t>
      </w:r>
      <w:r w:rsidR="00B0352F">
        <w:rPr>
          <w:rFonts w:asciiTheme="minorHAnsi" w:hAnsiTheme="minorHAnsi" w:cstheme="minorBidi"/>
        </w:rPr>
        <w:t>üksusi</w:t>
      </w:r>
      <w:r w:rsidRPr="57490200">
        <w:rPr>
          <w:rFonts w:asciiTheme="minorHAnsi" w:hAnsiTheme="minorHAnsi" w:cstheme="minorBidi"/>
        </w:rPr>
        <w:t xml:space="preserve"> neli – Tallinn, Tartu, Narva ja Pärnu linn.</w:t>
      </w:r>
    </w:p>
    <w:p w14:paraId="5E8EE5CA" w14:textId="72024828" w:rsidR="006A7358" w:rsidRDefault="006A7358" w:rsidP="00947442">
      <w:pPr>
        <w:pStyle w:val="muudetavtekst"/>
        <w:rPr>
          <w:rFonts w:asciiTheme="minorHAnsi" w:hAnsiTheme="minorHAnsi" w:cstheme="minorBidi"/>
        </w:rPr>
      </w:pPr>
      <w:r w:rsidRPr="57490200">
        <w:rPr>
          <w:rFonts w:asciiTheme="minorHAnsi" w:hAnsiTheme="minorHAnsi" w:cstheme="minorBidi"/>
        </w:rPr>
        <w:t>Kohalik</w:t>
      </w:r>
      <w:r w:rsidR="00B0352F">
        <w:rPr>
          <w:rFonts w:asciiTheme="minorHAnsi" w:hAnsiTheme="minorHAnsi" w:cstheme="minorBidi"/>
        </w:rPr>
        <w:t>u</w:t>
      </w:r>
      <w:r w:rsidRPr="57490200">
        <w:rPr>
          <w:rFonts w:asciiTheme="minorHAnsi" w:hAnsiTheme="minorHAnsi" w:cstheme="minorBidi"/>
        </w:rPr>
        <w:t xml:space="preserve"> omavalit</w:t>
      </w:r>
      <w:r w:rsidR="00B0352F">
        <w:rPr>
          <w:rFonts w:asciiTheme="minorHAnsi" w:hAnsiTheme="minorHAnsi" w:cstheme="minorBidi"/>
        </w:rPr>
        <w:t>s</w:t>
      </w:r>
      <w:r w:rsidRPr="57490200">
        <w:rPr>
          <w:rFonts w:asciiTheme="minorHAnsi" w:hAnsiTheme="minorHAnsi" w:cstheme="minorBidi"/>
        </w:rPr>
        <w:t>us</w:t>
      </w:r>
      <w:r w:rsidR="00B0352F">
        <w:rPr>
          <w:rFonts w:asciiTheme="minorHAnsi" w:hAnsiTheme="minorHAnsi" w:cstheme="minorBidi"/>
        </w:rPr>
        <w:t>e üksus</w:t>
      </w:r>
      <w:r w:rsidRPr="57490200">
        <w:rPr>
          <w:rFonts w:asciiTheme="minorHAnsi" w:hAnsiTheme="minorHAnsi" w:cstheme="minorBidi"/>
        </w:rPr>
        <w:t>i elanike arvuga 5000</w:t>
      </w:r>
      <w:r w:rsidR="00B0352F">
        <w:rPr>
          <w:rFonts w:asciiTheme="minorHAnsi" w:hAnsiTheme="minorHAnsi" w:cstheme="minorBidi"/>
        </w:rPr>
        <w:t xml:space="preserve"> </w:t>
      </w:r>
      <w:r w:rsidR="00E56358">
        <w:rPr>
          <w:rFonts w:asciiTheme="minorHAnsi" w:hAnsiTheme="minorHAnsi" w:cstheme="minorBidi"/>
        </w:rPr>
        <w:t>–</w:t>
      </w:r>
      <w:r w:rsidR="00B0352F">
        <w:rPr>
          <w:rFonts w:asciiTheme="minorHAnsi" w:hAnsiTheme="minorHAnsi" w:cstheme="minorBidi"/>
        </w:rPr>
        <w:t xml:space="preserve"> </w:t>
      </w:r>
      <w:r w:rsidRPr="57490200">
        <w:rPr>
          <w:rFonts w:asciiTheme="minorHAnsi" w:hAnsiTheme="minorHAnsi" w:cstheme="minorBidi"/>
        </w:rPr>
        <w:t>50 000 on kokku 60: Saaremaa vald, Kohtla-Järve linn, Saue vald, Rae vald, Viimsi vald, Harku vald, Viljandi linn, Maardu linn, Valga vald, Rakvere linn, Elva vald, Kambja vald, Lääne-Harju vald, Viljandi vald, Põlva vald, Tartu vald, Rapla vald, Jõgeva vald, Haapsalu linn, Tori vald, Sillamäe linn, Saku vald, Jõhvi vald, Võru linn, Võru vald, Türi vald, Tapa vald, Keila linn, Paide linn, Hiiumaa vald, Põltsamaa vald, Järva vald, Lüganuse vald, Põhja-Pärnumaa vald, Kohila vald, Kose vald, Põhja-Sakala vald, Märjamaa vald, Jõelähtme vald, Mulgi vald, Lääne-Nigula vald, Kiili vald, Vinni vald, Kuusalu vald, Anija vald, Otepää vald, Kastre vald, Räpina vald, Tõrva vald, Luunja vald, Rakvere vald, Viru-Nigula vald, Väike-Maarja vald, Kehtna vald, Raasiku vald, Peipsiääre vald, Mustvee vald, Lääneranna vald, Rõuge vald, Häädemeeste vald.</w:t>
      </w:r>
    </w:p>
    <w:p w14:paraId="7A76B709" w14:textId="52E18CDE" w:rsidR="006A7358" w:rsidRDefault="006A7358" w:rsidP="00947442">
      <w:pPr>
        <w:pStyle w:val="muudetavtekst"/>
        <w:rPr>
          <w:rFonts w:asciiTheme="minorHAnsi" w:hAnsiTheme="minorHAnsi" w:cstheme="minorHAnsi"/>
        </w:rPr>
      </w:pPr>
      <w:r w:rsidRPr="57490200">
        <w:rPr>
          <w:rFonts w:asciiTheme="minorHAnsi" w:hAnsiTheme="minorHAnsi" w:cstheme="minorBidi"/>
        </w:rPr>
        <w:t>Kohalik</w:t>
      </w:r>
      <w:r w:rsidR="00B0352F">
        <w:rPr>
          <w:rFonts w:asciiTheme="minorHAnsi" w:hAnsiTheme="minorHAnsi" w:cstheme="minorBidi"/>
        </w:rPr>
        <w:t>u</w:t>
      </w:r>
      <w:r w:rsidRPr="57490200">
        <w:rPr>
          <w:rFonts w:asciiTheme="minorHAnsi" w:hAnsiTheme="minorHAnsi" w:cstheme="minorBidi"/>
        </w:rPr>
        <w:t xml:space="preserve"> omavalitsus</w:t>
      </w:r>
      <w:r w:rsidR="00B0352F">
        <w:rPr>
          <w:rFonts w:asciiTheme="minorHAnsi" w:hAnsiTheme="minorHAnsi" w:cstheme="minorBidi"/>
        </w:rPr>
        <w:t>e üksus</w:t>
      </w:r>
      <w:r w:rsidRPr="57490200">
        <w:rPr>
          <w:rFonts w:asciiTheme="minorHAnsi" w:hAnsiTheme="minorHAnsi" w:cstheme="minorBidi"/>
        </w:rPr>
        <w:t>i</w:t>
      </w:r>
      <w:r w:rsidR="003F08BD">
        <w:rPr>
          <w:rFonts w:asciiTheme="minorHAnsi" w:hAnsiTheme="minorHAnsi" w:cstheme="minorBidi"/>
        </w:rPr>
        <w:t>,</w:t>
      </w:r>
      <w:r w:rsidRPr="57490200">
        <w:rPr>
          <w:rFonts w:asciiTheme="minorHAnsi" w:hAnsiTheme="minorHAnsi" w:cstheme="minorBidi"/>
        </w:rPr>
        <w:t xml:space="preserve"> kus elanik</w:t>
      </w:r>
      <w:r w:rsidR="003F08BD">
        <w:rPr>
          <w:rFonts w:asciiTheme="minorHAnsi" w:hAnsiTheme="minorHAnsi" w:cstheme="minorBidi"/>
        </w:rPr>
        <w:t>k</w:t>
      </w:r>
      <w:r w:rsidRPr="57490200">
        <w:rPr>
          <w:rFonts w:asciiTheme="minorHAnsi" w:hAnsiTheme="minorHAnsi" w:cstheme="minorBidi"/>
        </w:rPr>
        <w:t xml:space="preserve">e on </w:t>
      </w:r>
      <w:r w:rsidR="003F08BD">
        <w:rPr>
          <w:rFonts w:asciiTheme="minorHAnsi" w:hAnsiTheme="minorHAnsi" w:cstheme="minorBidi"/>
        </w:rPr>
        <w:t>vähem kui</w:t>
      </w:r>
      <w:r w:rsidRPr="57490200">
        <w:rPr>
          <w:rFonts w:asciiTheme="minorHAnsi" w:hAnsiTheme="minorHAnsi" w:cstheme="minorBidi"/>
        </w:rPr>
        <w:t xml:space="preserve"> 5000</w:t>
      </w:r>
      <w:r w:rsidR="003F08BD">
        <w:rPr>
          <w:rFonts w:asciiTheme="minorHAnsi" w:hAnsiTheme="minorHAnsi" w:cstheme="minorBidi"/>
        </w:rPr>
        <w:t>,</w:t>
      </w:r>
      <w:r w:rsidRPr="57490200">
        <w:rPr>
          <w:rFonts w:asciiTheme="minorHAnsi" w:hAnsiTheme="minorHAnsi" w:cstheme="minorBidi"/>
        </w:rPr>
        <w:t xml:space="preserve"> on 1</w:t>
      </w:r>
      <w:r w:rsidR="00BA3A96">
        <w:rPr>
          <w:rFonts w:asciiTheme="minorHAnsi" w:hAnsiTheme="minorHAnsi" w:cstheme="minorBidi"/>
        </w:rPr>
        <w:t>4</w:t>
      </w:r>
      <w:r w:rsidRPr="57490200">
        <w:rPr>
          <w:rFonts w:asciiTheme="minorHAnsi" w:hAnsiTheme="minorHAnsi" w:cstheme="minorBidi"/>
        </w:rPr>
        <w:t xml:space="preserve">: Kanepi vald, Narva-Jõesuu linn, Kadrina vald, Alutaguse vald, Nõo vald, Saarde vald, Haljala vald, Antsla vald, </w:t>
      </w:r>
      <w:r w:rsidRPr="00240D5C">
        <w:rPr>
          <w:rFonts w:asciiTheme="minorHAnsi" w:hAnsiTheme="minorHAnsi" w:cstheme="minorHAnsi"/>
        </w:rPr>
        <w:t>Setomaa vald, Loksa linn, Muhu vald, Kihnu vald, Vormsi vald, Ruhnu vald</w:t>
      </w:r>
      <w:r>
        <w:rPr>
          <w:rFonts w:asciiTheme="minorHAnsi" w:hAnsiTheme="minorHAnsi" w:cstheme="minorHAnsi"/>
        </w:rPr>
        <w:t>.</w:t>
      </w:r>
    </w:p>
    <w:p w14:paraId="366E091E" w14:textId="77777777" w:rsidR="006A7358" w:rsidRDefault="006A7358" w:rsidP="00947442">
      <w:pPr>
        <w:pStyle w:val="muudetavtekst"/>
        <w:rPr>
          <w:rFonts w:asciiTheme="minorHAnsi" w:hAnsiTheme="minorHAnsi" w:cstheme="minorBidi"/>
        </w:rPr>
      </w:pPr>
      <w:r>
        <w:rPr>
          <w:noProof/>
        </w:rPr>
        <w:drawing>
          <wp:inline distT="0" distB="0" distL="0" distR="0" wp14:anchorId="60E11197" wp14:editId="0E88896D">
            <wp:extent cx="5760720" cy="4544695"/>
            <wp:effectExtent l="0" t="0" r="11430" b="8255"/>
            <wp:docPr id="98787124" name="Diagramm 1">
              <a:extLst xmlns:a="http://schemas.openxmlformats.org/drawingml/2006/main">
                <a:ext uri="{FF2B5EF4-FFF2-40B4-BE49-F238E27FC236}">
                  <a16:creationId xmlns:a16="http://schemas.microsoft.com/office/drawing/2014/main" id="{35245D6D-4764-CDA9-30F7-0DE7D83DAAF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4EE283AD" w14:textId="560CDC91" w:rsidR="00B47574" w:rsidRDefault="00E85E0A" w:rsidP="00947442">
      <w:pPr>
        <w:pStyle w:val="muudetavtekst"/>
        <w:rPr>
          <w:rFonts w:asciiTheme="minorHAnsi" w:hAnsiTheme="minorHAnsi" w:cstheme="minorBidi"/>
        </w:rPr>
      </w:pPr>
      <w:r>
        <w:rPr>
          <w:rFonts w:asciiTheme="minorHAnsi" w:hAnsiTheme="minorHAnsi" w:cstheme="minorBidi"/>
        </w:rPr>
        <w:t>Joonis 2.</w:t>
      </w:r>
      <w:r w:rsidR="00B47574" w:rsidRPr="57490200">
        <w:rPr>
          <w:rFonts w:asciiTheme="minorHAnsi" w:hAnsiTheme="minorHAnsi" w:cstheme="minorBidi"/>
        </w:rPr>
        <w:t xml:space="preserve"> </w:t>
      </w:r>
      <w:r w:rsidR="00B0352F">
        <w:rPr>
          <w:rFonts w:asciiTheme="minorHAnsi" w:hAnsiTheme="minorHAnsi" w:cstheme="minorBidi"/>
        </w:rPr>
        <w:t>Avaliku sektori</w:t>
      </w:r>
      <w:r w:rsidR="00B47574" w:rsidRPr="57490200">
        <w:rPr>
          <w:rFonts w:asciiTheme="minorHAnsi" w:hAnsiTheme="minorHAnsi" w:cstheme="minorBidi"/>
        </w:rPr>
        <w:t xml:space="preserve"> energiasäästukohustus</w:t>
      </w:r>
    </w:p>
    <w:p w14:paraId="048DCC47" w14:textId="77777777" w:rsidR="00B47574" w:rsidRDefault="00B47574" w:rsidP="00947442">
      <w:pPr>
        <w:pStyle w:val="muudetavtekst"/>
        <w:rPr>
          <w:rFonts w:asciiTheme="minorHAnsi" w:hAnsiTheme="minorHAnsi" w:cstheme="minorHAnsi"/>
        </w:rPr>
      </w:pPr>
    </w:p>
    <w:p w14:paraId="350E7C22" w14:textId="7C2F6FEA" w:rsidR="006A7358" w:rsidRDefault="006A7358" w:rsidP="00947442">
      <w:pPr>
        <w:pStyle w:val="muudetavtekst"/>
        <w:rPr>
          <w:rFonts w:asciiTheme="minorHAnsi" w:hAnsiTheme="minorHAnsi" w:cstheme="minorBidi"/>
        </w:rPr>
      </w:pPr>
      <w:r w:rsidRPr="57490200">
        <w:rPr>
          <w:rFonts w:asciiTheme="minorHAnsi" w:hAnsiTheme="minorHAnsi" w:cstheme="minorBidi"/>
        </w:rPr>
        <w:t>Keskvalitsuse ja suuremate linnade hinnanguline baasaasta tarbimine on ~</w:t>
      </w:r>
      <w:r w:rsidR="003F08BD">
        <w:rPr>
          <w:rFonts w:asciiTheme="minorHAnsi" w:hAnsiTheme="minorHAnsi" w:cstheme="minorBidi"/>
        </w:rPr>
        <w:t xml:space="preserve"> </w:t>
      </w:r>
      <w:r w:rsidRPr="57490200">
        <w:rPr>
          <w:rFonts w:asciiTheme="minorHAnsi" w:hAnsiTheme="minorHAnsi" w:cstheme="minorBidi"/>
        </w:rPr>
        <w:t>1512 GWh, millest iga</w:t>
      </w:r>
      <w:r w:rsidR="003F08BD">
        <w:rPr>
          <w:rFonts w:asciiTheme="minorHAnsi" w:hAnsiTheme="minorHAnsi" w:cstheme="minorBidi"/>
        </w:rPr>
        <w:t>-</w:t>
      </w:r>
      <w:r w:rsidRPr="57490200">
        <w:rPr>
          <w:rFonts w:asciiTheme="minorHAnsi" w:hAnsiTheme="minorHAnsi" w:cstheme="minorBidi"/>
        </w:rPr>
        <w:t>aastane 1,9%</w:t>
      </w:r>
      <w:r w:rsidR="00F17631">
        <w:rPr>
          <w:rFonts w:asciiTheme="minorHAnsi" w:hAnsiTheme="minorHAnsi" w:cstheme="minorBidi"/>
        </w:rPr>
        <w:t xml:space="preserve"> suurune</w:t>
      </w:r>
      <w:r w:rsidRPr="57490200">
        <w:rPr>
          <w:rFonts w:asciiTheme="minorHAnsi" w:hAnsiTheme="minorHAnsi" w:cstheme="minorBidi"/>
        </w:rPr>
        <w:t xml:space="preserve"> kokkuhoid (kohustus </w:t>
      </w:r>
      <w:r w:rsidR="00F17631">
        <w:rPr>
          <w:rFonts w:asciiTheme="minorHAnsi" w:hAnsiTheme="minorHAnsi" w:cstheme="minorBidi"/>
        </w:rPr>
        <w:t>säästa aastas rühma</w:t>
      </w:r>
      <w:r w:rsidRPr="57490200">
        <w:rPr>
          <w:rFonts w:asciiTheme="minorHAnsi" w:hAnsiTheme="minorHAnsi" w:cstheme="minorBidi"/>
        </w:rPr>
        <w:t xml:space="preserve"> peale kokku) on ~</w:t>
      </w:r>
      <w:r w:rsidR="005A2FE2">
        <w:rPr>
          <w:rFonts w:asciiTheme="minorHAnsi" w:hAnsiTheme="minorHAnsi" w:cstheme="minorBidi"/>
        </w:rPr>
        <w:t xml:space="preserve"> </w:t>
      </w:r>
      <w:r w:rsidRPr="57490200">
        <w:rPr>
          <w:rFonts w:asciiTheme="minorHAnsi" w:hAnsiTheme="minorHAnsi" w:cstheme="minorBidi"/>
        </w:rPr>
        <w:t>28 GWh.</w:t>
      </w:r>
    </w:p>
    <w:p w14:paraId="76B8A342" w14:textId="275823D5" w:rsidR="006A7358" w:rsidRDefault="006A7358" w:rsidP="00947442">
      <w:pPr>
        <w:pStyle w:val="muudetavtekst"/>
        <w:rPr>
          <w:rFonts w:asciiTheme="minorHAnsi" w:hAnsiTheme="minorHAnsi" w:cstheme="minorBidi"/>
        </w:rPr>
      </w:pPr>
      <w:r w:rsidRPr="57490200">
        <w:rPr>
          <w:rFonts w:asciiTheme="minorHAnsi" w:hAnsiTheme="minorHAnsi" w:cstheme="minorBidi"/>
        </w:rPr>
        <w:t>Keskmise suurusega KOVide hinnanguline baasaasta tarbimine on ~</w:t>
      </w:r>
      <w:r w:rsidR="003F08BD">
        <w:rPr>
          <w:rFonts w:asciiTheme="minorHAnsi" w:hAnsiTheme="minorHAnsi" w:cstheme="minorBidi"/>
        </w:rPr>
        <w:t xml:space="preserve"> </w:t>
      </w:r>
      <w:r w:rsidRPr="57490200">
        <w:rPr>
          <w:rFonts w:asciiTheme="minorHAnsi" w:hAnsiTheme="minorHAnsi" w:cstheme="minorBidi"/>
        </w:rPr>
        <w:t>630 GWh, millest iga</w:t>
      </w:r>
      <w:r w:rsidR="003F08BD">
        <w:rPr>
          <w:rFonts w:asciiTheme="minorHAnsi" w:hAnsiTheme="minorHAnsi" w:cstheme="minorBidi"/>
        </w:rPr>
        <w:t>-</w:t>
      </w:r>
      <w:r w:rsidRPr="57490200">
        <w:rPr>
          <w:rFonts w:asciiTheme="minorHAnsi" w:hAnsiTheme="minorHAnsi" w:cstheme="minorBidi"/>
        </w:rPr>
        <w:t xml:space="preserve">aastane 1,9% </w:t>
      </w:r>
      <w:r w:rsidR="00F17631">
        <w:rPr>
          <w:rFonts w:asciiTheme="minorHAnsi" w:hAnsiTheme="minorHAnsi" w:cstheme="minorBidi"/>
        </w:rPr>
        <w:t xml:space="preserve">suurune </w:t>
      </w:r>
      <w:r w:rsidRPr="57490200">
        <w:rPr>
          <w:rFonts w:asciiTheme="minorHAnsi" w:hAnsiTheme="minorHAnsi" w:cstheme="minorBidi"/>
        </w:rPr>
        <w:t>kokkuhoid (</w:t>
      </w:r>
      <w:r w:rsidR="00F17631">
        <w:rPr>
          <w:rFonts w:asciiTheme="minorHAnsi" w:hAnsiTheme="minorHAnsi" w:cstheme="minorBidi"/>
        </w:rPr>
        <w:t xml:space="preserve">aastane </w:t>
      </w:r>
      <w:r w:rsidR="003F08BD">
        <w:rPr>
          <w:rFonts w:asciiTheme="minorHAnsi" w:hAnsiTheme="minorHAnsi" w:cstheme="minorBidi"/>
        </w:rPr>
        <w:t>säästu</w:t>
      </w:r>
      <w:r w:rsidRPr="57490200">
        <w:rPr>
          <w:rFonts w:asciiTheme="minorHAnsi" w:hAnsiTheme="minorHAnsi" w:cstheme="minorBidi"/>
        </w:rPr>
        <w:t xml:space="preserve">kohustus </w:t>
      </w:r>
      <w:r w:rsidR="003F08BD">
        <w:rPr>
          <w:rFonts w:asciiTheme="minorHAnsi" w:hAnsiTheme="minorHAnsi" w:cstheme="minorBidi"/>
        </w:rPr>
        <w:t>selle rühma</w:t>
      </w:r>
      <w:r w:rsidRPr="57490200">
        <w:rPr>
          <w:rFonts w:asciiTheme="minorHAnsi" w:hAnsiTheme="minorHAnsi" w:cstheme="minorBidi"/>
        </w:rPr>
        <w:t xml:space="preserve"> peale kokku) on ~</w:t>
      </w:r>
      <w:r w:rsidR="003F08BD">
        <w:rPr>
          <w:rFonts w:asciiTheme="minorHAnsi" w:hAnsiTheme="minorHAnsi" w:cstheme="minorBidi"/>
        </w:rPr>
        <w:t xml:space="preserve"> </w:t>
      </w:r>
      <w:r w:rsidRPr="57490200">
        <w:rPr>
          <w:rFonts w:asciiTheme="minorHAnsi" w:hAnsiTheme="minorHAnsi" w:cstheme="minorBidi"/>
        </w:rPr>
        <w:t>11 GWh. Väikeste KOVide hinnanguline baasaasta tarbimine on ~</w:t>
      </w:r>
      <w:r w:rsidR="003F08BD">
        <w:rPr>
          <w:rFonts w:asciiTheme="minorHAnsi" w:hAnsiTheme="minorHAnsi" w:cstheme="minorBidi"/>
        </w:rPr>
        <w:t xml:space="preserve"> </w:t>
      </w:r>
      <w:r w:rsidRPr="57490200">
        <w:rPr>
          <w:rFonts w:asciiTheme="minorHAnsi" w:hAnsiTheme="minorHAnsi" w:cstheme="minorBidi"/>
        </w:rPr>
        <w:t>57 GWh, millest iga</w:t>
      </w:r>
      <w:r w:rsidR="003F08BD">
        <w:rPr>
          <w:rFonts w:asciiTheme="minorHAnsi" w:hAnsiTheme="minorHAnsi" w:cstheme="minorBidi"/>
        </w:rPr>
        <w:t>-</w:t>
      </w:r>
      <w:r w:rsidRPr="57490200">
        <w:rPr>
          <w:rFonts w:asciiTheme="minorHAnsi" w:hAnsiTheme="minorHAnsi" w:cstheme="minorBidi"/>
        </w:rPr>
        <w:t xml:space="preserve">aastane 1,9% </w:t>
      </w:r>
      <w:r w:rsidR="00F17631">
        <w:rPr>
          <w:rFonts w:asciiTheme="minorHAnsi" w:hAnsiTheme="minorHAnsi" w:cstheme="minorBidi"/>
        </w:rPr>
        <w:t xml:space="preserve">suurune kokkuhoid </w:t>
      </w:r>
      <w:r w:rsidRPr="57490200">
        <w:rPr>
          <w:rFonts w:asciiTheme="minorHAnsi" w:hAnsiTheme="minorHAnsi" w:cstheme="minorBidi"/>
        </w:rPr>
        <w:t>on ~</w:t>
      </w:r>
      <w:r w:rsidR="005A2FE2">
        <w:rPr>
          <w:rFonts w:asciiTheme="minorHAnsi" w:hAnsiTheme="minorHAnsi" w:cstheme="minorBidi"/>
        </w:rPr>
        <w:t xml:space="preserve"> </w:t>
      </w:r>
      <w:r w:rsidRPr="57490200">
        <w:rPr>
          <w:rFonts w:asciiTheme="minorHAnsi" w:hAnsiTheme="minorHAnsi" w:cstheme="minorBidi"/>
        </w:rPr>
        <w:t xml:space="preserve">1 GWh/a. </w:t>
      </w:r>
      <w:r w:rsidR="003F08BD">
        <w:rPr>
          <w:rFonts w:asciiTheme="minorHAnsi" w:hAnsiTheme="minorHAnsi" w:cstheme="minorBidi"/>
        </w:rPr>
        <w:t>K</w:t>
      </w:r>
      <w:r w:rsidRPr="57490200">
        <w:rPr>
          <w:rFonts w:asciiTheme="minorHAnsi" w:hAnsiTheme="minorHAnsi" w:cstheme="minorBidi"/>
        </w:rPr>
        <w:t>okkuhoid tuleb saavutada iga</w:t>
      </w:r>
      <w:r w:rsidR="003F08BD">
        <w:rPr>
          <w:rFonts w:asciiTheme="minorHAnsi" w:hAnsiTheme="minorHAnsi" w:cstheme="minorBidi"/>
        </w:rPr>
        <w:t xml:space="preserve">l </w:t>
      </w:r>
      <w:r w:rsidRPr="57490200">
        <w:rPr>
          <w:rFonts w:asciiTheme="minorHAnsi" w:hAnsiTheme="minorHAnsi" w:cstheme="minorBidi"/>
        </w:rPr>
        <w:t>aasta</w:t>
      </w:r>
      <w:r w:rsidR="003F08BD">
        <w:rPr>
          <w:rFonts w:asciiTheme="minorHAnsi" w:hAnsiTheme="minorHAnsi" w:cstheme="minorBidi"/>
        </w:rPr>
        <w:t>l.</w:t>
      </w:r>
    </w:p>
    <w:p w14:paraId="245C0514" w14:textId="77777777" w:rsidR="006A7358" w:rsidRDefault="006A7358" w:rsidP="00947442">
      <w:pPr>
        <w:pStyle w:val="muudetavtekst"/>
        <w:rPr>
          <w:rFonts w:asciiTheme="minorHAnsi" w:hAnsiTheme="minorHAnsi" w:cstheme="minorHAnsi"/>
        </w:rPr>
      </w:pPr>
    </w:p>
    <w:p w14:paraId="793B8B88" w14:textId="71733F12" w:rsidR="006A7358" w:rsidRDefault="006A7358" w:rsidP="00947442">
      <w:pPr>
        <w:pStyle w:val="muudetavtekst"/>
        <w:rPr>
          <w:rFonts w:asciiTheme="minorHAnsi" w:hAnsiTheme="minorHAnsi" w:cstheme="minorBidi"/>
        </w:rPr>
      </w:pPr>
      <w:r w:rsidRPr="57490200">
        <w:rPr>
          <w:rFonts w:asciiTheme="minorHAnsi" w:hAnsiTheme="minorHAnsi" w:cstheme="minorBidi"/>
        </w:rPr>
        <w:t>Energiasäästukohustus ei rakendu avaliku sektori omandis oleva ühistranspordi veeremile (bussid, trammid, rongid ja parvlaevad), kuid rakendub taristule, sest taristu energiatarbimise vähendamine on pikaajalisem kui veerem</w:t>
      </w:r>
      <w:r w:rsidR="00F17631">
        <w:rPr>
          <w:rFonts w:asciiTheme="minorHAnsi" w:hAnsiTheme="minorHAnsi" w:cstheme="minorBidi"/>
        </w:rPr>
        <w:t>i oma</w:t>
      </w:r>
      <w:r w:rsidRPr="57490200">
        <w:rPr>
          <w:rFonts w:asciiTheme="minorHAnsi" w:hAnsiTheme="minorHAnsi" w:cstheme="minorBidi"/>
        </w:rPr>
        <w:t>. Samuti on kliimaeesmärkide täitmiseks  ühistranspor</w:t>
      </w:r>
      <w:r w:rsidR="00F17631">
        <w:rPr>
          <w:rFonts w:asciiTheme="minorHAnsi" w:hAnsiTheme="minorHAnsi" w:cstheme="minorBidi"/>
        </w:rPr>
        <w:t>di kasutamine</w:t>
      </w:r>
      <w:r w:rsidRPr="57490200">
        <w:rPr>
          <w:rFonts w:asciiTheme="minorHAnsi" w:hAnsiTheme="minorHAnsi" w:cstheme="minorBidi"/>
        </w:rPr>
        <w:t xml:space="preserve"> mõjusam kui isikliku auto omamine. Seetõttu selles sektoris energiasäästukohustust ei ole, küll aga saab seal saavutatava</w:t>
      </w:r>
      <w:r w:rsidR="003F08BD">
        <w:rPr>
          <w:rFonts w:asciiTheme="minorHAnsi" w:hAnsiTheme="minorHAnsi" w:cstheme="minorBidi"/>
        </w:rPr>
        <w:t>t</w:t>
      </w:r>
      <w:r w:rsidRPr="57490200">
        <w:rPr>
          <w:rFonts w:asciiTheme="minorHAnsi" w:hAnsiTheme="minorHAnsi" w:cstheme="minorBidi"/>
        </w:rPr>
        <w:t xml:space="preserve"> energiasäästu </w:t>
      </w:r>
      <w:r w:rsidR="003F08BD">
        <w:rPr>
          <w:rFonts w:asciiTheme="minorHAnsi" w:hAnsiTheme="minorHAnsi" w:cstheme="minorBidi"/>
        </w:rPr>
        <w:t xml:space="preserve">võtta </w:t>
      </w:r>
      <w:r w:rsidR="00F17631">
        <w:rPr>
          <w:rFonts w:asciiTheme="minorHAnsi" w:hAnsiTheme="minorHAnsi" w:cstheme="minorBidi"/>
        </w:rPr>
        <w:t>arvesse</w:t>
      </w:r>
      <w:r w:rsidR="00F17631" w:rsidRPr="57490200">
        <w:rPr>
          <w:rFonts w:asciiTheme="minorHAnsi" w:hAnsiTheme="minorHAnsi" w:cstheme="minorBidi"/>
        </w:rPr>
        <w:t xml:space="preserve"> </w:t>
      </w:r>
      <w:r w:rsidRPr="57490200">
        <w:rPr>
          <w:rFonts w:asciiTheme="minorHAnsi" w:hAnsiTheme="minorHAnsi" w:cstheme="minorBidi"/>
        </w:rPr>
        <w:t>2030</w:t>
      </w:r>
      <w:r w:rsidR="00F17631">
        <w:rPr>
          <w:rFonts w:asciiTheme="minorHAnsi" w:hAnsiTheme="minorHAnsi" w:cstheme="minorBidi"/>
        </w:rPr>
        <w:t>. aasta</w:t>
      </w:r>
      <w:r w:rsidRPr="57490200">
        <w:rPr>
          <w:rFonts w:asciiTheme="minorHAnsi" w:hAnsiTheme="minorHAnsi" w:cstheme="minorBidi"/>
        </w:rPr>
        <w:t xml:space="preserve"> arvutustes.</w:t>
      </w:r>
    </w:p>
    <w:p w14:paraId="432F47D5" w14:textId="6D7F6160" w:rsidR="006A7358" w:rsidRDefault="006A7358" w:rsidP="00947442">
      <w:pPr>
        <w:pStyle w:val="muudetavtekst"/>
        <w:rPr>
          <w:rFonts w:asciiTheme="minorHAnsi" w:hAnsiTheme="minorHAnsi" w:cstheme="minorBidi"/>
        </w:rPr>
      </w:pPr>
      <w:r w:rsidRPr="3CD4651F">
        <w:rPr>
          <w:rFonts w:asciiTheme="minorHAnsi" w:hAnsiTheme="minorHAnsi" w:cstheme="minorBidi"/>
        </w:rPr>
        <w:t>Samuti ei rakendu energiasäästukohustus relvajõududele (Kaitseministeeriumi ja Kaitseliidu haldusala), kuid ka seal saavutatav</w:t>
      </w:r>
      <w:r w:rsidR="00CC29B7">
        <w:rPr>
          <w:rFonts w:asciiTheme="minorHAnsi" w:hAnsiTheme="minorHAnsi" w:cstheme="minorBidi"/>
        </w:rPr>
        <w:t>at</w:t>
      </w:r>
      <w:r w:rsidRPr="3CD4651F">
        <w:rPr>
          <w:rFonts w:asciiTheme="minorHAnsi" w:hAnsiTheme="minorHAnsi" w:cstheme="minorBidi"/>
        </w:rPr>
        <w:t xml:space="preserve"> energiasääst</w:t>
      </w:r>
      <w:r w:rsidR="00CC29B7">
        <w:rPr>
          <w:rFonts w:asciiTheme="minorHAnsi" w:hAnsiTheme="minorHAnsi" w:cstheme="minorBidi"/>
        </w:rPr>
        <w:t>u</w:t>
      </w:r>
      <w:r w:rsidRPr="3CD4651F">
        <w:rPr>
          <w:rFonts w:asciiTheme="minorHAnsi" w:hAnsiTheme="minorHAnsi" w:cstheme="minorBidi"/>
        </w:rPr>
        <w:t xml:space="preserve"> on võimalik 2030</w:t>
      </w:r>
      <w:r w:rsidR="003F08BD" w:rsidRPr="3CD4651F">
        <w:rPr>
          <w:rFonts w:asciiTheme="minorHAnsi" w:hAnsiTheme="minorHAnsi" w:cstheme="minorBidi"/>
        </w:rPr>
        <w:t>.</w:t>
      </w:r>
      <w:r w:rsidRPr="3CD4651F">
        <w:rPr>
          <w:rFonts w:asciiTheme="minorHAnsi" w:hAnsiTheme="minorHAnsi" w:cstheme="minorBidi"/>
        </w:rPr>
        <w:t xml:space="preserve"> aastal arvesse võtta.</w:t>
      </w:r>
      <w:r w:rsidR="00D1466A">
        <w:rPr>
          <w:rFonts w:asciiTheme="minorHAnsi" w:hAnsiTheme="minorHAnsi" w:cstheme="minorBidi"/>
        </w:rPr>
        <w:t xml:space="preserve"> </w:t>
      </w:r>
      <w:r w:rsidRPr="57490200">
        <w:rPr>
          <w:rFonts w:asciiTheme="minorHAnsi" w:hAnsiTheme="minorHAnsi" w:cstheme="minorBidi"/>
        </w:rPr>
        <w:t>Kaitseministeerium on loonud oma kliimastrateegia</w:t>
      </w:r>
      <w:r w:rsidRPr="57490200">
        <w:rPr>
          <w:rStyle w:val="Allmrkuseviide"/>
          <w:rFonts w:asciiTheme="minorHAnsi" w:hAnsiTheme="minorHAnsi" w:cstheme="minorBidi"/>
        </w:rPr>
        <w:footnoteReference w:id="32"/>
      </w:r>
      <w:r w:rsidRPr="57490200">
        <w:rPr>
          <w:rFonts w:asciiTheme="minorHAnsi" w:hAnsiTheme="minorHAnsi" w:cstheme="minorBidi"/>
        </w:rPr>
        <w:t>, mille üks eesmär</w:t>
      </w:r>
      <w:r w:rsidR="003F08BD">
        <w:rPr>
          <w:rFonts w:asciiTheme="minorHAnsi" w:hAnsiTheme="minorHAnsi" w:cstheme="minorBidi"/>
        </w:rPr>
        <w:t>ke</w:t>
      </w:r>
      <w:r w:rsidRPr="57490200">
        <w:rPr>
          <w:rFonts w:asciiTheme="minorHAnsi" w:hAnsiTheme="minorHAnsi" w:cstheme="minorBidi"/>
        </w:rPr>
        <w:t xml:space="preserve"> on suurendada 2030. aastaks ehitiste energiatõhusust 5%</w:t>
      </w:r>
      <w:r w:rsidR="003F08BD">
        <w:rPr>
          <w:rFonts w:asciiTheme="minorHAnsi" w:hAnsiTheme="minorHAnsi" w:cstheme="minorBidi"/>
        </w:rPr>
        <w:t xml:space="preserve"> ning selle</w:t>
      </w:r>
      <w:r w:rsidRPr="57490200">
        <w:rPr>
          <w:rFonts w:asciiTheme="minorHAnsi" w:hAnsiTheme="minorHAnsi" w:cstheme="minorBidi"/>
        </w:rPr>
        <w:t xml:space="preserve"> saab arvesse võtta.</w:t>
      </w:r>
      <w:r w:rsidR="00D1466A">
        <w:rPr>
          <w:rFonts w:asciiTheme="minorHAnsi" w:hAnsiTheme="minorHAnsi" w:cstheme="minorBidi"/>
        </w:rPr>
        <w:t xml:space="preserve"> </w:t>
      </w:r>
      <w:r w:rsidR="00280583" w:rsidRPr="00D1466A">
        <w:rPr>
          <w:rFonts w:asciiTheme="minorHAnsi" w:hAnsiTheme="minorHAnsi" w:cstheme="minorBidi"/>
        </w:rPr>
        <w:t>Arvestades, et relvajõudude investeeringud lähiaastatel kasvavad</w:t>
      </w:r>
      <w:r w:rsidR="00280583">
        <w:rPr>
          <w:rFonts w:asciiTheme="minorHAnsi" w:hAnsiTheme="minorHAnsi" w:cstheme="minorBidi"/>
        </w:rPr>
        <w:t xml:space="preserve"> (NATO liikmesriikide kokkulepe tõsta kaitsekulusid 5%</w:t>
      </w:r>
      <w:r w:rsidR="00CC29B7">
        <w:rPr>
          <w:rFonts w:asciiTheme="minorHAnsi" w:hAnsiTheme="minorHAnsi" w:cstheme="minorBidi"/>
        </w:rPr>
        <w:noBreakHyphen/>
        <w:t>ni</w:t>
      </w:r>
      <w:r w:rsidR="00280583">
        <w:rPr>
          <w:rFonts w:asciiTheme="minorHAnsi" w:hAnsiTheme="minorHAnsi" w:cstheme="minorBidi"/>
        </w:rPr>
        <w:t xml:space="preserve"> riigi SKP-st)</w:t>
      </w:r>
      <w:r w:rsidR="00280583" w:rsidRPr="00D1466A">
        <w:rPr>
          <w:rFonts w:asciiTheme="minorHAnsi" w:hAnsiTheme="minorHAnsi" w:cstheme="minorBidi"/>
        </w:rPr>
        <w:t xml:space="preserve"> ning osaliselt võib suunata </w:t>
      </w:r>
      <w:r w:rsidR="00CC29B7">
        <w:rPr>
          <w:rFonts w:asciiTheme="minorHAnsi" w:hAnsiTheme="minorHAnsi" w:cstheme="minorBidi"/>
        </w:rPr>
        <w:t xml:space="preserve">rahalisi </w:t>
      </w:r>
      <w:r w:rsidR="00280583" w:rsidRPr="00D1466A">
        <w:rPr>
          <w:rFonts w:asciiTheme="minorHAnsi" w:hAnsiTheme="minorHAnsi" w:cstheme="minorBidi"/>
        </w:rPr>
        <w:t>vahendeid ka taristusse, siis on mõistlik kaaluda</w:t>
      </w:r>
      <w:r w:rsidR="00CC29B7" w:rsidRPr="00CC29B7">
        <w:rPr>
          <w:rFonts w:asciiTheme="minorHAnsi" w:hAnsiTheme="minorHAnsi" w:cstheme="minorBidi"/>
        </w:rPr>
        <w:t xml:space="preserve"> </w:t>
      </w:r>
      <w:r w:rsidR="00CC29B7" w:rsidRPr="00D1466A">
        <w:rPr>
          <w:rFonts w:asciiTheme="minorHAnsi" w:hAnsiTheme="minorHAnsi" w:cstheme="minorBidi"/>
        </w:rPr>
        <w:t>hoonete rekonstrueerimisel</w:t>
      </w:r>
      <w:r w:rsidR="00CC29B7">
        <w:rPr>
          <w:rFonts w:asciiTheme="minorHAnsi" w:hAnsiTheme="minorHAnsi" w:cstheme="minorBidi"/>
        </w:rPr>
        <w:t xml:space="preserve"> ja</w:t>
      </w:r>
      <w:r w:rsidR="00CC29B7" w:rsidRPr="00D1466A">
        <w:rPr>
          <w:rFonts w:asciiTheme="minorHAnsi" w:hAnsiTheme="minorHAnsi" w:cstheme="minorBidi"/>
        </w:rPr>
        <w:t xml:space="preserve"> tõhustamisel</w:t>
      </w:r>
      <w:r w:rsidR="00280583" w:rsidRPr="00D1466A">
        <w:rPr>
          <w:rFonts w:asciiTheme="minorHAnsi" w:hAnsiTheme="minorHAnsi" w:cstheme="minorBidi"/>
        </w:rPr>
        <w:t xml:space="preserve"> ka </w:t>
      </w:r>
      <w:r w:rsidR="00280583">
        <w:rPr>
          <w:rFonts w:asciiTheme="minorHAnsi" w:hAnsiTheme="minorHAnsi" w:cstheme="minorBidi"/>
        </w:rPr>
        <w:t>energia</w:t>
      </w:r>
      <w:r w:rsidR="00280583" w:rsidRPr="00D1466A">
        <w:rPr>
          <w:rFonts w:asciiTheme="minorHAnsi" w:hAnsiTheme="minorHAnsi" w:cstheme="minorBidi"/>
        </w:rPr>
        <w:t>tõhususse suunatavaid investeeringuid, et 2030</w:t>
      </w:r>
      <w:r w:rsidR="00CC29B7">
        <w:rPr>
          <w:rFonts w:asciiTheme="minorHAnsi" w:hAnsiTheme="minorHAnsi" w:cstheme="minorBidi"/>
        </w:rPr>
        <w:t>. aastaks seatud</w:t>
      </w:r>
      <w:r w:rsidR="00280583" w:rsidRPr="00D1466A">
        <w:rPr>
          <w:rFonts w:asciiTheme="minorHAnsi" w:hAnsiTheme="minorHAnsi" w:cstheme="minorBidi"/>
        </w:rPr>
        <w:t xml:space="preserve"> ambitsioonikaid </w:t>
      </w:r>
      <w:r w:rsidR="00CC29B7">
        <w:rPr>
          <w:rFonts w:asciiTheme="minorHAnsi" w:hAnsiTheme="minorHAnsi" w:cstheme="minorBidi"/>
        </w:rPr>
        <w:t>energiasäästu</w:t>
      </w:r>
      <w:r w:rsidR="00280583" w:rsidRPr="00D1466A">
        <w:rPr>
          <w:rFonts w:asciiTheme="minorHAnsi" w:hAnsiTheme="minorHAnsi" w:cstheme="minorBidi"/>
        </w:rPr>
        <w:t>eesmärke saavutada.</w:t>
      </w:r>
    </w:p>
    <w:p w14:paraId="07E39338" w14:textId="77777777" w:rsidR="006A7358" w:rsidRDefault="006A7358" w:rsidP="00947442">
      <w:pPr>
        <w:pStyle w:val="muudetavtekst"/>
        <w:rPr>
          <w:rFonts w:asciiTheme="minorHAnsi" w:hAnsiTheme="minorHAnsi" w:cstheme="minorHAnsi"/>
        </w:rPr>
      </w:pPr>
    </w:p>
    <w:p w14:paraId="1E8EB0D2" w14:textId="2B59FD08" w:rsidR="006A7251" w:rsidRDefault="007E3829" w:rsidP="00947442">
      <w:pPr>
        <w:pStyle w:val="muudetavtekst"/>
        <w:rPr>
          <w:rFonts w:asciiTheme="minorHAnsi" w:hAnsiTheme="minorHAnsi" w:cstheme="minorHAnsi"/>
          <w:u w:val="single"/>
        </w:rPr>
      </w:pPr>
      <w:r>
        <w:rPr>
          <w:rFonts w:asciiTheme="minorHAnsi" w:hAnsiTheme="minorHAnsi" w:cstheme="minorHAnsi"/>
          <w:u w:val="single"/>
        </w:rPr>
        <w:t>E</w:t>
      </w:r>
      <w:r w:rsidR="006A7251" w:rsidRPr="006A7251">
        <w:rPr>
          <w:rFonts w:asciiTheme="minorHAnsi" w:hAnsiTheme="minorHAnsi" w:cstheme="minorHAnsi"/>
          <w:u w:val="single"/>
        </w:rPr>
        <w:t>nergiasäästu koordinaatori roll ja avaliku sektori energiatarbimise seire</w:t>
      </w:r>
    </w:p>
    <w:p w14:paraId="31F56E5C" w14:textId="77777777" w:rsidR="006A7251" w:rsidRDefault="006A7251" w:rsidP="00947442">
      <w:pPr>
        <w:pStyle w:val="muudetavtekst"/>
        <w:rPr>
          <w:rFonts w:asciiTheme="minorHAnsi" w:hAnsiTheme="minorHAnsi" w:cstheme="minorHAnsi"/>
          <w:u w:val="single"/>
        </w:rPr>
      </w:pPr>
    </w:p>
    <w:p w14:paraId="77607C55" w14:textId="0F2B0F17" w:rsidR="006441B0" w:rsidRPr="006441B0" w:rsidRDefault="007E3829" w:rsidP="006441B0">
      <w:pPr>
        <w:pStyle w:val="muudetavtekst"/>
        <w:rPr>
          <w:rFonts w:asciiTheme="minorHAnsi" w:hAnsiTheme="minorHAnsi" w:cstheme="minorHAnsi"/>
        </w:rPr>
      </w:pPr>
      <w:r>
        <w:rPr>
          <w:rFonts w:asciiTheme="minorHAnsi" w:hAnsiTheme="minorHAnsi" w:cstheme="minorHAnsi"/>
        </w:rPr>
        <w:t>Energiasäästu koordinaatori</w:t>
      </w:r>
      <w:r w:rsidR="006441B0" w:rsidRPr="006441B0">
        <w:rPr>
          <w:rFonts w:asciiTheme="minorHAnsi" w:hAnsiTheme="minorHAnsi" w:cstheme="minorHAnsi"/>
        </w:rPr>
        <w:t xml:space="preserve"> roll on tagada avaliku sektori energiasäästueesmärkide </w:t>
      </w:r>
      <w:r w:rsidR="00103356">
        <w:rPr>
          <w:rFonts w:asciiTheme="minorHAnsi" w:hAnsiTheme="minorHAnsi" w:cstheme="minorHAnsi"/>
        </w:rPr>
        <w:t>saavuta</w:t>
      </w:r>
      <w:r w:rsidR="006441B0" w:rsidRPr="006441B0">
        <w:rPr>
          <w:rFonts w:asciiTheme="minorHAnsi" w:hAnsiTheme="minorHAnsi" w:cstheme="minorHAnsi"/>
        </w:rPr>
        <w:t>mise jälgimise</w:t>
      </w:r>
      <w:r w:rsidR="00103356">
        <w:rPr>
          <w:rFonts w:asciiTheme="minorHAnsi" w:hAnsiTheme="minorHAnsi" w:cstheme="minorHAnsi"/>
        </w:rPr>
        <w:t xml:space="preserve"> ja</w:t>
      </w:r>
      <w:r w:rsidR="006441B0" w:rsidRPr="006441B0">
        <w:rPr>
          <w:rFonts w:asciiTheme="minorHAnsi" w:hAnsiTheme="minorHAnsi" w:cstheme="minorHAnsi"/>
        </w:rPr>
        <w:t xml:space="preserve"> andmepõhise otsustamise toetamise</w:t>
      </w:r>
      <w:r w:rsidR="00103356">
        <w:rPr>
          <w:rFonts w:asciiTheme="minorHAnsi" w:hAnsiTheme="minorHAnsi" w:cstheme="minorHAnsi"/>
        </w:rPr>
        <w:t xml:space="preserve"> süsteemsus</w:t>
      </w:r>
      <w:r w:rsidR="006441B0" w:rsidRPr="006441B0">
        <w:rPr>
          <w:rFonts w:asciiTheme="minorHAnsi" w:hAnsiTheme="minorHAnsi" w:cstheme="minorHAnsi"/>
        </w:rPr>
        <w:t>. Koordinaator täidab koordineerivat, seiravat ja analüütilist funktsiooni</w:t>
      </w:r>
      <w:r w:rsidR="00103356">
        <w:rPr>
          <w:rFonts w:asciiTheme="minorHAnsi" w:hAnsiTheme="minorHAnsi" w:cstheme="minorHAnsi"/>
        </w:rPr>
        <w:t>, ta ei rekonstrueeri</w:t>
      </w:r>
      <w:r w:rsidR="006441B0" w:rsidRPr="006441B0">
        <w:rPr>
          <w:rFonts w:asciiTheme="minorHAnsi" w:hAnsiTheme="minorHAnsi" w:cstheme="minorHAnsi"/>
        </w:rPr>
        <w:t xml:space="preserve"> ega tee investeerimisotsuseid.</w:t>
      </w:r>
    </w:p>
    <w:p w14:paraId="4B8ED2AC" w14:textId="77777777" w:rsidR="006441B0" w:rsidRPr="006441B0" w:rsidRDefault="006441B0" w:rsidP="006441B0">
      <w:pPr>
        <w:pStyle w:val="muudetavtekst"/>
        <w:rPr>
          <w:rFonts w:asciiTheme="minorHAnsi" w:hAnsiTheme="minorHAnsi" w:cstheme="minorHAnsi"/>
        </w:rPr>
      </w:pPr>
    </w:p>
    <w:p w14:paraId="4134EBD2" w14:textId="77F59C21" w:rsidR="006441B0" w:rsidRPr="006441B0" w:rsidRDefault="006441B0" w:rsidP="006441B0">
      <w:pPr>
        <w:pStyle w:val="muudetavtekst"/>
        <w:rPr>
          <w:rFonts w:asciiTheme="minorHAnsi" w:hAnsiTheme="minorHAnsi" w:cstheme="minorHAnsi"/>
        </w:rPr>
      </w:pPr>
      <w:r w:rsidRPr="006441B0">
        <w:rPr>
          <w:rFonts w:asciiTheme="minorHAnsi" w:hAnsiTheme="minorHAnsi" w:cstheme="minorHAnsi"/>
        </w:rPr>
        <w:t xml:space="preserve">Koordinaatori ülesanded hõlmavad avaliku sektori energiatarbimise ja energiasäästu andmete kogumise ja töötlemise korraldamist, metoodikate väljatöötamist ja rakendamist (sealhulgas baastaseme määramine ja korrigeerimine), energiasäästu hindamist ning erandite kohaldamise ja arvestuse pidamist. Samuti koordineerib koordinaator 3% </w:t>
      </w:r>
      <w:r w:rsidR="008F1014">
        <w:rPr>
          <w:rFonts w:asciiTheme="minorHAnsi" w:hAnsiTheme="minorHAnsi" w:cstheme="minorHAnsi"/>
        </w:rPr>
        <w:t xml:space="preserve">suuruse </w:t>
      </w:r>
      <w:r w:rsidRPr="006441B0">
        <w:rPr>
          <w:rFonts w:asciiTheme="minorHAnsi" w:hAnsiTheme="minorHAnsi" w:cstheme="minorHAnsi"/>
        </w:rPr>
        <w:t>rekonstrueerimiskohustuse täitmise seiret ning tagab tervikliku ülevaate kohustuse täitmisest.</w:t>
      </w:r>
    </w:p>
    <w:p w14:paraId="2647C13D" w14:textId="77777777" w:rsidR="006441B0" w:rsidRPr="006441B0" w:rsidRDefault="006441B0" w:rsidP="006441B0">
      <w:pPr>
        <w:pStyle w:val="muudetavtekst"/>
        <w:rPr>
          <w:rFonts w:asciiTheme="minorHAnsi" w:hAnsiTheme="minorHAnsi" w:cstheme="minorHAnsi"/>
        </w:rPr>
      </w:pPr>
    </w:p>
    <w:p w14:paraId="29CD14DB" w14:textId="2B11DAF6" w:rsidR="006441B0" w:rsidRPr="001366B3" w:rsidRDefault="006441B0" w:rsidP="006441B0">
      <w:pPr>
        <w:pStyle w:val="muudetavtekst"/>
        <w:rPr>
          <w:rFonts w:asciiTheme="minorHAnsi" w:hAnsiTheme="minorHAnsi" w:cstheme="minorHAnsi"/>
          <w:b/>
          <w:bCs/>
        </w:rPr>
      </w:pPr>
      <w:r w:rsidRPr="006441B0">
        <w:rPr>
          <w:rFonts w:asciiTheme="minorHAnsi" w:hAnsiTheme="minorHAnsi" w:cstheme="minorHAnsi"/>
        </w:rPr>
        <w:t xml:space="preserve">Energiatarbimise baastase </w:t>
      </w:r>
      <w:r w:rsidR="00813E8F">
        <w:rPr>
          <w:rFonts w:asciiTheme="minorHAnsi" w:hAnsiTheme="minorHAnsi" w:cstheme="minorHAnsi"/>
        </w:rPr>
        <w:t xml:space="preserve">ja iga aastane energiatarbimise sääst </w:t>
      </w:r>
      <w:r w:rsidRPr="006441B0">
        <w:rPr>
          <w:rFonts w:asciiTheme="minorHAnsi" w:hAnsiTheme="minorHAnsi" w:cstheme="minorHAnsi"/>
        </w:rPr>
        <w:t xml:space="preserve">on </w:t>
      </w:r>
      <w:r w:rsidR="008F1014">
        <w:rPr>
          <w:rFonts w:asciiTheme="minorHAnsi" w:hAnsiTheme="minorHAnsi" w:cstheme="minorHAnsi"/>
        </w:rPr>
        <w:t>saad</w:t>
      </w:r>
      <w:r w:rsidR="008F1014" w:rsidRPr="006441B0">
        <w:rPr>
          <w:rFonts w:asciiTheme="minorHAnsi" w:hAnsiTheme="minorHAnsi" w:cstheme="minorHAnsi"/>
        </w:rPr>
        <w:t xml:space="preserve">ud </w:t>
      </w:r>
      <w:r w:rsidRPr="006441B0">
        <w:rPr>
          <w:rFonts w:asciiTheme="minorHAnsi" w:hAnsiTheme="minorHAnsi" w:cstheme="minorHAnsi"/>
        </w:rPr>
        <w:t xml:space="preserve">olemasolevate andmete ja parima teadmise põhjal, kuid </w:t>
      </w:r>
      <w:r w:rsidR="004A4234">
        <w:rPr>
          <w:rFonts w:asciiTheme="minorHAnsi" w:hAnsiTheme="minorHAnsi" w:cstheme="minorHAnsi"/>
        </w:rPr>
        <w:t>on mõningal määral</w:t>
      </w:r>
      <w:r w:rsidR="00813E8F">
        <w:rPr>
          <w:rFonts w:asciiTheme="minorHAnsi" w:hAnsiTheme="minorHAnsi" w:cstheme="minorHAnsi"/>
        </w:rPr>
        <w:t xml:space="preserve"> hinnanguline, sest põhineb kaudsetel arvutusmetoodikatel </w:t>
      </w:r>
      <w:r w:rsidRPr="006441B0">
        <w:rPr>
          <w:rFonts w:asciiTheme="minorHAnsi" w:hAnsiTheme="minorHAnsi" w:cstheme="minorHAnsi"/>
        </w:rPr>
        <w:t xml:space="preserve">(nt finantskulu ja keskmise energiahinna alusel). </w:t>
      </w:r>
      <w:r w:rsidR="004A4234">
        <w:rPr>
          <w:rFonts w:asciiTheme="minorHAnsi" w:hAnsiTheme="minorHAnsi" w:cstheme="minorHAnsi"/>
          <w:b/>
          <w:bCs/>
        </w:rPr>
        <w:t>R</w:t>
      </w:r>
      <w:r w:rsidRPr="001366B3">
        <w:rPr>
          <w:rFonts w:asciiTheme="minorHAnsi" w:hAnsiTheme="minorHAnsi" w:cstheme="minorHAnsi"/>
          <w:b/>
          <w:bCs/>
        </w:rPr>
        <w:t>ii</w:t>
      </w:r>
      <w:r w:rsidR="004A4234">
        <w:rPr>
          <w:rFonts w:asciiTheme="minorHAnsi" w:hAnsiTheme="minorHAnsi" w:cstheme="minorHAnsi"/>
          <w:b/>
          <w:bCs/>
        </w:rPr>
        <w:t>k on</w:t>
      </w:r>
      <w:r w:rsidRPr="001366B3">
        <w:rPr>
          <w:rFonts w:asciiTheme="minorHAnsi" w:hAnsiTheme="minorHAnsi" w:cstheme="minorHAnsi"/>
          <w:b/>
          <w:bCs/>
        </w:rPr>
        <w:t xml:space="preserve"> kohust</w:t>
      </w:r>
      <w:r w:rsidR="004A4234">
        <w:rPr>
          <w:rFonts w:asciiTheme="minorHAnsi" w:hAnsiTheme="minorHAnsi" w:cstheme="minorHAnsi"/>
          <w:b/>
          <w:bCs/>
        </w:rPr>
        <w:t>atud</w:t>
      </w:r>
      <w:r w:rsidRPr="001366B3">
        <w:rPr>
          <w:rFonts w:asciiTheme="minorHAnsi" w:hAnsiTheme="minorHAnsi" w:cstheme="minorHAnsi"/>
          <w:b/>
          <w:bCs/>
        </w:rPr>
        <w:t xml:space="preserve"> tegelikel energiatarbimise andmetel põhinevale seirele</w:t>
      </w:r>
      <w:r w:rsidR="004A4234">
        <w:rPr>
          <w:rFonts w:asciiTheme="minorHAnsi" w:hAnsiTheme="minorHAnsi" w:cstheme="minorHAnsi"/>
          <w:b/>
          <w:bCs/>
        </w:rPr>
        <w:t xml:space="preserve"> üle minema hiljemalt 11. oktoobriks 2027</w:t>
      </w:r>
      <w:r w:rsidRPr="001366B3">
        <w:rPr>
          <w:rFonts w:asciiTheme="minorHAnsi" w:hAnsiTheme="minorHAnsi" w:cstheme="minorHAnsi"/>
          <w:b/>
          <w:bCs/>
        </w:rPr>
        <w:t>.</w:t>
      </w:r>
    </w:p>
    <w:p w14:paraId="3BA5EB47" w14:textId="77777777" w:rsidR="006441B0" w:rsidRPr="006441B0" w:rsidRDefault="006441B0" w:rsidP="006441B0">
      <w:pPr>
        <w:pStyle w:val="muudetavtekst"/>
        <w:rPr>
          <w:rFonts w:asciiTheme="minorHAnsi" w:hAnsiTheme="minorHAnsi" w:cstheme="minorHAnsi"/>
        </w:rPr>
      </w:pPr>
    </w:p>
    <w:p w14:paraId="673FD4D6" w14:textId="72788648" w:rsidR="006441B0" w:rsidRPr="006441B0" w:rsidRDefault="006441B0" w:rsidP="006441B0">
      <w:pPr>
        <w:pStyle w:val="muudetavtekst"/>
        <w:rPr>
          <w:rFonts w:asciiTheme="minorHAnsi" w:hAnsiTheme="minorHAnsi" w:cstheme="minorHAnsi"/>
        </w:rPr>
      </w:pPr>
      <w:r w:rsidRPr="006441B0">
        <w:rPr>
          <w:rFonts w:asciiTheme="minorHAnsi" w:hAnsiTheme="minorHAnsi" w:cstheme="minorHAnsi"/>
        </w:rPr>
        <w:t>Avaliku sektori energiatarbimise seire eesmärk on tagada usaldusväärne, regulaarne ja võrreldav andmestik ning võimaldada üleminek</w:t>
      </w:r>
      <w:r w:rsidR="004A4234">
        <w:rPr>
          <w:rFonts w:asciiTheme="minorHAnsi" w:hAnsiTheme="minorHAnsi" w:cstheme="minorHAnsi"/>
        </w:rPr>
        <w:t>ut</w:t>
      </w:r>
      <w:r w:rsidRPr="006441B0">
        <w:rPr>
          <w:rFonts w:asciiTheme="minorHAnsi" w:hAnsiTheme="minorHAnsi" w:cstheme="minorHAnsi"/>
        </w:rPr>
        <w:t xml:space="preserve"> hinnangulistelt arvutustelt tegelikel andmetel põhinevale aruandlusele. Selleks luuakse seiresüsteem, mis võimaldab koguda, töödelda ja analüüsida andmeid avaliku sektori hoonete ja muude energiatarbimise allikate kohta. Seiresüsteem hõlmab nii energiatarbimise kui ka energiasäästu mõõtmist ning võimaldab hinnata meetmete mõju ajas.</w:t>
      </w:r>
    </w:p>
    <w:p w14:paraId="16D511FA" w14:textId="77777777" w:rsidR="006441B0" w:rsidRPr="006441B0" w:rsidRDefault="006441B0" w:rsidP="006441B0">
      <w:pPr>
        <w:pStyle w:val="muudetavtekst"/>
        <w:rPr>
          <w:rFonts w:asciiTheme="minorHAnsi" w:hAnsiTheme="minorHAnsi" w:cstheme="minorHAnsi"/>
          <w:u w:val="single"/>
        </w:rPr>
      </w:pPr>
    </w:p>
    <w:p w14:paraId="071F5D72" w14:textId="7EE4E995" w:rsidR="006441B0" w:rsidRPr="00EE5BC7" w:rsidRDefault="006441B0" w:rsidP="006441B0">
      <w:pPr>
        <w:pStyle w:val="muudetavtekst"/>
        <w:rPr>
          <w:rFonts w:asciiTheme="minorHAnsi" w:hAnsiTheme="minorHAnsi" w:cstheme="minorHAnsi"/>
        </w:rPr>
      </w:pPr>
      <w:r w:rsidRPr="00EE5BC7">
        <w:rPr>
          <w:rFonts w:asciiTheme="minorHAnsi" w:hAnsiTheme="minorHAnsi" w:cstheme="minorHAnsi"/>
        </w:rPr>
        <w:t>Seiresüsteemi arendamine toimub etappide kaupa, alustades ärianalüüsist ning jätkates andmeallikate kaardistamise, metoodika väljatöötamise ja IT-lahenduste loomisega. Ärianalüüsi käigus hinnatakse ka avaliku sektori energiasäästu koordinaatori sobivaimat institutsionaalset paiknemist ning ülesannete jaotust, lähtudes andmehalduse, seire ja kinnisvaraportfelli juhtimise võimekusest.</w:t>
      </w:r>
    </w:p>
    <w:p w14:paraId="595085AD" w14:textId="77777777" w:rsidR="006441B0" w:rsidRPr="00EE5BC7" w:rsidRDefault="006441B0" w:rsidP="006441B0">
      <w:pPr>
        <w:pStyle w:val="muudetavtekst"/>
        <w:rPr>
          <w:rFonts w:asciiTheme="minorHAnsi" w:hAnsiTheme="minorHAnsi" w:cstheme="minorHAnsi"/>
        </w:rPr>
      </w:pPr>
    </w:p>
    <w:p w14:paraId="01251E96" w14:textId="4CA2D984" w:rsidR="006441B0" w:rsidRPr="00EE5BC7" w:rsidRDefault="006441B0" w:rsidP="006441B0">
      <w:pPr>
        <w:pStyle w:val="muudetavtekst"/>
        <w:rPr>
          <w:rFonts w:asciiTheme="minorHAnsi" w:hAnsiTheme="minorHAnsi" w:cstheme="minorHAnsi"/>
        </w:rPr>
      </w:pPr>
      <w:r w:rsidRPr="00EE5BC7">
        <w:rPr>
          <w:rFonts w:asciiTheme="minorHAnsi" w:hAnsiTheme="minorHAnsi" w:cstheme="minorHAnsi"/>
        </w:rPr>
        <w:t xml:space="preserve">Seiresüsteemi arendamine on seotud </w:t>
      </w:r>
      <w:r w:rsidR="00C5448E">
        <w:rPr>
          <w:rFonts w:asciiTheme="minorHAnsi" w:hAnsiTheme="minorHAnsi" w:cstheme="minorHAnsi"/>
        </w:rPr>
        <w:t>mitme praeguse algatusega</w:t>
      </w:r>
      <w:r w:rsidRPr="00EE5BC7">
        <w:rPr>
          <w:rFonts w:asciiTheme="minorHAnsi" w:hAnsiTheme="minorHAnsi" w:cstheme="minorHAnsi"/>
        </w:rPr>
        <w:t>, sealhulgas Riigikantselei ja Kliimaministeeriumi innovatsiooniprojektiga</w:t>
      </w:r>
      <w:r>
        <w:rPr>
          <w:rStyle w:val="Allmrkuseviide"/>
          <w:rFonts w:asciiTheme="minorHAnsi" w:hAnsiTheme="minorHAnsi" w:cstheme="minorHAnsi"/>
        </w:rPr>
        <w:footnoteReference w:id="33"/>
      </w:r>
      <w:r w:rsidRPr="00EE5BC7">
        <w:rPr>
          <w:rFonts w:asciiTheme="minorHAnsi" w:hAnsiTheme="minorHAnsi" w:cstheme="minorHAnsi"/>
        </w:rPr>
        <w:t>, mille eesmärk on võimaldada võrguühendusega hoonete energiatarbimise andmete automaat</w:t>
      </w:r>
      <w:r w:rsidR="00C5448E">
        <w:rPr>
          <w:rFonts w:asciiTheme="minorHAnsi" w:hAnsiTheme="minorHAnsi" w:cstheme="minorHAnsi"/>
        </w:rPr>
        <w:t>set</w:t>
      </w:r>
      <w:r w:rsidRPr="00EE5BC7">
        <w:rPr>
          <w:rFonts w:asciiTheme="minorHAnsi" w:hAnsiTheme="minorHAnsi" w:cstheme="minorHAnsi"/>
        </w:rPr>
        <w:t xml:space="preserve"> kogumi</w:t>
      </w:r>
      <w:r w:rsidR="00C5448E">
        <w:rPr>
          <w:rFonts w:asciiTheme="minorHAnsi" w:hAnsiTheme="minorHAnsi" w:cstheme="minorHAnsi"/>
        </w:rPr>
        <w:t>st</w:t>
      </w:r>
      <w:r w:rsidRPr="00EE5BC7">
        <w:rPr>
          <w:rFonts w:asciiTheme="minorHAnsi" w:hAnsiTheme="minorHAnsi" w:cstheme="minorHAnsi"/>
        </w:rPr>
        <w:t xml:space="preserve">. </w:t>
      </w:r>
      <w:r w:rsidR="00C5448E">
        <w:rPr>
          <w:rFonts w:asciiTheme="minorHAnsi" w:hAnsiTheme="minorHAnsi" w:cstheme="minorHAnsi"/>
        </w:rPr>
        <w:t>Lisaks</w:t>
      </w:r>
      <w:r w:rsidRPr="00EE5BC7">
        <w:rPr>
          <w:rFonts w:asciiTheme="minorHAnsi" w:hAnsiTheme="minorHAnsi" w:cstheme="minorHAnsi"/>
        </w:rPr>
        <w:t xml:space="preserve"> analüüsitakse olemasolevate platvormide, nagu riigiraha.fin.ee, kasut</w:t>
      </w:r>
      <w:r w:rsidR="00C5448E">
        <w:rPr>
          <w:rFonts w:asciiTheme="minorHAnsi" w:hAnsiTheme="minorHAnsi" w:cstheme="minorHAnsi"/>
        </w:rPr>
        <w:t>amise ja</w:t>
      </w:r>
      <w:r w:rsidRPr="00EE5BC7">
        <w:rPr>
          <w:rFonts w:asciiTheme="minorHAnsi" w:hAnsiTheme="minorHAnsi" w:cstheme="minorHAnsi"/>
        </w:rPr>
        <w:t xml:space="preserve"> transpordikütuste andmete kättesaamise</w:t>
      </w:r>
      <w:r w:rsidR="00C5448E">
        <w:rPr>
          <w:rFonts w:asciiTheme="minorHAnsi" w:hAnsiTheme="minorHAnsi" w:cstheme="minorHAnsi"/>
        </w:rPr>
        <w:t xml:space="preserve"> võimalusi</w:t>
      </w:r>
      <w:r w:rsidRPr="00EE5BC7">
        <w:rPr>
          <w:rFonts w:asciiTheme="minorHAnsi" w:hAnsiTheme="minorHAnsi" w:cstheme="minorHAnsi"/>
        </w:rPr>
        <w:t>, sealhulgas andmepõhise aruandluse kaudu</w:t>
      </w:r>
      <w:r w:rsidR="005D40C7">
        <w:rPr>
          <w:rStyle w:val="Allmrkuseviide"/>
          <w:rFonts w:asciiTheme="minorHAnsi" w:hAnsiTheme="minorHAnsi" w:cstheme="minorHAnsi"/>
        </w:rPr>
        <w:footnoteReference w:id="34"/>
      </w:r>
      <w:r w:rsidRPr="00EE5BC7">
        <w:rPr>
          <w:rFonts w:asciiTheme="minorHAnsi" w:hAnsiTheme="minorHAnsi" w:cstheme="minorHAnsi"/>
        </w:rPr>
        <w:t>.</w:t>
      </w:r>
    </w:p>
    <w:p w14:paraId="081300B7" w14:textId="77777777" w:rsidR="006441B0" w:rsidRPr="00EE5BC7" w:rsidRDefault="006441B0" w:rsidP="006441B0">
      <w:pPr>
        <w:pStyle w:val="muudetavtekst"/>
        <w:rPr>
          <w:rFonts w:asciiTheme="minorHAnsi" w:hAnsiTheme="minorHAnsi" w:cstheme="minorHAnsi"/>
        </w:rPr>
      </w:pPr>
    </w:p>
    <w:p w14:paraId="7064BADB" w14:textId="5C0F2401" w:rsidR="004D31DA" w:rsidRDefault="006441B0" w:rsidP="006441B0">
      <w:pPr>
        <w:pStyle w:val="muudetavtekst"/>
        <w:rPr>
          <w:rFonts w:asciiTheme="minorHAnsi" w:hAnsiTheme="minorHAnsi" w:cstheme="minorHAnsi"/>
        </w:rPr>
      </w:pPr>
      <w:r w:rsidRPr="00EE5BC7">
        <w:rPr>
          <w:rFonts w:asciiTheme="minorHAnsi" w:hAnsiTheme="minorHAnsi" w:cstheme="minorHAnsi"/>
        </w:rPr>
        <w:t>Koordinaatori ülesannete täitmine ja seiresüsteemi arendamine võib toimuda halduslepingu alusel, mille käigus määratakse ülesannete jaotus ning kaasatakse asjakohased osapooled vastavalt nende pädevusele.</w:t>
      </w:r>
    </w:p>
    <w:p w14:paraId="37D4C035" w14:textId="77777777" w:rsidR="00EE5BC7" w:rsidRPr="00EE5BC7" w:rsidRDefault="00EE5BC7" w:rsidP="006441B0">
      <w:pPr>
        <w:pStyle w:val="muudetavtekst"/>
        <w:rPr>
          <w:rFonts w:asciiTheme="minorHAnsi" w:hAnsiTheme="minorHAnsi" w:cstheme="minorHAnsi"/>
        </w:rPr>
      </w:pPr>
    </w:p>
    <w:p w14:paraId="4D608612" w14:textId="3B6E4C8E" w:rsidR="005366A0" w:rsidRPr="00EE5BC7" w:rsidRDefault="005366A0" w:rsidP="00947442">
      <w:pPr>
        <w:pStyle w:val="muudetavtekst"/>
        <w:rPr>
          <w:rFonts w:asciiTheme="minorHAnsi" w:hAnsiTheme="minorHAnsi" w:cstheme="minorHAnsi"/>
        </w:rPr>
      </w:pPr>
      <w:r w:rsidRPr="00EE5BC7">
        <w:rPr>
          <w:rFonts w:asciiTheme="minorHAnsi" w:hAnsiTheme="minorHAnsi" w:cstheme="minorHAnsi"/>
        </w:rPr>
        <w:t>Seiresüsteemi ärianalüüsi jaoks on Kliimaministeerium esitanud Keskkonnai</w:t>
      </w:r>
      <w:r w:rsidR="00D9189C">
        <w:rPr>
          <w:rFonts w:asciiTheme="minorHAnsi" w:hAnsiTheme="minorHAnsi" w:cstheme="minorHAnsi"/>
        </w:rPr>
        <w:t>n</w:t>
      </w:r>
      <w:r w:rsidRPr="00EE5BC7">
        <w:rPr>
          <w:rFonts w:asciiTheme="minorHAnsi" w:hAnsiTheme="minorHAnsi" w:cstheme="minorHAnsi"/>
        </w:rPr>
        <w:t>vesteeringute</w:t>
      </w:r>
      <w:r w:rsidR="0054382D">
        <w:rPr>
          <w:rFonts w:asciiTheme="minorHAnsi" w:hAnsiTheme="minorHAnsi" w:cstheme="minorHAnsi"/>
        </w:rPr>
        <w:t xml:space="preserve"> Keskuse </w:t>
      </w:r>
      <w:r w:rsidRPr="00EE5BC7">
        <w:rPr>
          <w:rFonts w:asciiTheme="minorHAnsi" w:hAnsiTheme="minorHAnsi" w:cstheme="minorHAnsi"/>
        </w:rPr>
        <w:t>t</w:t>
      </w:r>
      <w:r w:rsidR="0054382D" w:rsidRPr="00EE5BC7">
        <w:rPr>
          <w:rFonts w:asciiTheme="minorHAnsi" w:hAnsiTheme="minorHAnsi" w:cstheme="minorHAnsi"/>
        </w:rPr>
        <w:t>ao</w:t>
      </w:r>
      <w:r w:rsidRPr="00EE5BC7">
        <w:rPr>
          <w:rFonts w:asciiTheme="minorHAnsi" w:hAnsiTheme="minorHAnsi" w:cstheme="minorHAnsi"/>
        </w:rPr>
        <w:t>tlusvooru</w:t>
      </w:r>
      <w:r w:rsidR="0054382D">
        <w:rPr>
          <w:rStyle w:val="Allmrkuseviide"/>
          <w:rFonts w:asciiTheme="minorHAnsi" w:hAnsiTheme="minorHAnsi" w:cstheme="minorHAnsi"/>
        </w:rPr>
        <w:footnoteReference w:id="35"/>
      </w:r>
      <w:r w:rsidRPr="00EE5BC7">
        <w:rPr>
          <w:rFonts w:asciiTheme="minorHAnsi" w:hAnsiTheme="minorHAnsi" w:cstheme="minorHAnsi"/>
        </w:rPr>
        <w:t xml:space="preserve"> oma proj</w:t>
      </w:r>
      <w:r w:rsidR="001405BE" w:rsidRPr="00EE5BC7">
        <w:rPr>
          <w:rFonts w:asciiTheme="minorHAnsi" w:hAnsiTheme="minorHAnsi" w:cstheme="minorHAnsi"/>
        </w:rPr>
        <w:t>e</w:t>
      </w:r>
      <w:r w:rsidRPr="00EE5BC7">
        <w:rPr>
          <w:rFonts w:asciiTheme="minorHAnsi" w:hAnsiTheme="minorHAnsi" w:cstheme="minorHAnsi"/>
        </w:rPr>
        <w:t>kt</w:t>
      </w:r>
      <w:r w:rsidR="001405BE" w:rsidRPr="00EE5BC7">
        <w:rPr>
          <w:rFonts w:asciiTheme="minorHAnsi" w:hAnsiTheme="minorHAnsi" w:cstheme="minorHAnsi"/>
        </w:rPr>
        <w:t>itaotluse. Lisaks avaliku sektori seiresüsteemi analüüsile, hinnatakse projekti käigus ka kumulatiivse ener</w:t>
      </w:r>
      <w:r w:rsidR="0054382D" w:rsidRPr="00EE5BC7">
        <w:rPr>
          <w:rFonts w:asciiTheme="minorHAnsi" w:hAnsiTheme="minorHAnsi" w:cstheme="minorHAnsi"/>
        </w:rPr>
        <w:t xml:space="preserve">giasäästu monitoorimise võimalust.  </w:t>
      </w:r>
    </w:p>
    <w:p w14:paraId="277F6424" w14:textId="77777777" w:rsidR="005B68D2" w:rsidRDefault="005B68D2" w:rsidP="00947442">
      <w:pPr>
        <w:pStyle w:val="muudetavtekst"/>
        <w:rPr>
          <w:rFonts w:asciiTheme="minorHAnsi" w:hAnsiTheme="minorHAnsi" w:cstheme="minorHAnsi"/>
        </w:rPr>
      </w:pPr>
    </w:p>
    <w:p w14:paraId="149CF30A" w14:textId="266EE5FA" w:rsidR="006A7358" w:rsidRPr="004B6B3F" w:rsidRDefault="006A7358" w:rsidP="00947442">
      <w:pPr>
        <w:pStyle w:val="muudetavtekst"/>
        <w:rPr>
          <w:rFonts w:asciiTheme="minorHAnsi" w:hAnsiTheme="minorHAnsi" w:cstheme="minorBidi"/>
          <w:u w:val="single"/>
        </w:rPr>
      </w:pPr>
      <w:r w:rsidRPr="57490200">
        <w:rPr>
          <w:rFonts w:asciiTheme="minorHAnsi" w:hAnsiTheme="minorHAnsi" w:cstheme="minorBidi"/>
          <w:u w:val="single"/>
        </w:rPr>
        <w:t>Leevendused energiatarbe arvutuse metoodikas</w:t>
      </w:r>
    </w:p>
    <w:p w14:paraId="6424820D" w14:textId="7CF6AFD3" w:rsidR="006A7358" w:rsidRDefault="005116BD" w:rsidP="00947442">
      <w:pPr>
        <w:pStyle w:val="muudetavtekst"/>
        <w:rPr>
          <w:rFonts w:asciiTheme="minorHAnsi" w:hAnsiTheme="minorHAnsi" w:cstheme="minorBidi"/>
        </w:rPr>
      </w:pPr>
      <w:r>
        <w:rPr>
          <w:rFonts w:asciiTheme="minorHAnsi" w:hAnsiTheme="minorHAnsi" w:cstheme="minorBidi"/>
        </w:rPr>
        <w:t xml:space="preserve">Eri </w:t>
      </w:r>
      <w:r w:rsidR="006A7358" w:rsidRPr="57490200">
        <w:rPr>
          <w:rFonts w:asciiTheme="minorHAnsi" w:hAnsiTheme="minorHAnsi" w:cstheme="minorBidi"/>
        </w:rPr>
        <w:t>aasta</w:t>
      </w:r>
      <w:r w:rsidR="00D151A3">
        <w:rPr>
          <w:rFonts w:asciiTheme="minorHAnsi" w:hAnsiTheme="minorHAnsi" w:cstheme="minorBidi"/>
        </w:rPr>
        <w:t>te</w:t>
      </w:r>
      <w:r w:rsidR="006A7358" w:rsidRPr="57490200">
        <w:rPr>
          <w:rFonts w:asciiTheme="minorHAnsi" w:hAnsiTheme="minorHAnsi" w:cstheme="minorBidi"/>
        </w:rPr>
        <w:t xml:space="preserve"> kli</w:t>
      </w:r>
      <w:r w:rsidR="00D151A3">
        <w:rPr>
          <w:rFonts w:asciiTheme="minorHAnsi" w:hAnsiTheme="minorHAnsi" w:cstheme="minorBidi"/>
        </w:rPr>
        <w:t xml:space="preserve">imatingimused on </w:t>
      </w:r>
      <w:r w:rsidR="006A7358" w:rsidRPr="57490200">
        <w:rPr>
          <w:rFonts w:asciiTheme="minorHAnsi" w:hAnsiTheme="minorHAnsi" w:cstheme="minorBidi"/>
        </w:rPr>
        <w:t>erinev</w:t>
      </w:r>
      <w:r w:rsidR="00D151A3">
        <w:rPr>
          <w:rFonts w:asciiTheme="minorHAnsi" w:hAnsiTheme="minorHAnsi" w:cstheme="minorBidi"/>
        </w:rPr>
        <w:t>ad</w:t>
      </w:r>
      <w:r w:rsidR="006A7358" w:rsidRPr="57490200">
        <w:rPr>
          <w:rFonts w:asciiTheme="minorHAnsi" w:hAnsiTheme="minorHAnsi" w:cstheme="minorBidi"/>
        </w:rPr>
        <w:t xml:space="preserve"> ja ka teenused, mida avaliku sektori asutused pakuvad</w:t>
      </w:r>
      <w:r w:rsidR="00D151A3">
        <w:rPr>
          <w:rFonts w:asciiTheme="minorHAnsi" w:hAnsiTheme="minorHAnsi" w:cstheme="minorBidi"/>
        </w:rPr>
        <w:t>,</w:t>
      </w:r>
      <w:r w:rsidR="006A7358" w:rsidRPr="57490200">
        <w:rPr>
          <w:rFonts w:asciiTheme="minorHAnsi" w:hAnsiTheme="minorHAnsi" w:cstheme="minorBidi"/>
        </w:rPr>
        <w:t xml:space="preserve"> võivad energiatarbimise mah</w:t>
      </w:r>
      <w:r w:rsidR="00D151A3">
        <w:rPr>
          <w:rFonts w:asciiTheme="minorHAnsi" w:hAnsiTheme="minorHAnsi" w:cstheme="minorBidi"/>
        </w:rPr>
        <w:t>tu</w:t>
      </w:r>
      <w:r w:rsidR="006A7358" w:rsidRPr="57490200">
        <w:rPr>
          <w:rFonts w:asciiTheme="minorHAnsi" w:hAnsiTheme="minorHAnsi" w:cstheme="minorBidi"/>
        </w:rPr>
        <w:t xml:space="preserve"> ajas kasva</w:t>
      </w:r>
      <w:r w:rsidR="00D151A3">
        <w:rPr>
          <w:rFonts w:asciiTheme="minorHAnsi" w:hAnsiTheme="minorHAnsi" w:cstheme="minorBidi"/>
        </w:rPr>
        <w:t>ta</w:t>
      </w:r>
      <w:r w:rsidR="006A7358" w:rsidRPr="57490200">
        <w:rPr>
          <w:rFonts w:asciiTheme="minorHAnsi" w:hAnsiTheme="minorHAnsi" w:cstheme="minorBidi"/>
        </w:rPr>
        <w:t>da või väheneda. Neid muutusi saab ja tuleb arvestada</w:t>
      </w:r>
      <w:r w:rsidR="00D151A3">
        <w:rPr>
          <w:rFonts w:asciiTheme="minorHAnsi" w:hAnsiTheme="minorHAnsi" w:cstheme="minorBidi"/>
        </w:rPr>
        <w:t>,</w:t>
      </w:r>
      <w:r w:rsidR="006A7358" w:rsidRPr="57490200">
        <w:rPr>
          <w:rFonts w:asciiTheme="minorHAnsi" w:hAnsiTheme="minorHAnsi" w:cstheme="minorBidi"/>
        </w:rPr>
        <w:t xml:space="preserve"> kui ehitatakse üles avaliku sektori asutuste seiresüsteem</w:t>
      </w:r>
      <w:r>
        <w:rPr>
          <w:rFonts w:asciiTheme="minorHAnsi" w:hAnsiTheme="minorHAnsi" w:cstheme="minorBidi"/>
        </w:rPr>
        <w:t>i</w:t>
      </w:r>
      <w:r w:rsidR="006A7358" w:rsidRPr="57490200">
        <w:rPr>
          <w:rFonts w:asciiTheme="minorHAnsi" w:hAnsiTheme="minorHAnsi" w:cstheme="minorBidi"/>
        </w:rPr>
        <w:t xml:space="preserve"> ja -plaan</w:t>
      </w:r>
      <w:r>
        <w:rPr>
          <w:rFonts w:asciiTheme="minorHAnsi" w:hAnsiTheme="minorHAnsi" w:cstheme="minorBidi"/>
        </w:rPr>
        <w:t>i</w:t>
      </w:r>
      <w:r w:rsidR="006A7358" w:rsidRPr="57490200">
        <w:rPr>
          <w:rFonts w:asciiTheme="minorHAnsi" w:hAnsiTheme="minorHAnsi" w:cstheme="minorBidi"/>
        </w:rPr>
        <w:t>.</w:t>
      </w:r>
    </w:p>
    <w:p w14:paraId="34AAF145" w14:textId="31DE1D38" w:rsidR="006A7358" w:rsidRDefault="006A7358" w:rsidP="00947442">
      <w:pPr>
        <w:pStyle w:val="muudetavtekst"/>
        <w:rPr>
          <w:rFonts w:asciiTheme="minorHAnsi" w:hAnsiTheme="minorHAnsi" w:cstheme="minorBidi"/>
        </w:rPr>
      </w:pPr>
      <w:r w:rsidRPr="57490200">
        <w:rPr>
          <w:rFonts w:asciiTheme="minorHAnsi" w:hAnsiTheme="minorHAnsi" w:cstheme="minorBidi"/>
        </w:rPr>
        <w:t>Avaliku sektori asutuste soojusenergia (küt</w:t>
      </w:r>
      <w:r>
        <w:rPr>
          <w:rFonts w:asciiTheme="minorHAnsi" w:hAnsiTheme="minorHAnsi" w:cstheme="minorBidi"/>
        </w:rPr>
        <w:t>t</w:t>
      </w:r>
      <w:r w:rsidRPr="57490200">
        <w:rPr>
          <w:rFonts w:asciiTheme="minorHAnsi" w:hAnsiTheme="minorHAnsi" w:cstheme="minorBidi"/>
        </w:rPr>
        <w:t>e) arvutuste</w:t>
      </w:r>
      <w:r w:rsidR="00D151A3">
        <w:rPr>
          <w:rFonts w:asciiTheme="minorHAnsi" w:hAnsiTheme="minorHAnsi" w:cstheme="minorBidi"/>
        </w:rPr>
        <w:t>s</w:t>
      </w:r>
      <w:r w:rsidRPr="57490200">
        <w:rPr>
          <w:rFonts w:asciiTheme="minorHAnsi" w:hAnsiTheme="minorHAnsi" w:cstheme="minorBidi"/>
        </w:rPr>
        <w:t xml:space="preserve"> saab arvesse võtta ka </w:t>
      </w:r>
      <w:r w:rsidR="00E131A8">
        <w:rPr>
          <w:rFonts w:asciiTheme="minorHAnsi" w:hAnsiTheme="minorHAnsi" w:cstheme="minorBidi"/>
        </w:rPr>
        <w:t>riigisiseseid temperatuurierinev</w:t>
      </w:r>
      <w:r w:rsidR="00E131A8" w:rsidRPr="57490200">
        <w:rPr>
          <w:rFonts w:asciiTheme="minorHAnsi" w:hAnsiTheme="minorHAnsi" w:cstheme="minorBidi"/>
        </w:rPr>
        <w:t>usi</w:t>
      </w:r>
      <w:r w:rsidRPr="57490200">
        <w:rPr>
          <w:rFonts w:asciiTheme="minorHAnsi" w:hAnsiTheme="minorHAnsi" w:cstheme="minorBidi"/>
        </w:rPr>
        <w:t xml:space="preserve"> ning arvestada sisse võimaliku soojusenergia </w:t>
      </w:r>
      <w:r w:rsidR="00E131A8">
        <w:rPr>
          <w:rFonts w:asciiTheme="minorHAnsi" w:hAnsiTheme="minorHAnsi" w:cstheme="minorBidi"/>
        </w:rPr>
        <w:t>tarbimise suurenemise</w:t>
      </w:r>
      <w:r w:rsidRPr="57490200">
        <w:rPr>
          <w:rFonts w:asciiTheme="minorHAnsi" w:hAnsiTheme="minorHAnsi" w:cstheme="minorBidi"/>
        </w:rPr>
        <w:t xml:space="preserve"> mõju</w:t>
      </w:r>
      <w:r w:rsidR="00D151A3">
        <w:rPr>
          <w:rFonts w:asciiTheme="minorHAnsi" w:hAnsiTheme="minorHAnsi" w:cstheme="minorBidi"/>
        </w:rPr>
        <w:t>,</w:t>
      </w:r>
      <w:r w:rsidRPr="57490200">
        <w:rPr>
          <w:rFonts w:asciiTheme="minorHAnsi" w:hAnsiTheme="minorHAnsi" w:cstheme="minorBidi"/>
        </w:rPr>
        <w:t xml:space="preserve"> kui on näiteks erakordselt külm talv. Erisuste arvutamisel saab kasutada majandus</w:t>
      </w:r>
      <w:r w:rsidR="00D151A3">
        <w:rPr>
          <w:rFonts w:asciiTheme="minorHAnsi" w:hAnsiTheme="minorHAnsi" w:cstheme="minorBidi"/>
        </w:rPr>
        <w:t>-</w:t>
      </w:r>
      <w:r w:rsidRPr="57490200">
        <w:rPr>
          <w:rFonts w:asciiTheme="minorHAnsi" w:hAnsiTheme="minorHAnsi" w:cstheme="minorBidi"/>
        </w:rPr>
        <w:t xml:space="preserve"> ja taristuministri määruse nr 36 „Nõuded energiamärgise andmisele ja energiamärgisele</w:t>
      </w:r>
      <w:r w:rsidRPr="57490200">
        <w:rPr>
          <w:rFonts w:asciiTheme="minorHAnsi" w:hAnsiTheme="minorHAnsi" w:cstheme="minorBidi"/>
          <w:vertAlign w:val="superscript"/>
        </w:rPr>
        <w:t>1</w:t>
      </w:r>
      <w:r w:rsidRPr="57490200">
        <w:rPr>
          <w:rFonts w:asciiTheme="minorHAnsi" w:hAnsiTheme="minorHAnsi" w:cstheme="minorBidi"/>
        </w:rPr>
        <w:t>“</w:t>
      </w:r>
      <w:r w:rsidRPr="57490200">
        <w:rPr>
          <w:rStyle w:val="Allmrkuseviide"/>
          <w:rFonts w:asciiTheme="minorHAnsi" w:hAnsiTheme="minorHAnsi" w:cstheme="minorBidi"/>
        </w:rPr>
        <w:footnoteReference w:id="36"/>
      </w:r>
      <w:r w:rsidRPr="57490200">
        <w:rPr>
          <w:rFonts w:asciiTheme="minorHAnsi" w:hAnsiTheme="minorHAnsi" w:cstheme="minorBidi"/>
        </w:rPr>
        <w:t xml:space="preserve"> §</w:t>
      </w:r>
      <w:r w:rsidR="00E131A8">
        <w:rPr>
          <w:rFonts w:asciiTheme="minorHAnsi" w:hAnsiTheme="minorHAnsi" w:cstheme="minorBidi"/>
        </w:rPr>
        <w:t>-s</w:t>
      </w:r>
      <w:r w:rsidRPr="57490200">
        <w:rPr>
          <w:rFonts w:asciiTheme="minorHAnsi" w:hAnsiTheme="minorHAnsi" w:cstheme="minorBidi"/>
        </w:rPr>
        <w:t xml:space="preserve"> 13 ja § 14 l</w:t>
      </w:r>
      <w:r w:rsidR="00D151A3">
        <w:rPr>
          <w:rFonts w:asciiTheme="minorHAnsi" w:hAnsiTheme="minorHAnsi" w:cstheme="minorBidi"/>
        </w:rPr>
        <w:t>õikes</w:t>
      </w:r>
      <w:r w:rsidRPr="57490200">
        <w:rPr>
          <w:rFonts w:asciiTheme="minorHAnsi" w:hAnsiTheme="minorHAnsi" w:cstheme="minorBidi"/>
        </w:rPr>
        <w:t xml:space="preserve"> 5 </w:t>
      </w:r>
      <w:r w:rsidR="00D151A3">
        <w:rPr>
          <w:rFonts w:asciiTheme="minorHAnsi" w:hAnsiTheme="minorHAnsi" w:cstheme="minorBidi"/>
        </w:rPr>
        <w:t>esitatud</w:t>
      </w:r>
      <w:r w:rsidRPr="57490200">
        <w:rPr>
          <w:rFonts w:asciiTheme="minorHAnsi" w:hAnsiTheme="minorHAnsi" w:cstheme="minorBidi"/>
        </w:rPr>
        <w:t xml:space="preserve"> arvutuskäiku. Eestis on</w:t>
      </w:r>
      <w:r w:rsidR="00D151A3">
        <w:rPr>
          <w:rFonts w:asciiTheme="minorHAnsi" w:hAnsiTheme="minorHAnsi" w:cstheme="minorBidi"/>
        </w:rPr>
        <w:t xml:space="preserve"> kuus</w:t>
      </w:r>
      <w:r w:rsidRPr="57490200">
        <w:rPr>
          <w:rFonts w:asciiTheme="minorHAnsi" w:hAnsiTheme="minorHAnsi" w:cstheme="minorBidi"/>
        </w:rPr>
        <w:t xml:space="preserve"> </w:t>
      </w:r>
      <w:r w:rsidR="00E131A8">
        <w:rPr>
          <w:rFonts w:asciiTheme="minorHAnsi" w:hAnsiTheme="minorHAnsi" w:cstheme="minorBidi"/>
        </w:rPr>
        <w:t>õhutemperatuuri</w:t>
      </w:r>
      <w:r w:rsidR="00D151A3">
        <w:rPr>
          <w:rFonts w:asciiTheme="minorHAnsi" w:hAnsiTheme="minorHAnsi" w:cstheme="minorBidi"/>
        </w:rPr>
        <w:t xml:space="preserve"> poolest erin</w:t>
      </w:r>
      <w:r w:rsidR="00201837">
        <w:rPr>
          <w:rFonts w:asciiTheme="minorHAnsi" w:hAnsiTheme="minorHAnsi" w:cstheme="minorBidi"/>
        </w:rPr>
        <w:t>e</w:t>
      </w:r>
      <w:r w:rsidR="00D151A3">
        <w:rPr>
          <w:rFonts w:asciiTheme="minorHAnsi" w:hAnsiTheme="minorHAnsi" w:cstheme="minorBidi"/>
        </w:rPr>
        <w:t>vat</w:t>
      </w:r>
      <w:r w:rsidRPr="57490200">
        <w:rPr>
          <w:rFonts w:asciiTheme="minorHAnsi" w:hAnsiTheme="minorHAnsi" w:cstheme="minorBidi"/>
        </w:rPr>
        <w:t xml:space="preserve"> piirkonda: Jõhvi, Tallinn, Tartu, Valga, Pärnu ja Ristna. Nende piirkondade kraadpäevad</w:t>
      </w:r>
      <w:r>
        <w:rPr>
          <w:rStyle w:val="Allmrkuseviide"/>
          <w:rFonts w:asciiTheme="minorHAnsi" w:hAnsiTheme="minorHAnsi" w:cstheme="minorBidi"/>
        </w:rPr>
        <w:footnoteReference w:id="37"/>
      </w:r>
      <w:r>
        <w:rPr>
          <w:rStyle w:val="Allmrkuseviide"/>
          <w:rFonts w:asciiTheme="minorHAnsi" w:hAnsiTheme="minorHAnsi" w:cstheme="minorBidi"/>
        </w:rPr>
        <w:t xml:space="preserve"> </w:t>
      </w:r>
      <w:r>
        <w:rPr>
          <w:rFonts w:asciiTheme="minorHAnsi" w:hAnsiTheme="minorHAnsi" w:cstheme="minorBidi"/>
        </w:rPr>
        <w:t>(</w:t>
      </w:r>
      <w:r w:rsidR="00D151A3">
        <w:rPr>
          <w:rFonts w:asciiTheme="minorHAnsi" w:hAnsiTheme="minorHAnsi" w:cstheme="minorBidi"/>
        </w:rPr>
        <w:t xml:space="preserve">neid </w:t>
      </w:r>
      <w:r w:rsidR="00E131A8">
        <w:rPr>
          <w:rFonts w:asciiTheme="minorHAnsi" w:hAnsiTheme="minorHAnsi" w:cstheme="minorBidi"/>
        </w:rPr>
        <w:t xml:space="preserve">saab </w:t>
      </w:r>
      <w:r w:rsidRPr="57490200">
        <w:rPr>
          <w:rFonts w:asciiTheme="minorHAnsi" w:hAnsiTheme="minorHAnsi" w:cstheme="minorBidi"/>
        </w:rPr>
        <w:t xml:space="preserve">arvutustes </w:t>
      </w:r>
      <w:r w:rsidR="00E131A8">
        <w:rPr>
          <w:rFonts w:asciiTheme="minorHAnsi" w:hAnsiTheme="minorHAnsi" w:cstheme="minorBidi"/>
        </w:rPr>
        <w:t xml:space="preserve">aastati </w:t>
      </w:r>
      <w:r w:rsidRPr="57490200">
        <w:rPr>
          <w:rFonts w:asciiTheme="minorHAnsi" w:hAnsiTheme="minorHAnsi" w:cstheme="minorBidi"/>
        </w:rPr>
        <w:t>kajastada</w:t>
      </w:r>
      <w:r w:rsidR="00D151A3">
        <w:rPr>
          <w:rFonts w:asciiTheme="minorHAnsi" w:hAnsiTheme="minorHAnsi" w:cstheme="minorBidi"/>
        </w:rPr>
        <w:t>)</w:t>
      </w:r>
      <w:r w:rsidRPr="57490200">
        <w:rPr>
          <w:rFonts w:asciiTheme="minorHAnsi" w:hAnsiTheme="minorHAnsi" w:cstheme="minorBidi"/>
        </w:rPr>
        <w:t xml:space="preserve"> on </w:t>
      </w:r>
      <w:r w:rsidR="00E131A8">
        <w:rPr>
          <w:rFonts w:asciiTheme="minorHAnsi" w:hAnsiTheme="minorHAnsi" w:cstheme="minorBidi"/>
        </w:rPr>
        <w:t>esi</w:t>
      </w:r>
      <w:r w:rsidRPr="57490200">
        <w:rPr>
          <w:rFonts w:asciiTheme="minorHAnsi" w:hAnsiTheme="minorHAnsi" w:cstheme="minorBidi"/>
        </w:rPr>
        <w:t>tatud ehitisregistris</w:t>
      </w:r>
      <w:r w:rsidR="00D151A3">
        <w:rPr>
          <w:rFonts w:asciiTheme="minorHAnsi" w:hAnsiTheme="minorHAnsi" w:cstheme="minorBidi"/>
        </w:rPr>
        <w:t>.</w:t>
      </w:r>
      <w:r w:rsidRPr="57490200">
        <w:rPr>
          <w:rStyle w:val="Allmrkuseviide"/>
          <w:rFonts w:asciiTheme="minorHAnsi" w:hAnsiTheme="minorHAnsi" w:cstheme="minorBidi"/>
        </w:rPr>
        <w:footnoteReference w:id="38"/>
      </w:r>
    </w:p>
    <w:p w14:paraId="1CF6B3A5" w14:textId="77777777" w:rsidR="006A7358" w:rsidRDefault="006A7358" w:rsidP="00947442">
      <w:pPr>
        <w:pStyle w:val="muudetavtekst"/>
        <w:rPr>
          <w:rFonts w:asciiTheme="minorHAnsi" w:hAnsiTheme="minorHAnsi" w:cstheme="minorHAnsi"/>
          <w:u w:val="single"/>
        </w:rPr>
      </w:pPr>
    </w:p>
    <w:p w14:paraId="3F5670AC" w14:textId="726D93FD" w:rsidR="006A7358" w:rsidRDefault="006A7358" w:rsidP="00947442">
      <w:pPr>
        <w:pStyle w:val="muudetavtekst"/>
        <w:rPr>
          <w:rFonts w:asciiTheme="minorHAnsi" w:hAnsiTheme="minorHAnsi" w:cstheme="minorBidi"/>
          <w:u w:val="single"/>
        </w:rPr>
      </w:pPr>
      <w:r>
        <w:rPr>
          <w:rFonts w:asciiTheme="minorHAnsi" w:hAnsiTheme="minorHAnsi" w:cstheme="minorBidi"/>
          <w:u w:val="single"/>
        </w:rPr>
        <w:t>Avalike teenuste tase ja energiatõhusus</w:t>
      </w:r>
    </w:p>
    <w:p w14:paraId="4DBD455A" w14:textId="31C367BE" w:rsidR="006A7358" w:rsidRDefault="006A7358" w:rsidP="00947442">
      <w:pPr>
        <w:pStyle w:val="muudetavtekst"/>
        <w:rPr>
          <w:rFonts w:asciiTheme="minorHAnsi" w:hAnsiTheme="minorHAnsi" w:cstheme="minorHAnsi"/>
        </w:rPr>
      </w:pPr>
      <w:r w:rsidRPr="00AD7A09">
        <w:rPr>
          <w:rFonts w:asciiTheme="minorHAnsi" w:hAnsiTheme="minorHAnsi" w:cstheme="minorBidi"/>
        </w:rPr>
        <w:t>Avalikud teenused võivad olla erinevad</w:t>
      </w:r>
      <w:r w:rsidR="00D151A3">
        <w:rPr>
          <w:rFonts w:asciiTheme="minorHAnsi" w:hAnsiTheme="minorHAnsi" w:cstheme="minorBidi"/>
        </w:rPr>
        <w:t>,</w:t>
      </w:r>
      <w:r w:rsidRPr="00AD7A09">
        <w:rPr>
          <w:rFonts w:asciiTheme="minorHAnsi" w:hAnsiTheme="minorHAnsi" w:cstheme="minorBidi"/>
        </w:rPr>
        <w:t xml:space="preserve"> näiteks haridus, lastehoid, meditsiiniteenused </w:t>
      </w:r>
      <w:r w:rsidR="00D151A3">
        <w:rPr>
          <w:rFonts w:asciiTheme="minorHAnsi" w:hAnsiTheme="minorHAnsi" w:cstheme="minorBidi"/>
        </w:rPr>
        <w:t>või</w:t>
      </w:r>
      <w:r w:rsidRPr="00AD7A09">
        <w:rPr>
          <w:rFonts w:asciiTheme="minorHAnsi" w:hAnsiTheme="minorHAnsi" w:cstheme="minorBidi"/>
        </w:rPr>
        <w:t xml:space="preserve"> tänavavalgustus</w:t>
      </w:r>
      <w:r w:rsidR="00D151A3">
        <w:rPr>
          <w:rFonts w:asciiTheme="minorHAnsi" w:hAnsiTheme="minorHAnsi" w:cstheme="minorBidi"/>
        </w:rPr>
        <w:t xml:space="preserve"> jne</w:t>
      </w:r>
      <w:r w:rsidRPr="00AD7A09">
        <w:rPr>
          <w:rFonts w:asciiTheme="minorHAnsi" w:hAnsiTheme="minorHAnsi" w:cstheme="minorBidi"/>
        </w:rPr>
        <w:t xml:space="preserve">. </w:t>
      </w:r>
      <w:r w:rsidRPr="007B2ADE">
        <w:rPr>
          <w:rFonts w:asciiTheme="minorHAnsi" w:hAnsiTheme="minorHAnsi" w:cstheme="minorBidi"/>
        </w:rPr>
        <w:t>Selleks</w:t>
      </w:r>
      <w:r w:rsidR="00D151A3">
        <w:rPr>
          <w:rFonts w:asciiTheme="minorHAnsi" w:hAnsiTheme="minorHAnsi" w:cstheme="minorBidi"/>
        </w:rPr>
        <w:t>,</w:t>
      </w:r>
      <w:r w:rsidRPr="007B2ADE">
        <w:rPr>
          <w:rFonts w:asciiTheme="minorHAnsi" w:hAnsiTheme="minorHAnsi" w:cstheme="minorBidi"/>
        </w:rPr>
        <w:t xml:space="preserve"> et võtta arvesse juhtumeid, kus energia</w:t>
      </w:r>
      <w:r w:rsidR="00F20E3B">
        <w:rPr>
          <w:rFonts w:asciiTheme="minorHAnsi" w:hAnsiTheme="minorHAnsi" w:cstheme="minorBidi"/>
        </w:rPr>
        <w:t>tarbimine</w:t>
      </w:r>
      <w:r w:rsidRPr="007B2ADE">
        <w:rPr>
          <w:rFonts w:asciiTheme="minorHAnsi" w:hAnsiTheme="minorHAnsi" w:cstheme="minorBidi"/>
        </w:rPr>
        <w:t xml:space="preserve"> suureneb</w:t>
      </w:r>
      <w:r>
        <w:rPr>
          <w:rFonts w:asciiTheme="minorHAnsi" w:hAnsiTheme="minorHAnsi" w:cstheme="minorBidi"/>
        </w:rPr>
        <w:t>,</w:t>
      </w:r>
      <w:r w:rsidRPr="007B2ADE">
        <w:rPr>
          <w:rFonts w:asciiTheme="minorHAnsi" w:hAnsiTheme="minorHAnsi" w:cstheme="minorBidi"/>
        </w:rPr>
        <w:t xml:space="preserve"> sest hoone</w:t>
      </w:r>
      <w:r w:rsidR="00D151A3">
        <w:rPr>
          <w:rFonts w:asciiTheme="minorHAnsi" w:hAnsiTheme="minorHAnsi" w:cstheme="minorBidi"/>
        </w:rPr>
        <w:t>t</w:t>
      </w:r>
      <w:r w:rsidRPr="007B2ADE">
        <w:rPr>
          <w:rFonts w:asciiTheme="minorHAnsi" w:hAnsiTheme="minorHAnsi" w:cstheme="minorBidi"/>
        </w:rPr>
        <w:t xml:space="preserve"> laiendatakse või </w:t>
      </w:r>
      <w:r w:rsidR="00F20E3B">
        <w:rPr>
          <w:rFonts w:asciiTheme="minorHAnsi" w:hAnsiTheme="minorHAnsi" w:cstheme="minorBidi"/>
        </w:rPr>
        <w:t>suur</w:t>
      </w:r>
      <w:r w:rsidRPr="007B2ADE">
        <w:rPr>
          <w:rFonts w:asciiTheme="minorHAnsi" w:hAnsiTheme="minorHAnsi" w:cstheme="minorBidi"/>
        </w:rPr>
        <w:t>eneb</w:t>
      </w:r>
      <w:r w:rsidR="00F20E3B">
        <w:rPr>
          <w:rFonts w:asciiTheme="minorHAnsi" w:hAnsiTheme="minorHAnsi" w:cstheme="minorBidi"/>
        </w:rPr>
        <w:t xml:space="preserve"> tänavavalgustusega</w:t>
      </w:r>
      <w:r w:rsidRPr="007B2ADE">
        <w:rPr>
          <w:rFonts w:asciiTheme="minorHAnsi" w:hAnsiTheme="minorHAnsi" w:cstheme="minorBidi"/>
        </w:rPr>
        <w:t xml:space="preserve"> tänavavõrk</w:t>
      </w:r>
      <w:r w:rsidR="00D151A3">
        <w:rPr>
          <w:rFonts w:asciiTheme="minorHAnsi" w:hAnsiTheme="minorHAnsi" w:cstheme="minorBidi"/>
        </w:rPr>
        <w:t>,</w:t>
      </w:r>
      <w:r w:rsidRPr="007B2ADE">
        <w:rPr>
          <w:rFonts w:asciiTheme="minorHAnsi" w:hAnsiTheme="minorHAnsi" w:cstheme="minorBidi"/>
        </w:rPr>
        <w:t xml:space="preserve"> </w:t>
      </w:r>
      <w:r>
        <w:rPr>
          <w:rFonts w:asciiTheme="minorHAnsi" w:hAnsiTheme="minorHAnsi" w:cstheme="minorBidi"/>
        </w:rPr>
        <w:t>käsit</w:t>
      </w:r>
      <w:r w:rsidR="00FB2F56">
        <w:rPr>
          <w:rFonts w:asciiTheme="minorHAnsi" w:hAnsiTheme="minorHAnsi" w:cstheme="minorBidi"/>
        </w:rPr>
        <w:t>a</w:t>
      </w:r>
      <w:r>
        <w:rPr>
          <w:rFonts w:asciiTheme="minorHAnsi" w:hAnsiTheme="minorHAnsi" w:cstheme="minorBidi"/>
        </w:rPr>
        <w:t xml:space="preserve">me </w:t>
      </w:r>
      <w:r w:rsidR="00D151A3">
        <w:rPr>
          <w:rFonts w:asciiTheme="minorHAnsi" w:hAnsiTheme="minorHAnsi" w:cstheme="minorBidi"/>
        </w:rPr>
        <w:t xml:space="preserve">neid </w:t>
      </w:r>
      <w:r>
        <w:rPr>
          <w:rFonts w:asciiTheme="minorHAnsi" w:hAnsiTheme="minorHAnsi" w:cstheme="minorBidi"/>
        </w:rPr>
        <w:t xml:space="preserve">seletuskirjas </w:t>
      </w:r>
      <w:r w:rsidR="00F20E3B">
        <w:rPr>
          <w:rFonts w:asciiTheme="minorHAnsi" w:hAnsiTheme="minorHAnsi" w:cstheme="minorBidi"/>
        </w:rPr>
        <w:t xml:space="preserve">eri taseme </w:t>
      </w:r>
      <w:r>
        <w:rPr>
          <w:rFonts w:asciiTheme="minorHAnsi" w:hAnsiTheme="minorHAnsi" w:cstheme="minorBidi"/>
        </w:rPr>
        <w:t>avalike teenustena.</w:t>
      </w:r>
    </w:p>
    <w:p w14:paraId="697E70F7" w14:textId="77777777" w:rsidR="00536E55" w:rsidRDefault="00536E55" w:rsidP="00947442">
      <w:pPr>
        <w:pStyle w:val="muudetavtekst"/>
        <w:rPr>
          <w:rFonts w:asciiTheme="minorHAnsi" w:hAnsiTheme="minorHAnsi" w:cstheme="minorHAnsi"/>
        </w:rPr>
      </w:pPr>
    </w:p>
    <w:p w14:paraId="1E39367A" w14:textId="0FAF7DAE" w:rsidR="006A7358" w:rsidRDefault="00536E55" w:rsidP="00947442">
      <w:pPr>
        <w:pStyle w:val="muudetavtekst"/>
        <w:rPr>
          <w:rFonts w:asciiTheme="minorHAnsi" w:hAnsiTheme="minorHAnsi" w:cstheme="minorHAnsi"/>
        </w:rPr>
      </w:pPr>
      <w:r w:rsidRPr="00536E55">
        <w:rPr>
          <w:rFonts w:asciiTheme="minorHAnsi" w:hAnsiTheme="minorHAnsi" w:cstheme="minorHAnsi"/>
        </w:rPr>
        <w:t xml:space="preserve">Tabel </w:t>
      </w:r>
      <w:r>
        <w:rPr>
          <w:rFonts w:asciiTheme="minorHAnsi" w:hAnsiTheme="minorHAnsi" w:cstheme="minorHAnsi"/>
        </w:rPr>
        <w:t>9</w:t>
      </w:r>
      <w:r w:rsidRPr="00536E55">
        <w:rPr>
          <w:rFonts w:asciiTheme="minorHAnsi" w:hAnsiTheme="minorHAnsi" w:cstheme="minorHAnsi"/>
        </w:rPr>
        <w:t>. Avalike teenuste võrdlusparameetrid teenuste taseme hindamiseks vastavalt energiatarbimisele</w:t>
      </w:r>
    </w:p>
    <w:tbl>
      <w:tblPr>
        <w:tblStyle w:val="Kontuurtabe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31"/>
        <w:gridCol w:w="4531"/>
      </w:tblGrid>
      <w:tr w:rsidR="006A7358" w14:paraId="4C92A42E" w14:textId="77777777" w:rsidTr="001366B3">
        <w:tc>
          <w:tcPr>
            <w:tcW w:w="4531" w:type="dxa"/>
          </w:tcPr>
          <w:p w14:paraId="13EBA8C9" w14:textId="77777777" w:rsidR="006A7358" w:rsidRPr="0083793A" w:rsidRDefault="006A7358" w:rsidP="00947442">
            <w:pPr>
              <w:pStyle w:val="muudetavtekst"/>
              <w:rPr>
                <w:rFonts w:asciiTheme="minorHAnsi" w:hAnsiTheme="minorHAnsi" w:cstheme="minorBidi"/>
                <w:b/>
                <w:bCs/>
              </w:rPr>
            </w:pPr>
            <w:r w:rsidRPr="0083793A">
              <w:rPr>
                <w:rFonts w:asciiTheme="minorHAnsi" w:hAnsiTheme="minorHAnsi" w:cstheme="minorBidi"/>
                <w:b/>
                <w:bCs/>
              </w:rPr>
              <w:t>Energiatarbimine hoonetes</w:t>
            </w:r>
          </w:p>
        </w:tc>
        <w:tc>
          <w:tcPr>
            <w:tcW w:w="4531" w:type="dxa"/>
          </w:tcPr>
          <w:p w14:paraId="52B6DEEA" w14:textId="77777777" w:rsidR="006A7358" w:rsidRPr="0083793A" w:rsidRDefault="006A7358" w:rsidP="00947442">
            <w:pPr>
              <w:pStyle w:val="muudetavtekst"/>
              <w:rPr>
                <w:rFonts w:asciiTheme="minorHAnsi" w:hAnsiTheme="minorHAnsi" w:cstheme="minorBidi"/>
                <w:b/>
                <w:bCs/>
              </w:rPr>
            </w:pPr>
            <w:r w:rsidRPr="0083793A">
              <w:rPr>
                <w:rFonts w:asciiTheme="minorHAnsi" w:hAnsiTheme="minorHAnsi" w:cstheme="minorBidi"/>
                <w:b/>
                <w:bCs/>
              </w:rPr>
              <w:t>Võrdlusparameeter</w:t>
            </w:r>
          </w:p>
        </w:tc>
      </w:tr>
      <w:tr w:rsidR="006A7358" w14:paraId="37F76C27" w14:textId="77777777" w:rsidTr="001366B3">
        <w:tc>
          <w:tcPr>
            <w:tcW w:w="4531" w:type="dxa"/>
          </w:tcPr>
          <w:p w14:paraId="30B14524" w14:textId="77777777" w:rsidR="006A7358" w:rsidRPr="004E2D26" w:rsidRDefault="006A7358" w:rsidP="00947442">
            <w:pPr>
              <w:pStyle w:val="muudetavtekst"/>
              <w:rPr>
                <w:rFonts w:asciiTheme="minorHAnsi" w:hAnsiTheme="minorHAnsi" w:cstheme="minorHAnsi"/>
              </w:rPr>
            </w:pPr>
            <w:r w:rsidRPr="00B96AF8">
              <w:rPr>
                <w:rFonts w:asciiTheme="minorHAnsi" w:hAnsiTheme="minorHAnsi" w:cstheme="minorHAnsi"/>
              </w:rPr>
              <w:t>Kontori- ja haldushooned</w:t>
            </w:r>
          </w:p>
        </w:tc>
        <w:tc>
          <w:tcPr>
            <w:tcW w:w="4531" w:type="dxa"/>
          </w:tcPr>
          <w:p w14:paraId="1BB6340C" w14:textId="77777777" w:rsidR="006A7358" w:rsidRPr="00FD2330" w:rsidRDefault="006A7358" w:rsidP="00947442">
            <w:pPr>
              <w:pStyle w:val="muudetavtekst"/>
              <w:rPr>
                <w:rFonts w:asciiTheme="minorHAnsi" w:hAnsiTheme="minorHAnsi" w:cstheme="minorHAnsi"/>
              </w:rPr>
            </w:pPr>
            <w:r>
              <w:rPr>
                <w:rFonts w:asciiTheme="minorHAnsi" w:hAnsiTheme="minorHAnsi" w:cstheme="minorHAnsi"/>
              </w:rPr>
              <w:t>m</w:t>
            </w:r>
            <w:r>
              <w:rPr>
                <w:rFonts w:asciiTheme="minorHAnsi" w:hAnsiTheme="minorHAnsi" w:cstheme="minorHAnsi"/>
                <w:vertAlign w:val="superscript"/>
              </w:rPr>
              <w:t>2</w:t>
            </w:r>
            <w:r w:rsidRPr="00B96AF8">
              <w:rPr>
                <w:rFonts w:asciiTheme="minorHAnsi" w:hAnsiTheme="minorHAnsi" w:cstheme="minorHAnsi"/>
              </w:rPr>
              <w:t xml:space="preserve"> (pind, mille sisekliima on reguleeritud)</w:t>
            </w:r>
          </w:p>
        </w:tc>
      </w:tr>
      <w:tr w:rsidR="006A7358" w14:paraId="737A2549" w14:textId="77777777" w:rsidTr="001366B3">
        <w:tc>
          <w:tcPr>
            <w:tcW w:w="4531" w:type="dxa"/>
          </w:tcPr>
          <w:p w14:paraId="29FCEC0F" w14:textId="77777777" w:rsidR="006A7358" w:rsidRPr="00B96AF8" w:rsidRDefault="006A7358" w:rsidP="00947442">
            <w:pPr>
              <w:pStyle w:val="muudetavtekst"/>
              <w:rPr>
                <w:rFonts w:asciiTheme="minorHAnsi" w:hAnsiTheme="minorHAnsi" w:cstheme="minorHAnsi"/>
              </w:rPr>
            </w:pPr>
            <w:r w:rsidRPr="00E5404F">
              <w:rPr>
                <w:rFonts w:asciiTheme="minorHAnsi" w:hAnsiTheme="minorHAnsi" w:cstheme="minorHAnsi"/>
              </w:rPr>
              <w:t>Haiglad ja muud tervishoiuhooned</w:t>
            </w:r>
          </w:p>
        </w:tc>
        <w:tc>
          <w:tcPr>
            <w:tcW w:w="4531" w:type="dxa"/>
          </w:tcPr>
          <w:p w14:paraId="66F8D7C2" w14:textId="77777777" w:rsidR="006A7358" w:rsidRDefault="006A7358" w:rsidP="00947442">
            <w:pPr>
              <w:pStyle w:val="muudetavtekst"/>
              <w:rPr>
                <w:rFonts w:asciiTheme="minorHAnsi" w:hAnsiTheme="minorHAnsi" w:cstheme="minorHAnsi"/>
              </w:rPr>
            </w:pPr>
            <w:r w:rsidRPr="001413AC">
              <w:rPr>
                <w:rFonts w:asciiTheme="minorHAnsi" w:hAnsiTheme="minorHAnsi" w:cstheme="minorHAnsi"/>
              </w:rPr>
              <w:t>m</w:t>
            </w:r>
            <w:r w:rsidRPr="005A2FE2">
              <w:rPr>
                <w:rFonts w:asciiTheme="minorHAnsi" w:hAnsiTheme="minorHAnsi" w:cstheme="minorHAnsi"/>
                <w:vertAlign w:val="superscript"/>
              </w:rPr>
              <w:t>2</w:t>
            </w:r>
            <w:r w:rsidRPr="001413AC">
              <w:rPr>
                <w:rFonts w:asciiTheme="minorHAnsi" w:hAnsiTheme="minorHAnsi" w:cstheme="minorHAnsi"/>
              </w:rPr>
              <w:t xml:space="preserve"> (pind, mille sisekliima on reguleeritud)</w:t>
            </w:r>
          </w:p>
        </w:tc>
      </w:tr>
      <w:tr w:rsidR="006A7358" w14:paraId="684CB907" w14:textId="77777777" w:rsidTr="001366B3">
        <w:tc>
          <w:tcPr>
            <w:tcW w:w="4531" w:type="dxa"/>
          </w:tcPr>
          <w:p w14:paraId="2FF54C5E" w14:textId="77777777" w:rsidR="006A7358" w:rsidRPr="00E5404F" w:rsidRDefault="006A7358" w:rsidP="00947442">
            <w:pPr>
              <w:pStyle w:val="muudetavtekst"/>
              <w:rPr>
                <w:rFonts w:asciiTheme="minorHAnsi" w:hAnsiTheme="minorHAnsi" w:cstheme="minorHAnsi"/>
              </w:rPr>
            </w:pPr>
            <w:r>
              <w:rPr>
                <w:rFonts w:asciiTheme="minorHAnsi" w:hAnsiTheme="minorHAnsi" w:cstheme="minorHAnsi"/>
              </w:rPr>
              <w:t xml:space="preserve">Koolid ja lasteaiad </w:t>
            </w:r>
          </w:p>
        </w:tc>
        <w:tc>
          <w:tcPr>
            <w:tcW w:w="4531" w:type="dxa"/>
          </w:tcPr>
          <w:p w14:paraId="707F8CE2" w14:textId="77777777" w:rsidR="006A7358" w:rsidRDefault="006A7358" w:rsidP="00947442">
            <w:pPr>
              <w:pStyle w:val="muudetavtekst"/>
              <w:rPr>
                <w:rFonts w:asciiTheme="minorHAnsi" w:hAnsiTheme="minorHAnsi" w:cstheme="minorHAnsi"/>
              </w:rPr>
            </w:pPr>
            <w:r w:rsidRPr="001413AC">
              <w:rPr>
                <w:rFonts w:asciiTheme="minorHAnsi" w:hAnsiTheme="minorHAnsi" w:cstheme="minorHAnsi"/>
              </w:rPr>
              <w:t>m</w:t>
            </w:r>
            <w:r w:rsidRPr="005A2FE2">
              <w:rPr>
                <w:rFonts w:asciiTheme="minorHAnsi" w:hAnsiTheme="minorHAnsi" w:cstheme="minorHAnsi"/>
                <w:vertAlign w:val="superscript"/>
              </w:rPr>
              <w:t xml:space="preserve">2 </w:t>
            </w:r>
            <w:r w:rsidRPr="001413AC">
              <w:rPr>
                <w:rFonts w:asciiTheme="minorHAnsi" w:hAnsiTheme="minorHAnsi" w:cstheme="minorHAnsi"/>
              </w:rPr>
              <w:t>(pind, mille sisekliima on reguleeritud)</w:t>
            </w:r>
          </w:p>
        </w:tc>
      </w:tr>
      <w:tr w:rsidR="006A7358" w14:paraId="2BFF4F76" w14:textId="77777777" w:rsidTr="001366B3">
        <w:tc>
          <w:tcPr>
            <w:tcW w:w="4531" w:type="dxa"/>
          </w:tcPr>
          <w:p w14:paraId="6263365B" w14:textId="77777777" w:rsidR="006A7358" w:rsidRDefault="006A7358" w:rsidP="00947442">
            <w:pPr>
              <w:pStyle w:val="muudetavtekst"/>
              <w:rPr>
                <w:rFonts w:asciiTheme="minorHAnsi" w:hAnsiTheme="minorHAnsi" w:cstheme="minorHAnsi"/>
              </w:rPr>
            </w:pPr>
            <w:r>
              <w:rPr>
                <w:rFonts w:asciiTheme="minorHAnsi" w:hAnsiTheme="minorHAnsi" w:cstheme="minorHAnsi"/>
              </w:rPr>
              <w:t xml:space="preserve">Ülikoolid </w:t>
            </w:r>
          </w:p>
        </w:tc>
        <w:tc>
          <w:tcPr>
            <w:tcW w:w="4531" w:type="dxa"/>
          </w:tcPr>
          <w:p w14:paraId="132921B8" w14:textId="77777777" w:rsidR="006A7358" w:rsidRDefault="006A7358" w:rsidP="00947442">
            <w:pPr>
              <w:pStyle w:val="muudetavtekst"/>
              <w:rPr>
                <w:rFonts w:asciiTheme="minorHAnsi" w:hAnsiTheme="minorHAnsi" w:cstheme="minorHAnsi"/>
              </w:rPr>
            </w:pPr>
            <w:r w:rsidRPr="001413AC">
              <w:rPr>
                <w:rFonts w:asciiTheme="minorHAnsi" w:hAnsiTheme="minorHAnsi" w:cstheme="minorHAnsi"/>
              </w:rPr>
              <w:t>m</w:t>
            </w:r>
            <w:r w:rsidRPr="005A2FE2">
              <w:rPr>
                <w:rFonts w:asciiTheme="minorHAnsi" w:hAnsiTheme="minorHAnsi" w:cstheme="minorHAnsi"/>
                <w:vertAlign w:val="superscript"/>
              </w:rPr>
              <w:t>2</w:t>
            </w:r>
            <w:r w:rsidRPr="001413AC">
              <w:rPr>
                <w:rFonts w:asciiTheme="minorHAnsi" w:hAnsiTheme="minorHAnsi" w:cstheme="minorHAnsi"/>
              </w:rPr>
              <w:t xml:space="preserve"> (pind, mille sisekliima on reguleeritud)</w:t>
            </w:r>
          </w:p>
        </w:tc>
      </w:tr>
      <w:tr w:rsidR="006A7358" w14:paraId="09A25D21" w14:textId="77777777" w:rsidTr="001366B3">
        <w:tc>
          <w:tcPr>
            <w:tcW w:w="4531" w:type="dxa"/>
          </w:tcPr>
          <w:p w14:paraId="7C981D82" w14:textId="77777777" w:rsidR="006A7358" w:rsidRDefault="006A7358" w:rsidP="00947442">
            <w:pPr>
              <w:pStyle w:val="muudetavtekst"/>
              <w:rPr>
                <w:rFonts w:asciiTheme="minorHAnsi" w:hAnsiTheme="minorHAnsi" w:cstheme="minorHAnsi"/>
              </w:rPr>
            </w:pPr>
            <w:r>
              <w:rPr>
                <w:rFonts w:asciiTheme="minorHAnsi" w:hAnsiTheme="minorHAnsi" w:cstheme="minorHAnsi"/>
              </w:rPr>
              <w:t>Tehased ja töökojad</w:t>
            </w:r>
          </w:p>
        </w:tc>
        <w:tc>
          <w:tcPr>
            <w:tcW w:w="4531" w:type="dxa"/>
          </w:tcPr>
          <w:p w14:paraId="72B0F48B" w14:textId="77777777" w:rsidR="006A7358" w:rsidRDefault="006A7358" w:rsidP="00947442">
            <w:pPr>
              <w:pStyle w:val="muudetavtekst"/>
              <w:rPr>
                <w:rFonts w:asciiTheme="minorHAnsi" w:hAnsiTheme="minorHAnsi" w:cstheme="minorHAnsi"/>
              </w:rPr>
            </w:pPr>
            <w:r w:rsidRPr="001413AC">
              <w:rPr>
                <w:rFonts w:asciiTheme="minorHAnsi" w:hAnsiTheme="minorHAnsi" w:cstheme="minorHAnsi"/>
              </w:rPr>
              <w:t>m</w:t>
            </w:r>
            <w:r w:rsidRPr="005A2FE2">
              <w:rPr>
                <w:rFonts w:asciiTheme="minorHAnsi" w:hAnsiTheme="minorHAnsi" w:cstheme="minorHAnsi"/>
                <w:vertAlign w:val="superscript"/>
              </w:rPr>
              <w:t>2</w:t>
            </w:r>
            <w:r w:rsidRPr="001413AC">
              <w:rPr>
                <w:rFonts w:asciiTheme="minorHAnsi" w:hAnsiTheme="minorHAnsi" w:cstheme="minorHAnsi"/>
              </w:rPr>
              <w:t xml:space="preserve"> (pind, mille sisekliima on reguleeritud)</w:t>
            </w:r>
          </w:p>
        </w:tc>
      </w:tr>
      <w:tr w:rsidR="006A7358" w14:paraId="04C18E5F" w14:textId="77777777" w:rsidTr="001366B3">
        <w:tc>
          <w:tcPr>
            <w:tcW w:w="4531" w:type="dxa"/>
          </w:tcPr>
          <w:p w14:paraId="34DB6C5E" w14:textId="77777777" w:rsidR="006A7358" w:rsidRDefault="006A7358" w:rsidP="00947442">
            <w:pPr>
              <w:pStyle w:val="muudetavtekst"/>
              <w:rPr>
                <w:rFonts w:asciiTheme="minorHAnsi" w:hAnsiTheme="minorHAnsi" w:cstheme="minorHAnsi"/>
              </w:rPr>
            </w:pPr>
            <w:r w:rsidRPr="001413AC">
              <w:rPr>
                <w:rFonts w:asciiTheme="minorHAnsi" w:hAnsiTheme="minorHAnsi" w:cstheme="minorHAnsi"/>
              </w:rPr>
              <w:t>Riigi omanduses olevad eluhooned</w:t>
            </w:r>
          </w:p>
        </w:tc>
        <w:tc>
          <w:tcPr>
            <w:tcW w:w="4531" w:type="dxa"/>
          </w:tcPr>
          <w:p w14:paraId="60D92086" w14:textId="77777777" w:rsidR="006A7358" w:rsidRDefault="006A7358" w:rsidP="00947442">
            <w:pPr>
              <w:pStyle w:val="muudetavtekst"/>
              <w:rPr>
                <w:rFonts w:asciiTheme="minorHAnsi" w:hAnsiTheme="minorHAnsi" w:cstheme="minorHAnsi"/>
              </w:rPr>
            </w:pPr>
            <w:r w:rsidRPr="001413AC">
              <w:rPr>
                <w:rFonts w:asciiTheme="minorHAnsi" w:hAnsiTheme="minorHAnsi" w:cstheme="minorHAnsi"/>
              </w:rPr>
              <w:t>m</w:t>
            </w:r>
            <w:r w:rsidRPr="005A2FE2">
              <w:rPr>
                <w:rFonts w:asciiTheme="minorHAnsi" w:hAnsiTheme="minorHAnsi" w:cstheme="minorHAnsi"/>
                <w:vertAlign w:val="superscript"/>
              </w:rPr>
              <w:t>2</w:t>
            </w:r>
            <w:r w:rsidRPr="001413AC">
              <w:rPr>
                <w:rFonts w:asciiTheme="minorHAnsi" w:hAnsiTheme="minorHAnsi" w:cstheme="minorHAnsi"/>
              </w:rPr>
              <w:t xml:space="preserve"> (pind, mille sisekliima on reguleeritud)</w:t>
            </w:r>
          </w:p>
        </w:tc>
      </w:tr>
      <w:tr w:rsidR="006A7358" w14:paraId="52534BCB" w14:textId="77777777" w:rsidTr="001366B3">
        <w:tc>
          <w:tcPr>
            <w:tcW w:w="4531" w:type="dxa"/>
          </w:tcPr>
          <w:p w14:paraId="107F9640" w14:textId="77777777" w:rsidR="006A7358" w:rsidRPr="001413AC" w:rsidRDefault="006A7358" w:rsidP="00947442">
            <w:pPr>
              <w:pStyle w:val="muudetavtekst"/>
              <w:rPr>
                <w:rFonts w:asciiTheme="minorHAnsi" w:hAnsiTheme="minorHAnsi" w:cstheme="minorHAnsi"/>
              </w:rPr>
            </w:pPr>
            <w:r w:rsidRPr="001413AC">
              <w:rPr>
                <w:rFonts w:asciiTheme="minorHAnsi" w:hAnsiTheme="minorHAnsi" w:cstheme="minorHAnsi"/>
              </w:rPr>
              <w:t>Muud üldkasutatavad hooned (omanduses või üüritud)</w:t>
            </w:r>
          </w:p>
        </w:tc>
        <w:tc>
          <w:tcPr>
            <w:tcW w:w="4531" w:type="dxa"/>
          </w:tcPr>
          <w:p w14:paraId="09B3D086" w14:textId="77777777" w:rsidR="006A7358" w:rsidRDefault="006A7358" w:rsidP="00947442">
            <w:pPr>
              <w:pStyle w:val="muudetavtekst"/>
              <w:rPr>
                <w:rFonts w:asciiTheme="minorHAnsi" w:hAnsiTheme="minorHAnsi" w:cstheme="minorHAnsi"/>
              </w:rPr>
            </w:pPr>
            <w:r w:rsidRPr="001413AC">
              <w:rPr>
                <w:rFonts w:asciiTheme="minorHAnsi" w:hAnsiTheme="minorHAnsi" w:cstheme="minorHAnsi"/>
              </w:rPr>
              <w:t>m</w:t>
            </w:r>
            <w:r w:rsidRPr="005A2FE2">
              <w:rPr>
                <w:rFonts w:asciiTheme="minorHAnsi" w:hAnsiTheme="minorHAnsi" w:cstheme="minorHAnsi"/>
                <w:vertAlign w:val="superscript"/>
              </w:rPr>
              <w:t>2</w:t>
            </w:r>
            <w:r w:rsidRPr="001413AC">
              <w:rPr>
                <w:rFonts w:asciiTheme="minorHAnsi" w:hAnsiTheme="minorHAnsi" w:cstheme="minorHAnsi"/>
              </w:rPr>
              <w:t xml:space="preserve"> (pind, mille sisekliima on reguleeritud)</w:t>
            </w:r>
          </w:p>
        </w:tc>
      </w:tr>
      <w:tr w:rsidR="006A7358" w14:paraId="777582EC" w14:textId="77777777" w:rsidTr="001366B3">
        <w:tc>
          <w:tcPr>
            <w:tcW w:w="4531" w:type="dxa"/>
          </w:tcPr>
          <w:p w14:paraId="608F7D8A" w14:textId="633346FE" w:rsidR="006A7358" w:rsidRPr="008D4892" w:rsidRDefault="006A7358" w:rsidP="00947442">
            <w:pPr>
              <w:pStyle w:val="muudetavtekst"/>
              <w:rPr>
                <w:rFonts w:asciiTheme="minorHAnsi" w:hAnsiTheme="minorHAnsi" w:cstheme="minorBidi"/>
                <w:b/>
                <w:bCs/>
              </w:rPr>
            </w:pPr>
            <w:r w:rsidRPr="57490200">
              <w:rPr>
                <w:rFonts w:asciiTheme="minorHAnsi" w:hAnsiTheme="minorHAnsi" w:cstheme="minorBidi"/>
                <w:b/>
                <w:bCs/>
              </w:rPr>
              <w:t>Energiatarbimi</w:t>
            </w:r>
            <w:r>
              <w:rPr>
                <w:rFonts w:asciiTheme="minorHAnsi" w:hAnsiTheme="minorHAnsi" w:cstheme="minorBidi"/>
                <w:b/>
                <w:bCs/>
              </w:rPr>
              <w:t>s</w:t>
            </w:r>
            <w:r w:rsidRPr="57490200">
              <w:rPr>
                <w:rFonts w:asciiTheme="minorHAnsi" w:hAnsiTheme="minorHAnsi" w:cstheme="minorBidi"/>
                <w:b/>
                <w:bCs/>
              </w:rPr>
              <w:t xml:space="preserve">e </w:t>
            </w:r>
            <w:r>
              <w:rPr>
                <w:rFonts w:asciiTheme="minorHAnsi" w:hAnsiTheme="minorHAnsi" w:cstheme="minorBidi"/>
                <w:b/>
                <w:bCs/>
              </w:rPr>
              <w:t>valdkond</w:t>
            </w:r>
          </w:p>
        </w:tc>
        <w:tc>
          <w:tcPr>
            <w:tcW w:w="4531" w:type="dxa"/>
          </w:tcPr>
          <w:p w14:paraId="7BD00C51" w14:textId="77777777" w:rsidR="006A7358" w:rsidRPr="00EB18DC" w:rsidRDefault="006A7358" w:rsidP="00947442">
            <w:pPr>
              <w:pStyle w:val="muudetavtekst"/>
              <w:rPr>
                <w:rFonts w:asciiTheme="minorHAnsi" w:hAnsiTheme="minorHAnsi" w:cstheme="minorHAnsi"/>
                <w:b/>
                <w:bCs/>
              </w:rPr>
            </w:pPr>
            <w:r w:rsidRPr="00EB18DC">
              <w:rPr>
                <w:rFonts w:asciiTheme="minorHAnsi" w:hAnsiTheme="minorHAnsi" w:cstheme="minorHAnsi"/>
                <w:b/>
                <w:bCs/>
              </w:rPr>
              <w:t>Võrdlusparameet</w:t>
            </w:r>
            <w:r>
              <w:rPr>
                <w:rFonts w:asciiTheme="minorHAnsi" w:hAnsiTheme="minorHAnsi" w:cstheme="minorHAnsi"/>
                <w:b/>
                <w:bCs/>
              </w:rPr>
              <w:t>er</w:t>
            </w:r>
          </w:p>
        </w:tc>
      </w:tr>
      <w:tr w:rsidR="006A7358" w14:paraId="34489481" w14:textId="77777777" w:rsidTr="001366B3">
        <w:tc>
          <w:tcPr>
            <w:tcW w:w="4531" w:type="dxa"/>
          </w:tcPr>
          <w:p w14:paraId="722C8F8B" w14:textId="77777777" w:rsidR="006A7358" w:rsidRPr="00066D15" w:rsidRDefault="006A7358" w:rsidP="00947442">
            <w:pPr>
              <w:pStyle w:val="muudetavtekst"/>
              <w:rPr>
                <w:rFonts w:asciiTheme="minorHAnsi" w:hAnsiTheme="minorHAnsi" w:cstheme="minorHAnsi"/>
              </w:rPr>
            </w:pPr>
            <w:r w:rsidRPr="00066D15">
              <w:rPr>
                <w:rFonts w:asciiTheme="minorHAnsi" w:hAnsiTheme="minorHAnsi" w:cstheme="minorHAnsi"/>
              </w:rPr>
              <w:t>Tänavavalgustus</w:t>
            </w:r>
          </w:p>
        </w:tc>
        <w:tc>
          <w:tcPr>
            <w:tcW w:w="4531" w:type="dxa"/>
          </w:tcPr>
          <w:p w14:paraId="328BB26B" w14:textId="77777777" w:rsidR="006A7358" w:rsidRPr="001413AC" w:rsidRDefault="006A7358" w:rsidP="00947442">
            <w:pPr>
              <w:pStyle w:val="muudetavtekst"/>
              <w:rPr>
                <w:rFonts w:asciiTheme="minorHAnsi" w:hAnsiTheme="minorHAnsi" w:cstheme="minorHAnsi"/>
              </w:rPr>
            </w:pPr>
            <w:r w:rsidRPr="00481B82">
              <w:rPr>
                <w:rFonts w:asciiTheme="minorHAnsi" w:hAnsiTheme="minorHAnsi" w:cstheme="minorHAnsi"/>
              </w:rPr>
              <w:t>Valgustatud tänavad kilomeetrites või valgustipunktide arv</w:t>
            </w:r>
          </w:p>
        </w:tc>
      </w:tr>
      <w:tr w:rsidR="006A7358" w14:paraId="6288C03E" w14:textId="77777777" w:rsidTr="001366B3">
        <w:tc>
          <w:tcPr>
            <w:tcW w:w="4531" w:type="dxa"/>
          </w:tcPr>
          <w:p w14:paraId="5F75E656" w14:textId="77777777" w:rsidR="006A7358" w:rsidRPr="00066D15" w:rsidRDefault="006A7358" w:rsidP="00947442">
            <w:pPr>
              <w:pStyle w:val="muudetavtekst"/>
              <w:rPr>
                <w:rFonts w:asciiTheme="minorHAnsi" w:hAnsiTheme="minorHAnsi" w:cstheme="minorHAnsi"/>
              </w:rPr>
            </w:pPr>
            <w:r w:rsidRPr="00066D15">
              <w:rPr>
                <w:rFonts w:asciiTheme="minorHAnsi" w:hAnsiTheme="minorHAnsi" w:cstheme="minorHAnsi"/>
              </w:rPr>
              <w:t>Veevarustus</w:t>
            </w:r>
          </w:p>
        </w:tc>
        <w:tc>
          <w:tcPr>
            <w:tcW w:w="4531" w:type="dxa"/>
          </w:tcPr>
          <w:p w14:paraId="49126A67" w14:textId="77777777" w:rsidR="006A7358" w:rsidRPr="001413AC" w:rsidRDefault="006A7358" w:rsidP="00947442">
            <w:pPr>
              <w:pStyle w:val="muudetavtekst"/>
              <w:rPr>
                <w:rFonts w:asciiTheme="minorHAnsi" w:hAnsiTheme="minorHAnsi" w:cstheme="minorHAnsi"/>
              </w:rPr>
            </w:pPr>
            <w:r w:rsidRPr="005B6D2E">
              <w:rPr>
                <w:rFonts w:asciiTheme="minorHAnsi" w:hAnsiTheme="minorHAnsi" w:cstheme="minorHAnsi"/>
              </w:rPr>
              <w:t>Veetarbimine aastas</w:t>
            </w:r>
          </w:p>
        </w:tc>
      </w:tr>
      <w:tr w:rsidR="006A7358" w14:paraId="5C38B615" w14:textId="77777777" w:rsidTr="001366B3">
        <w:tc>
          <w:tcPr>
            <w:tcW w:w="4531" w:type="dxa"/>
          </w:tcPr>
          <w:p w14:paraId="3343E7A9" w14:textId="77777777" w:rsidR="006A7358" w:rsidRPr="00066D15" w:rsidRDefault="006A7358" w:rsidP="00947442">
            <w:pPr>
              <w:pStyle w:val="muudetavtekst"/>
              <w:rPr>
                <w:rFonts w:asciiTheme="minorHAnsi" w:hAnsiTheme="minorHAnsi" w:cstheme="minorHAnsi"/>
              </w:rPr>
            </w:pPr>
            <w:r w:rsidRPr="00481B82">
              <w:rPr>
                <w:rFonts w:asciiTheme="minorHAnsi" w:hAnsiTheme="minorHAnsi" w:cstheme="minorHAnsi"/>
              </w:rPr>
              <w:t>Reoveekäitlus</w:t>
            </w:r>
          </w:p>
        </w:tc>
        <w:tc>
          <w:tcPr>
            <w:tcW w:w="4531" w:type="dxa"/>
          </w:tcPr>
          <w:p w14:paraId="4F1B0FC4" w14:textId="77777777" w:rsidR="006A7358" w:rsidRPr="001413AC" w:rsidRDefault="006A7358" w:rsidP="00947442">
            <w:pPr>
              <w:pStyle w:val="muudetavtekst"/>
              <w:rPr>
                <w:rFonts w:asciiTheme="minorHAnsi" w:hAnsiTheme="minorHAnsi" w:cstheme="minorHAnsi"/>
              </w:rPr>
            </w:pPr>
            <w:r w:rsidRPr="005B6D2E">
              <w:rPr>
                <w:rFonts w:asciiTheme="minorHAnsi" w:hAnsiTheme="minorHAnsi" w:cstheme="minorHAnsi"/>
              </w:rPr>
              <w:t>Aastas käideldud reovesi</w:t>
            </w:r>
          </w:p>
        </w:tc>
      </w:tr>
      <w:tr w:rsidR="006A7358" w14:paraId="74B42AFC" w14:textId="77777777" w:rsidTr="001366B3">
        <w:tc>
          <w:tcPr>
            <w:tcW w:w="4531" w:type="dxa"/>
          </w:tcPr>
          <w:p w14:paraId="06AE2258" w14:textId="77777777" w:rsidR="006A7358" w:rsidRPr="00481B82" w:rsidRDefault="006A7358" w:rsidP="00947442">
            <w:pPr>
              <w:pStyle w:val="muudetavtekst"/>
              <w:rPr>
                <w:rFonts w:asciiTheme="minorHAnsi" w:hAnsiTheme="minorHAnsi" w:cstheme="minorHAnsi"/>
              </w:rPr>
            </w:pPr>
            <w:r w:rsidRPr="00481B82">
              <w:rPr>
                <w:rFonts w:asciiTheme="minorHAnsi" w:hAnsiTheme="minorHAnsi" w:cstheme="minorHAnsi"/>
              </w:rPr>
              <w:t>Jäätmekäitlus</w:t>
            </w:r>
          </w:p>
        </w:tc>
        <w:tc>
          <w:tcPr>
            <w:tcW w:w="4531" w:type="dxa"/>
          </w:tcPr>
          <w:p w14:paraId="61682DDC" w14:textId="77777777" w:rsidR="006A7358" w:rsidRPr="001413AC" w:rsidRDefault="006A7358" w:rsidP="00947442">
            <w:pPr>
              <w:pStyle w:val="muudetavtekst"/>
              <w:rPr>
                <w:rFonts w:asciiTheme="minorHAnsi" w:hAnsiTheme="minorHAnsi" w:cstheme="minorHAnsi"/>
              </w:rPr>
            </w:pPr>
            <w:r w:rsidRPr="000432F7">
              <w:rPr>
                <w:rFonts w:asciiTheme="minorHAnsi" w:hAnsiTheme="minorHAnsi" w:cstheme="minorHAnsi"/>
              </w:rPr>
              <w:t>Jäätmeteke aastas</w:t>
            </w:r>
          </w:p>
        </w:tc>
      </w:tr>
      <w:tr w:rsidR="006A7358" w14:paraId="4BBB39E3" w14:textId="77777777" w:rsidTr="001366B3">
        <w:tc>
          <w:tcPr>
            <w:tcW w:w="4531" w:type="dxa"/>
          </w:tcPr>
          <w:p w14:paraId="3EE1EC20" w14:textId="63E47C31" w:rsidR="006A7358" w:rsidRPr="00042618" w:rsidRDefault="006A7358" w:rsidP="00947442">
            <w:pPr>
              <w:pStyle w:val="muudetavtekst"/>
              <w:rPr>
                <w:rFonts w:asciiTheme="minorHAnsi" w:hAnsiTheme="minorHAnsi" w:cstheme="minorBidi"/>
                <w:b/>
                <w:bCs/>
              </w:rPr>
            </w:pPr>
            <w:r w:rsidRPr="57490200">
              <w:rPr>
                <w:rFonts w:asciiTheme="minorHAnsi" w:hAnsiTheme="minorHAnsi" w:cstheme="minorBidi"/>
                <w:b/>
                <w:bCs/>
              </w:rPr>
              <w:t xml:space="preserve">Energiatarbimine liikuvusteenustes </w:t>
            </w:r>
          </w:p>
        </w:tc>
        <w:tc>
          <w:tcPr>
            <w:tcW w:w="4531" w:type="dxa"/>
          </w:tcPr>
          <w:p w14:paraId="7C2C54B9" w14:textId="77777777" w:rsidR="006A7358" w:rsidRPr="0039008A" w:rsidRDefault="006A7358" w:rsidP="00947442">
            <w:pPr>
              <w:pStyle w:val="muudetavtekst"/>
              <w:rPr>
                <w:rFonts w:asciiTheme="minorHAnsi" w:hAnsiTheme="minorHAnsi" w:cstheme="minorHAnsi"/>
                <w:b/>
                <w:bCs/>
              </w:rPr>
            </w:pPr>
            <w:r w:rsidRPr="0039008A">
              <w:rPr>
                <w:rFonts w:asciiTheme="minorHAnsi" w:hAnsiTheme="minorHAnsi" w:cstheme="minorHAnsi"/>
                <w:b/>
                <w:bCs/>
              </w:rPr>
              <w:t>Võrdlusparameeter</w:t>
            </w:r>
          </w:p>
        </w:tc>
      </w:tr>
      <w:tr w:rsidR="006A7358" w14:paraId="0757BD20" w14:textId="77777777" w:rsidTr="001366B3">
        <w:tc>
          <w:tcPr>
            <w:tcW w:w="4531" w:type="dxa"/>
          </w:tcPr>
          <w:p w14:paraId="68A89CE4" w14:textId="77777777" w:rsidR="006A7358" w:rsidRPr="00794411" w:rsidRDefault="006A7358" w:rsidP="00947442">
            <w:pPr>
              <w:pStyle w:val="muudetavtekst"/>
              <w:rPr>
                <w:rFonts w:asciiTheme="minorHAnsi" w:hAnsiTheme="minorHAnsi" w:cstheme="minorHAnsi"/>
              </w:rPr>
            </w:pPr>
            <w:r w:rsidRPr="00794411">
              <w:rPr>
                <w:rFonts w:asciiTheme="minorHAnsi" w:hAnsiTheme="minorHAnsi" w:cstheme="minorHAnsi"/>
              </w:rPr>
              <w:t>Ühistransport</w:t>
            </w:r>
          </w:p>
        </w:tc>
        <w:tc>
          <w:tcPr>
            <w:tcW w:w="4531" w:type="dxa"/>
          </w:tcPr>
          <w:p w14:paraId="2797D875" w14:textId="77777777" w:rsidR="006A7358" w:rsidRPr="000432F7" w:rsidRDefault="006A7358" w:rsidP="00947442">
            <w:pPr>
              <w:pStyle w:val="muudetavtekst"/>
              <w:rPr>
                <w:rFonts w:asciiTheme="minorHAnsi" w:hAnsiTheme="minorHAnsi" w:cstheme="minorHAnsi"/>
              </w:rPr>
            </w:pPr>
            <w:r w:rsidRPr="00D06B15">
              <w:rPr>
                <w:rFonts w:asciiTheme="minorHAnsi" w:hAnsiTheme="minorHAnsi" w:cstheme="minorHAnsi"/>
              </w:rPr>
              <w:t>Aastas läbitud kilomeetrite arv</w:t>
            </w:r>
          </w:p>
        </w:tc>
      </w:tr>
    </w:tbl>
    <w:p w14:paraId="68AA0BDE" w14:textId="77777777" w:rsidR="00B47574" w:rsidRDefault="00B47574" w:rsidP="00947442">
      <w:pPr>
        <w:pStyle w:val="muudetavtekst"/>
        <w:rPr>
          <w:rFonts w:asciiTheme="minorHAnsi" w:hAnsiTheme="minorHAnsi" w:cstheme="minorHAnsi"/>
        </w:rPr>
      </w:pPr>
    </w:p>
    <w:p w14:paraId="1664A29D" w14:textId="5E4689B9" w:rsidR="006A7358" w:rsidRDefault="006A7358" w:rsidP="00947442">
      <w:pPr>
        <w:pStyle w:val="muudetavtekst"/>
        <w:rPr>
          <w:rFonts w:asciiTheme="minorHAnsi" w:hAnsiTheme="minorHAnsi" w:cstheme="minorBidi"/>
        </w:rPr>
      </w:pPr>
      <w:r w:rsidRPr="57490200">
        <w:rPr>
          <w:rFonts w:asciiTheme="minorHAnsi" w:hAnsiTheme="minorHAnsi" w:cstheme="minorBidi"/>
        </w:rPr>
        <w:t xml:space="preserve">Valem, mille kaudu </w:t>
      </w:r>
      <w:r w:rsidR="00D151A3">
        <w:rPr>
          <w:rFonts w:asciiTheme="minorHAnsi" w:hAnsiTheme="minorHAnsi" w:cstheme="minorBidi"/>
        </w:rPr>
        <w:t xml:space="preserve">võetakse arvesse </w:t>
      </w:r>
      <w:r w:rsidRPr="57490200">
        <w:rPr>
          <w:rFonts w:asciiTheme="minorHAnsi" w:hAnsiTheme="minorHAnsi" w:cstheme="minorBidi"/>
        </w:rPr>
        <w:t>teenustaseme muutust</w:t>
      </w:r>
      <w:r w:rsidR="00D151A3">
        <w:rPr>
          <w:rFonts w:asciiTheme="minorHAnsi" w:hAnsiTheme="minorHAnsi" w:cstheme="minorBidi"/>
        </w:rPr>
        <w:t>,</w:t>
      </w:r>
      <w:r w:rsidRPr="57490200">
        <w:rPr>
          <w:rFonts w:asciiTheme="minorHAnsi" w:hAnsiTheme="minorHAnsi" w:cstheme="minorBidi"/>
        </w:rPr>
        <w:t xml:space="preserve"> on järgmine:</w:t>
      </w:r>
    </w:p>
    <w:p w14:paraId="2DBF103E" w14:textId="77777777" w:rsidR="006A7358" w:rsidRDefault="006A7358" w:rsidP="00947442">
      <w:pPr>
        <w:pStyle w:val="muudetavtekst"/>
        <w:rPr>
          <w:rFonts w:asciiTheme="minorHAnsi" w:hAnsiTheme="minorHAnsi" w:cstheme="minorHAnsi"/>
        </w:rPr>
      </w:pPr>
      <w:r w:rsidRPr="004B597F">
        <w:rPr>
          <w:rFonts w:asciiTheme="minorHAnsi" w:hAnsiTheme="minorHAnsi" w:cstheme="minorHAnsi"/>
          <w:noProof/>
        </w:rPr>
        <w:drawing>
          <wp:inline distT="0" distB="0" distL="0" distR="0" wp14:anchorId="25B1DA98" wp14:editId="331BC92B">
            <wp:extent cx="1619476" cy="609685"/>
            <wp:effectExtent l="0" t="0" r="0" b="0"/>
            <wp:docPr id="982256513" name="Pilt 1" descr="Pilt, millel on kujutatud tekst, Font, valge, logo&#10;&#10;Tehisintellekti genereeritud sisu võib olla ebatõe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2256513" name="Pilt 1" descr="Pilt, millel on kujutatud tekst, Font, valge, logo&#10;&#10;Tehisintellekti genereeritud sisu võib olla ebatõene."/>
                    <pic:cNvPicPr/>
                  </pic:nvPicPr>
                  <pic:blipFill>
                    <a:blip r:embed="rId26"/>
                    <a:stretch>
                      <a:fillRect/>
                    </a:stretch>
                  </pic:blipFill>
                  <pic:spPr>
                    <a:xfrm>
                      <a:off x="0" y="0"/>
                      <a:ext cx="1619476" cy="609685"/>
                    </a:xfrm>
                    <a:prstGeom prst="rect">
                      <a:avLst/>
                    </a:prstGeom>
                  </pic:spPr>
                </pic:pic>
              </a:graphicData>
            </a:graphic>
          </wp:inline>
        </w:drawing>
      </w:r>
    </w:p>
    <w:p w14:paraId="15DEDEA3" w14:textId="1FFEF1DC" w:rsidR="006A7358" w:rsidRDefault="006F7C1A" w:rsidP="00947442">
      <w:pPr>
        <w:pStyle w:val="muudetavtekst"/>
        <w:rPr>
          <w:rFonts w:asciiTheme="minorHAnsi" w:hAnsiTheme="minorHAnsi" w:cstheme="minorHAnsi"/>
        </w:rPr>
      </w:pPr>
      <w:r>
        <w:rPr>
          <w:rFonts w:asciiTheme="minorHAnsi" w:hAnsiTheme="minorHAnsi" w:cstheme="minorHAnsi"/>
        </w:rPr>
        <w:t>k</w:t>
      </w:r>
      <w:r w:rsidR="006A7358">
        <w:rPr>
          <w:rFonts w:asciiTheme="minorHAnsi" w:hAnsiTheme="minorHAnsi" w:cstheme="minorHAnsi"/>
        </w:rPr>
        <w:t xml:space="preserve">us </w:t>
      </w:r>
    </w:p>
    <w:p w14:paraId="220FCAF7" w14:textId="18029A63" w:rsidR="006A7358" w:rsidRDefault="006A7358" w:rsidP="00947442">
      <w:pPr>
        <w:pStyle w:val="muudetavtekst"/>
        <w:rPr>
          <w:rFonts w:asciiTheme="minorHAnsi" w:hAnsiTheme="minorHAnsi" w:cstheme="minorHAnsi"/>
        </w:rPr>
      </w:pPr>
      <w:r w:rsidRPr="00912B89">
        <w:rPr>
          <w:rFonts w:asciiTheme="minorHAnsi" w:hAnsiTheme="minorHAnsi" w:cstheme="minorHAnsi"/>
          <w:i/>
          <w:iCs/>
        </w:rPr>
        <w:t>FEC</w:t>
      </w:r>
      <w:r w:rsidRPr="00912B89">
        <w:rPr>
          <w:rFonts w:asciiTheme="minorHAnsi" w:hAnsiTheme="minorHAnsi" w:cstheme="minorHAnsi"/>
          <w:i/>
          <w:iCs/>
          <w:vertAlign w:val="subscript"/>
        </w:rPr>
        <w:t>adj</w:t>
      </w:r>
      <w:r>
        <w:rPr>
          <w:rFonts w:asciiTheme="minorHAnsi" w:hAnsiTheme="minorHAnsi" w:cstheme="minorHAnsi"/>
        </w:rPr>
        <w:t xml:space="preserve"> </w:t>
      </w:r>
      <w:r w:rsidR="00D151A3">
        <w:rPr>
          <w:rFonts w:asciiTheme="minorHAnsi" w:hAnsiTheme="minorHAnsi" w:cstheme="minorBidi"/>
        </w:rPr>
        <w:t>–</w:t>
      </w:r>
      <w:r>
        <w:rPr>
          <w:rFonts w:asciiTheme="minorHAnsi" w:hAnsiTheme="minorHAnsi" w:cstheme="minorHAnsi"/>
        </w:rPr>
        <w:t xml:space="preserve"> </w:t>
      </w:r>
      <w:r w:rsidR="00D151A3">
        <w:rPr>
          <w:rFonts w:asciiTheme="minorHAnsi" w:hAnsiTheme="minorHAnsi" w:cstheme="minorHAnsi"/>
        </w:rPr>
        <w:t>k</w:t>
      </w:r>
      <w:r w:rsidRPr="006F044E">
        <w:rPr>
          <w:rFonts w:asciiTheme="minorHAnsi" w:hAnsiTheme="minorHAnsi" w:cstheme="minorHAnsi"/>
        </w:rPr>
        <w:t>ohandatud energia lõpptarbimine</w:t>
      </w:r>
      <w:r w:rsidR="008558D1">
        <w:rPr>
          <w:rFonts w:asciiTheme="minorHAnsi" w:hAnsiTheme="minorHAnsi" w:cstheme="minorHAnsi"/>
        </w:rPr>
        <w:t>;</w:t>
      </w:r>
    </w:p>
    <w:p w14:paraId="52EA1E9A" w14:textId="4869EFF8" w:rsidR="006A7358" w:rsidRDefault="006A7358" w:rsidP="00947442">
      <w:pPr>
        <w:pStyle w:val="muudetavtekst"/>
        <w:rPr>
          <w:rFonts w:asciiTheme="minorHAnsi" w:hAnsiTheme="minorHAnsi" w:cstheme="minorHAnsi"/>
        </w:rPr>
      </w:pPr>
      <w:r w:rsidRPr="006F044E">
        <w:rPr>
          <w:rFonts w:asciiTheme="minorHAnsi" w:hAnsiTheme="minorHAnsi" w:cstheme="minorHAnsi"/>
          <w:i/>
          <w:iCs/>
        </w:rPr>
        <w:t>FEC</w:t>
      </w:r>
      <w:r>
        <w:rPr>
          <w:rFonts w:asciiTheme="minorHAnsi" w:hAnsiTheme="minorHAnsi" w:cstheme="minorHAnsi"/>
        </w:rPr>
        <w:t xml:space="preserve"> </w:t>
      </w:r>
      <w:r w:rsidR="00D151A3">
        <w:rPr>
          <w:rFonts w:asciiTheme="minorHAnsi" w:hAnsiTheme="minorHAnsi" w:cstheme="minorBidi"/>
        </w:rPr>
        <w:t>–</w:t>
      </w:r>
      <w:r>
        <w:rPr>
          <w:rFonts w:asciiTheme="minorHAnsi" w:hAnsiTheme="minorHAnsi" w:cstheme="minorHAnsi"/>
        </w:rPr>
        <w:t xml:space="preserve"> </w:t>
      </w:r>
      <w:r w:rsidR="00D151A3">
        <w:rPr>
          <w:rFonts w:asciiTheme="minorHAnsi" w:hAnsiTheme="minorHAnsi" w:cstheme="minorHAnsi"/>
        </w:rPr>
        <w:t>e</w:t>
      </w:r>
      <w:r w:rsidRPr="00EE1689">
        <w:rPr>
          <w:rFonts w:asciiTheme="minorHAnsi" w:hAnsiTheme="minorHAnsi" w:cstheme="minorHAnsi"/>
        </w:rPr>
        <w:t>nergia lõpptarbimine (kogutud andmed)</w:t>
      </w:r>
      <w:r w:rsidR="008558D1">
        <w:rPr>
          <w:rFonts w:asciiTheme="minorHAnsi" w:hAnsiTheme="minorHAnsi" w:cstheme="minorHAnsi"/>
        </w:rPr>
        <w:t>;</w:t>
      </w:r>
    </w:p>
    <w:p w14:paraId="7AA4CE9C" w14:textId="1BFDE48D" w:rsidR="006A7358" w:rsidRPr="00C57150" w:rsidRDefault="006A7358" w:rsidP="00947442">
      <w:pPr>
        <w:pStyle w:val="muudetavtekst"/>
        <w:rPr>
          <w:rFonts w:asciiTheme="minorHAnsi" w:hAnsiTheme="minorHAnsi" w:cstheme="minorHAnsi"/>
          <w:i/>
          <w:iCs/>
        </w:rPr>
      </w:pPr>
      <w:r w:rsidRPr="00644AD5">
        <w:rPr>
          <w:rFonts w:asciiTheme="minorHAnsi" w:hAnsiTheme="minorHAnsi" w:cstheme="minorHAnsi"/>
          <w:i/>
          <w:iCs/>
        </w:rPr>
        <w:t>Par</w:t>
      </w:r>
      <w:r>
        <w:rPr>
          <w:rFonts w:asciiTheme="minorHAnsi" w:hAnsiTheme="minorHAnsi" w:cstheme="minorHAnsi"/>
          <w:i/>
          <w:iCs/>
          <w:vertAlign w:val="subscript"/>
        </w:rPr>
        <w:t>base</w:t>
      </w:r>
      <w:r>
        <w:rPr>
          <w:rFonts w:asciiTheme="minorHAnsi" w:hAnsiTheme="minorHAnsi" w:cstheme="minorHAnsi"/>
          <w:i/>
          <w:iCs/>
        </w:rPr>
        <w:t xml:space="preserve"> </w:t>
      </w:r>
      <w:r w:rsidR="00D151A3">
        <w:rPr>
          <w:rFonts w:asciiTheme="minorHAnsi" w:hAnsiTheme="minorHAnsi" w:cstheme="minorBidi"/>
        </w:rPr>
        <w:t>–</w:t>
      </w:r>
      <w:r>
        <w:rPr>
          <w:rFonts w:asciiTheme="minorHAnsi" w:hAnsiTheme="minorHAnsi" w:cstheme="minorHAnsi"/>
          <w:i/>
          <w:iCs/>
        </w:rPr>
        <w:t xml:space="preserve"> </w:t>
      </w:r>
      <w:r w:rsidR="00D151A3" w:rsidRPr="005A2FE2">
        <w:rPr>
          <w:rFonts w:asciiTheme="minorHAnsi" w:hAnsiTheme="minorHAnsi" w:cstheme="minorHAnsi"/>
        </w:rPr>
        <w:t>t</w:t>
      </w:r>
      <w:r w:rsidRPr="00A3725D">
        <w:rPr>
          <w:rFonts w:asciiTheme="minorHAnsi" w:hAnsiTheme="minorHAnsi" w:cstheme="minorHAnsi"/>
        </w:rPr>
        <w:t>eenuse taseme parameetri väärtus võrdlusaastal</w:t>
      </w:r>
      <w:r w:rsidR="008558D1">
        <w:rPr>
          <w:rFonts w:asciiTheme="minorHAnsi" w:hAnsiTheme="minorHAnsi" w:cstheme="minorHAnsi"/>
        </w:rPr>
        <w:t>;</w:t>
      </w:r>
    </w:p>
    <w:p w14:paraId="1F97409E" w14:textId="280A1841" w:rsidR="006A7358" w:rsidRDefault="006A7358" w:rsidP="00947442">
      <w:pPr>
        <w:pStyle w:val="muudetavtekst"/>
        <w:rPr>
          <w:rFonts w:asciiTheme="minorHAnsi" w:hAnsiTheme="minorHAnsi" w:cstheme="minorHAnsi"/>
        </w:rPr>
      </w:pPr>
      <w:r w:rsidRPr="009D58DD">
        <w:rPr>
          <w:rFonts w:asciiTheme="minorHAnsi" w:hAnsiTheme="minorHAnsi" w:cstheme="minorHAnsi"/>
          <w:i/>
          <w:iCs/>
        </w:rPr>
        <w:t>Par</w:t>
      </w:r>
      <w:r>
        <w:rPr>
          <w:rFonts w:asciiTheme="minorHAnsi" w:hAnsiTheme="minorHAnsi" w:cstheme="minorHAnsi"/>
          <w:i/>
          <w:iCs/>
          <w:vertAlign w:val="subscript"/>
        </w:rPr>
        <w:t xml:space="preserve">rep </w:t>
      </w:r>
      <w:r w:rsidR="008558D1">
        <w:rPr>
          <w:rFonts w:asciiTheme="minorHAnsi" w:hAnsiTheme="minorHAnsi" w:cstheme="minorBidi"/>
        </w:rPr>
        <w:t>–</w:t>
      </w:r>
      <w:r>
        <w:rPr>
          <w:rFonts w:asciiTheme="minorHAnsi" w:hAnsiTheme="minorHAnsi" w:cstheme="minorHAnsi"/>
          <w:i/>
          <w:iCs/>
        </w:rPr>
        <w:t xml:space="preserve"> </w:t>
      </w:r>
      <w:r w:rsidR="00D151A3">
        <w:rPr>
          <w:rFonts w:asciiTheme="minorHAnsi" w:hAnsiTheme="minorHAnsi" w:cstheme="minorHAnsi"/>
        </w:rPr>
        <w:t>t</w:t>
      </w:r>
      <w:r w:rsidRPr="00A3725D">
        <w:rPr>
          <w:rFonts w:asciiTheme="minorHAnsi" w:hAnsiTheme="minorHAnsi" w:cstheme="minorHAnsi"/>
        </w:rPr>
        <w:t>eenuse taseme parameetri väärtus aruandeaastal</w:t>
      </w:r>
      <w:r w:rsidR="008558D1">
        <w:rPr>
          <w:rFonts w:asciiTheme="minorHAnsi" w:hAnsiTheme="minorHAnsi" w:cstheme="minorHAnsi"/>
        </w:rPr>
        <w:t>.</w:t>
      </w:r>
    </w:p>
    <w:p w14:paraId="0896B050" w14:textId="77777777" w:rsidR="006A7358" w:rsidRDefault="006A7358" w:rsidP="00947442">
      <w:pPr>
        <w:pStyle w:val="muudetavtekst"/>
        <w:rPr>
          <w:rFonts w:asciiTheme="minorHAnsi" w:hAnsiTheme="minorHAnsi" w:cstheme="minorHAnsi"/>
        </w:rPr>
      </w:pPr>
    </w:p>
    <w:p w14:paraId="17F6A869" w14:textId="77777777" w:rsidR="006A7358" w:rsidRPr="00A83F39" w:rsidRDefault="006A7358" w:rsidP="00947442">
      <w:pPr>
        <w:pStyle w:val="muudetavtekst"/>
        <w:rPr>
          <w:rFonts w:asciiTheme="minorHAnsi" w:hAnsiTheme="minorHAnsi" w:cstheme="minorHAnsi"/>
          <w:u w:val="single"/>
        </w:rPr>
      </w:pPr>
      <w:r w:rsidRPr="00A83F39">
        <w:rPr>
          <w:rFonts w:asciiTheme="minorHAnsi" w:hAnsiTheme="minorHAnsi" w:cstheme="minorHAnsi"/>
          <w:u w:val="single"/>
        </w:rPr>
        <w:t>Leevenduste rakendamine</w:t>
      </w:r>
    </w:p>
    <w:p w14:paraId="6CA77239" w14:textId="10FD59F4" w:rsidR="006A7358" w:rsidRDefault="006A7358" w:rsidP="00947442">
      <w:pPr>
        <w:pStyle w:val="muudetavtekst"/>
        <w:rPr>
          <w:rFonts w:asciiTheme="minorHAnsi" w:hAnsiTheme="minorHAnsi" w:cstheme="minorBidi"/>
        </w:rPr>
      </w:pPr>
      <w:r>
        <w:rPr>
          <w:rFonts w:asciiTheme="minorHAnsi" w:hAnsiTheme="minorHAnsi" w:cstheme="minorBidi"/>
        </w:rPr>
        <w:t>Leevendused</w:t>
      </w:r>
      <w:r w:rsidR="00F20E3B">
        <w:rPr>
          <w:rFonts w:asciiTheme="minorHAnsi" w:hAnsiTheme="minorHAnsi" w:cstheme="minorBidi"/>
        </w:rPr>
        <w:t>,</w:t>
      </w:r>
      <w:r>
        <w:rPr>
          <w:rFonts w:asciiTheme="minorHAnsi" w:hAnsiTheme="minorHAnsi" w:cstheme="minorBidi"/>
        </w:rPr>
        <w:t xml:space="preserve"> nagu kliimatingimused ja </w:t>
      </w:r>
      <w:r w:rsidR="00F20E3B">
        <w:rPr>
          <w:rFonts w:asciiTheme="minorHAnsi" w:hAnsiTheme="minorHAnsi" w:cstheme="minorBidi"/>
        </w:rPr>
        <w:t xml:space="preserve">eri taseme </w:t>
      </w:r>
      <w:r>
        <w:rPr>
          <w:rFonts w:asciiTheme="minorHAnsi" w:hAnsiTheme="minorHAnsi" w:cstheme="minorBidi"/>
        </w:rPr>
        <w:t xml:space="preserve">teenused võimaldavad avalikul sektoril olla eesmärkide </w:t>
      </w:r>
      <w:r w:rsidR="00F20E3B">
        <w:rPr>
          <w:rFonts w:asciiTheme="minorHAnsi" w:hAnsiTheme="minorHAnsi" w:cstheme="minorBidi"/>
        </w:rPr>
        <w:t>saavuta</w:t>
      </w:r>
      <w:r>
        <w:rPr>
          <w:rFonts w:asciiTheme="minorHAnsi" w:hAnsiTheme="minorHAnsi" w:cstheme="minorBidi"/>
        </w:rPr>
        <w:t>misel</w:t>
      </w:r>
      <w:r w:rsidR="002568A9">
        <w:rPr>
          <w:rFonts w:asciiTheme="minorHAnsi" w:hAnsiTheme="minorHAnsi" w:cstheme="minorBidi"/>
        </w:rPr>
        <w:t xml:space="preserve"> paindlikum</w:t>
      </w:r>
      <w:r>
        <w:rPr>
          <w:rFonts w:asciiTheme="minorHAnsi" w:hAnsiTheme="minorHAnsi" w:cstheme="minorBidi"/>
        </w:rPr>
        <w:t xml:space="preserve">. </w:t>
      </w:r>
      <w:r w:rsidRPr="57490200">
        <w:rPr>
          <w:rFonts w:asciiTheme="minorHAnsi" w:hAnsiTheme="minorHAnsi" w:cstheme="minorBidi"/>
        </w:rPr>
        <w:t>Leevenduste rakendamine ja arvutamine ei ole iga avaliku sektori asutuse kohustus</w:t>
      </w:r>
      <w:r>
        <w:rPr>
          <w:rFonts w:asciiTheme="minorHAnsi" w:hAnsiTheme="minorHAnsi" w:cstheme="minorBidi"/>
        </w:rPr>
        <w:t>, vaid seda tehakse sektori, valdkon</w:t>
      </w:r>
      <w:r w:rsidR="00F20E3B">
        <w:rPr>
          <w:rFonts w:asciiTheme="minorHAnsi" w:hAnsiTheme="minorHAnsi" w:cstheme="minorBidi"/>
        </w:rPr>
        <w:t>na</w:t>
      </w:r>
      <w:r>
        <w:rPr>
          <w:rFonts w:asciiTheme="minorHAnsi" w:hAnsiTheme="minorHAnsi" w:cstheme="minorBidi"/>
        </w:rPr>
        <w:t xml:space="preserve"> või piirkonna põh</w:t>
      </w:r>
      <w:r w:rsidR="008558D1">
        <w:rPr>
          <w:rFonts w:asciiTheme="minorHAnsi" w:hAnsiTheme="minorHAnsi" w:cstheme="minorBidi"/>
        </w:rPr>
        <w:t>jal</w:t>
      </w:r>
      <w:r>
        <w:rPr>
          <w:rFonts w:asciiTheme="minorHAnsi" w:hAnsiTheme="minorHAnsi" w:cstheme="minorBidi"/>
        </w:rPr>
        <w:t>. Näiteks ei arvestata energia suhet kasulikku üldpõrandapinda iga kooli kohta eraldi, vaid tasa-arvutus tehakse</w:t>
      </w:r>
      <w:r w:rsidR="008558D1">
        <w:rPr>
          <w:rFonts w:asciiTheme="minorHAnsi" w:hAnsiTheme="minorHAnsi" w:cstheme="minorBidi"/>
        </w:rPr>
        <w:t>,</w:t>
      </w:r>
      <w:r>
        <w:rPr>
          <w:rFonts w:asciiTheme="minorHAnsi" w:hAnsiTheme="minorHAnsi" w:cstheme="minorBidi"/>
        </w:rPr>
        <w:t xml:space="preserve"> kui kõigi koolide energiatarbimine ning kasulik üldpõrandapind on teada</w:t>
      </w:r>
      <w:r w:rsidRPr="57490200">
        <w:rPr>
          <w:rFonts w:asciiTheme="minorHAnsi" w:hAnsiTheme="minorHAnsi" w:cstheme="minorBidi"/>
        </w:rPr>
        <w:t xml:space="preserve">. </w:t>
      </w:r>
      <w:r>
        <w:rPr>
          <w:rFonts w:asciiTheme="minorHAnsi" w:hAnsiTheme="minorHAnsi" w:cstheme="minorBidi"/>
        </w:rPr>
        <w:t>Kliimatingimusi arvestades (kraadpäevade kasutamine) tuleb seda teha igal aastal, mitte ainult siis</w:t>
      </w:r>
      <w:r w:rsidR="008558D1">
        <w:rPr>
          <w:rFonts w:asciiTheme="minorHAnsi" w:hAnsiTheme="minorHAnsi" w:cstheme="minorBidi"/>
        </w:rPr>
        <w:t>,</w:t>
      </w:r>
      <w:r>
        <w:rPr>
          <w:rFonts w:asciiTheme="minorHAnsi" w:hAnsiTheme="minorHAnsi" w:cstheme="minorBidi"/>
        </w:rPr>
        <w:t xml:space="preserve"> kui on külm talv. L</w:t>
      </w:r>
      <w:r w:rsidRPr="57490200">
        <w:rPr>
          <w:rFonts w:asciiTheme="minorHAnsi" w:hAnsiTheme="minorHAnsi" w:cstheme="minorBidi"/>
        </w:rPr>
        <w:t xml:space="preserve">eevendusmeetmeid tuleb </w:t>
      </w:r>
      <w:r w:rsidR="008558D1">
        <w:rPr>
          <w:rFonts w:asciiTheme="minorHAnsi" w:hAnsiTheme="minorHAnsi" w:cstheme="minorBidi"/>
        </w:rPr>
        <w:t>rakendada</w:t>
      </w:r>
      <w:r w:rsidRPr="57490200">
        <w:rPr>
          <w:rFonts w:asciiTheme="minorHAnsi" w:hAnsiTheme="minorHAnsi" w:cstheme="minorBidi"/>
        </w:rPr>
        <w:t xml:space="preserve"> kogu </w:t>
      </w:r>
      <w:r w:rsidR="009B69B2">
        <w:rPr>
          <w:rFonts w:asciiTheme="minorHAnsi" w:hAnsiTheme="minorHAnsi" w:cstheme="minorBidi"/>
        </w:rPr>
        <w:t>aruande</w:t>
      </w:r>
      <w:r w:rsidRPr="57490200">
        <w:rPr>
          <w:rFonts w:asciiTheme="minorHAnsi" w:hAnsiTheme="minorHAnsi" w:cstheme="minorBidi"/>
        </w:rPr>
        <w:t>aja jooksul (aastani 2030).</w:t>
      </w:r>
    </w:p>
    <w:p w14:paraId="6A89E541" w14:textId="7AB35DEE" w:rsidR="00800414" w:rsidRDefault="006A7358" w:rsidP="00947442">
      <w:pPr>
        <w:pStyle w:val="muudetavtekst"/>
        <w:rPr>
          <w:rFonts w:asciiTheme="minorHAnsi" w:hAnsiTheme="minorHAnsi" w:cstheme="minorBidi"/>
          <w:u w:val="single"/>
        </w:rPr>
      </w:pPr>
      <w:r>
        <w:rPr>
          <w:rFonts w:asciiTheme="minorHAnsi" w:hAnsiTheme="minorHAnsi" w:cstheme="minorBidi"/>
        </w:rPr>
        <w:t>Tasaarveldus</w:t>
      </w:r>
      <w:r w:rsidR="008558D1">
        <w:rPr>
          <w:rFonts w:asciiTheme="minorHAnsi" w:hAnsiTheme="minorHAnsi" w:cstheme="minorBidi"/>
        </w:rPr>
        <w:t>i teeb ja hindab</w:t>
      </w:r>
      <w:r>
        <w:rPr>
          <w:rFonts w:asciiTheme="minorHAnsi" w:hAnsiTheme="minorHAnsi" w:cstheme="minorBidi"/>
        </w:rPr>
        <w:t xml:space="preserve"> </w:t>
      </w:r>
      <w:r w:rsidRPr="57490200">
        <w:rPr>
          <w:rFonts w:asciiTheme="minorHAnsi" w:hAnsiTheme="minorHAnsi" w:cstheme="minorBidi"/>
        </w:rPr>
        <w:t>avaliku sektori energiasäästu koordinaator</w:t>
      </w:r>
      <w:r w:rsidR="00E4123D">
        <w:rPr>
          <w:rFonts w:asciiTheme="minorHAnsi" w:hAnsiTheme="minorHAnsi" w:cstheme="minorBidi"/>
        </w:rPr>
        <w:t>, mille roll ja paiknemine veel t</w:t>
      </w:r>
      <w:r w:rsidR="00813A98">
        <w:rPr>
          <w:rFonts w:asciiTheme="minorHAnsi" w:hAnsiTheme="minorHAnsi" w:cstheme="minorBidi"/>
        </w:rPr>
        <w:t>äpsustub</w:t>
      </w:r>
      <w:r>
        <w:rPr>
          <w:rFonts w:asciiTheme="minorHAnsi" w:hAnsiTheme="minorHAnsi" w:cstheme="minorBidi"/>
        </w:rPr>
        <w:t>.</w:t>
      </w:r>
    </w:p>
    <w:p w14:paraId="19956EE4" w14:textId="77777777" w:rsidR="002D42B1" w:rsidRDefault="002D42B1" w:rsidP="00947442">
      <w:pPr>
        <w:pStyle w:val="muudetavtekst"/>
        <w:rPr>
          <w:rFonts w:asciiTheme="minorHAnsi" w:hAnsiTheme="minorHAnsi" w:cstheme="minorHAnsi"/>
        </w:rPr>
      </w:pPr>
    </w:p>
    <w:p w14:paraId="07C6C000" w14:textId="54C8D957" w:rsidR="001F500E" w:rsidRDefault="002D42B1" w:rsidP="00947442">
      <w:pPr>
        <w:pStyle w:val="muudetavtekst"/>
      </w:pPr>
      <w:r w:rsidRPr="008A385D">
        <w:rPr>
          <w:rFonts w:asciiTheme="minorHAnsi" w:hAnsiTheme="minorHAnsi" w:cstheme="minorHAnsi"/>
          <w:b/>
          <w:bCs/>
        </w:rPr>
        <w:t xml:space="preserve">Punktiga </w:t>
      </w:r>
      <w:r w:rsidR="00BA7E79" w:rsidRPr="008A385D">
        <w:rPr>
          <w:rFonts w:asciiTheme="minorHAnsi" w:hAnsiTheme="minorHAnsi" w:cstheme="minorHAnsi"/>
          <w:b/>
          <w:bCs/>
        </w:rPr>
        <w:t>1</w:t>
      </w:r>
      <w:r w:rsidR="005771B6">
        <w:rPr>
          <w:rFonts w:asciiTheme="minorHAnsi" w:hAnsiTheme="minorHAnsi" w:cstheme="minorHAnsi"/>
          <w:b/>
          <w:bCs/>
        </w:rPr>
        <w:t>7</w:t>
      </w:r>
      <w:r w:rsidR="00BA7E79" w:rsidRPr="008A385D">
        <w:rPr>
          <w:rFonts w:asciiTheme="minorHAnsi" w:hAnsiTheme="minorHAnsi" w:cstheme="minorHAnsi"/>
        </w:rPr>
        <w:t xml:space="preserve"> </w:t>
      </w:r>
      <w:r w:rsidRPr="008A385D">
        <w:rPr>
          <w:rFonts w:asciiTheme="minorHAnsi" w:hAnsiTheme="minorHAnsi" w:cstheme="minorHAnsi"/>
        </w:rPr>
        <w:t xml:space="preserve">muudetakse </w:t>
      </w:r>
      <w:r w:rsidR="0085197C" w:rsidRPr="008A385D">
        <w:rPr>
          <w:rFonts w:asciiTheme="minorHAnsi" w:hAnsiTheme="minorHAnsi" w:cstheme="minorHAnsi"/>
        </w:rPr>
        <w:t>EnKS</w:t>
      </w:r>
      <w:r w:rsidR="00800414" w:rsidRPr="008A385D">
        <w:rPr>
          <w:rFonts w:asciiTheme="minorHAnsi" w:hAnsiTheme="minorHAnsi" w:cstheme="minorHAnsi"/>
        </w:rPr>
        <w:t>i</w:t>
      </w:r>
      <w:r w:rsidR="0085197C">
        <w:rPr>
          <w:rFonts w:asciiTheme="minorHAnsi" w:hAnsiTheme="minorHAnsi" w:cstheme="minorHAnsi"/>
        </w:rPr>
        <w:t xml:space="preserve"> </w:t>
      </w:r>
      <w:r w:rsidR="00800414" w:rsidRPr="57490200">
        <w:rPr>
          <w:rFonts w:asciiTheme="minorHAnsi" w:hAnsiTheme="minorHAnsi" w:cstheme="minorBidi"/>
        </w:rPr>
        <w:t>§</w:t>
      </w:r>
      <w:r w:rsidR="0085197C">
        <w:rPr>
          <w:rFonts w:asciiTheme="minorHAnsi" w:hAnsiTheme="minorHAnsi" w:cstheme="minorHAnsi"/>
        </w:rPr>
        <w:t xml:space="preserve"> 5 lõi</w:t>
      </w:r>
      <w:r w:rsidR="00813E8F">
        <w:rPr>
          <w:rFonts w:asciiTheme="minorHAnsi" w:hAnsiTheme="minorHAnsi" w:cstheme="minorHAnsi"/>
        </w:rPr>
        <w:t xml:space="preserve">get 1 ja </w:t>
      </w:r>
      <w:r w:rsidR="00C3493F">
        <w:rPr>
          <w:rFonts w:asciiTheme="minorHAnsi" w:hAnsiTheme="minorHAnsi" w:cstheme="minorBidi"/>
        </w:rPr>
        <w:t>v</w:t>
      </w:r>
      <w:r w:rsidR="009D7DE9">
        <w:rPr>
          <w:rFonts w:asciiTheme="minorHAnsi" w:hAnsiTheme="minorHAnsi" w:cstheme="minorBidi"/>
        </w:rPr>
        <w:t xml:space="preserve">õetakse üle </w:t>
      </w:r>
      <w:r w:rsidR="003C0BAA">
        <w:rPr>
          <w:rFonts w:asciiTheme="minorHAnsi" w:hAnsiTheme="minorHAnsi" w:cstheme="minorBidi"/>
        </w:rPr>
        <w:t>direktiivi artikl</w:t>
      </w:r>
      <w:r w:rsidR="005802F9">
        <w:rPr>
          <w:rFonts w:asciiTheme="minorHAnsi" w:hAnsiTheme="minorHAnsi" w:cstheme="minorBidi"/>
        </w:rPr>
        <w:t>i</w:t>
      </w:r>
      <w:r w:rsidR="003C0BAA">
        <w:rPr>
          <w:rFonts w:asciiTheme="minorHAnsi" w:hAnsiTheme="minorHAnsi" w:cstheme="minorBidi"/>
        </w:rPr>
        <w:t xml:space="preserve"> 6 lõi</w:t>
      </w:r>
      <w:r w:rsidR="006F7C1A">
        <w:rPr>
          <w:rFonts w:asciiTheme="minorHAnsi" w:hAnsiTheme="minorHAnsi" w:cstheme="minorBidi"/>
        </w:rPr>
        <w:t>k</w:t>
      </w:r>
      <w:r w:rsidR="003C0BAA">
        <w:rPr>
          <w:rFonts w:asciiTheme="minorHAnsi" w:hAnsiTheme="minorHAnsi" w:cstheme="minorBidi"/>
        </w:rPr>
        <w:t>e 1</w:t>
      </w:r>
      <w:r w:rsidR="006F7C1A">
        <w:rPr>
          <w:rFonts w:asciiTheme="minorHAnsi" w:hAnsiTheme="minorHAnsi" w:cstheme="minorBidi"/>
        </w:rPr>
        <w:t xml:space="preserve"> </w:t>
      </w:r>
      <w:r w:rsidR="000472DD">
        <w:rPr>
          <w:rFonts w:asciiTheme="minorHAnsi" w:hAnsiTheme="minorHAnsi" w:cstheme="minorBidi"/>
        </w:rPr>
        <w:t>esimene lõik</w:t>
      </w:r>
      <w:r w:rsidR="003C0BAA">
        <w:rPr>
          <w:rFonts w:asciiTheme="minorHAnsi" w:hAnsiTheme="minorHAnsi" w:cstheme="minorBidi"/>
        </w:rPr>
        <w:t>.</w:t>
      </w:r>
      <w:r w:rsidR="001F500E">
        <w:rPr>
          <w:rFonts w:asciiTheme="minorHAnsi" w:hAnsiTheme="minorHAnsi" w:cstheme="minorBidi"/>
        </w:rPr>
        <w:t xml:space="preserve"> Artikkel käsitleb</w:t>
      </w:r>
      <w:r w:rsidR="001F500E">
        <w:t xml:space="preserve"> avaliku sektori hoonete iga-aastas</w:t>
      </w:r>
      <w:r w:rsidR="005802F9">
        <w:t>t</w:t>
      </w:r>
      <w:r w:rsidR="001F500E">
        <w:t xml:space="preserve"> rekonstrueerimismäära ning </w:t>
      </w:r>
      <w:r w:rsidR="005802F9">
        <w:t xml:space="preserve">selles </w:t>
      </w:r>
      <w:r w:rsidR="001F500E">
        <w:t>määratakse kindlaks selle kohustuse täitmise koordineerimise korraldus.</w:t>
      </w:r>
    </w:p>
    <w:p w14:paraId="33A5F6BD" w14:textId="465209C4" w:rsidR="002E6D9A" w:rsidRDefault="002E6D9A" w:rsidP="002E6D9A">
      <w:pPr>
        <w:pStyle w:val="muudetavtekst"/>
      </w:pPr>
      <w:r>
        <w:t>Kehtiva sõnastusega võrreldes seotakse rekonstrueerimiskohustus selgemalt avaliku sektori asutuste omandis olevate hoonete kasuliku üldpõrandapinnaga ning riigisiseste energiatõhususe miinimumnõuetega. Ehitusseadustiku § 65 lõike 3 alusel kehtestatud nõuded määravad kindlaks energiatõhususe taseme (enamasti C-klass), millest tuleb hoonete rekonstrueerimisel lähtuda. Sellega tagatakse, et iga-aastase 3 protsendi rekonstrueerimiskohustuse täitmine toimub kooskõlas riigisisese ehitusõiguse ja energiatõhususe nõuetega.</w:t>
      </w:r>
    </w:p>
    <w:p w14:paraId="00F775D3" w14:textId="77777777" w:rsidR="002E6D9A" w:rsidRDefault="002E6D9A" w:rsidP="002E6D9A">
      <w:pPr>
        <w:pStyle w:val="muudetavtekst"/>
      </w:pPr>
    </w:p>
    <w:p w14:paraId="306FC5DE" w14:textId="77777777" w:rsidR="002E6D9A" w:rsidRDefault="002E6D9A" w:rsidP="002E6D9A">
      <w:pPr>
        <w:pStyle w:val="muudetavtekst"/>
      </w:pPr>
      <w:r>
        <w:t>Rekonstrueerimiskohustus ei tähenda, et igal avaliku sektori asutusel tuleb igal aastal rekonstrueerida täpselt 3 protsenti enda omandis olevast hoonepinnast. Kohustust hinnatakse avaliku sektori asutuste omandis oleva hoonefondi kasuliku üldpõrandapinna alusel tervikuna. Millised hooned konkreetsel aastal rekonstrueeritakse, sõltub muu hulgas hoonete seisukorrast, energiatõhususe tasemest, rekonstrueerimise kulutõhususest, tehnilisest teostatavusest ning rahastamisvõimalustest.</w:t>
      </w:r>
    </w:p>
    <w:p w14:paraId="61B04A47" w14:textId="77777777" w:rsidR="002E6D9A" w:rsidRDefault="002E6D9A" w:rsidP="002E6D9A">
      <w:pPr>
        <w:pStyle w:val="muudetavtekst"/>
      </w:pPr>
    </w:p>
    <w:p w14:paraId="0659CA9C" w14:textId="69D8122F" w:rsidR="002E6D9A" w:rsidRDefault="002E6D9A" w:rsidP="002E6D9A">
      <w:pPr>
        <w:pStyle w:val="muudetavtekst"/>
      </w:pPr>
      <w:r w:rsidRPr="00D2424A">
        <w:rPr>
          <w:b/>
          <w:bCs/>
        </w:rPr>
        <w:t>Punktiga 1</w:t>
      </w:r>
      <w:r w:rsidR="005771B6">
        <w:rPr>
          <w:b/>
          <w:bCs/>
        </w:rPr>
        <w:t>8</w:t>
      </w:r>
      <w:r>
        <w:t xml:space="preserve"> täiendatakse EnKSi § 5 lõigetega 1</w:t>
      </w:r>
      <w:r>
        <w:rPr>
          <w:vertAlign w:val="superscript"/>
        </w:rPr>
        <w:t>1</w:t>
      </w:r>
      <w:r>
        <w:t xml:space="preserve"> ja 1</w:t>
      </w:r>
      <w:r>
        <w:rPr>
          <w:vertAlign w:val="superscript"/>
        </w:rPr>
        <w:t>2</w:t>
      </w:r>
      <w:r>
        <w:t xml:space="preserve">. </w:t>
      </w:r>
    </w:p>
    <w:p w14:paraId="537E08E0" w14:textId="77777777" w:rsidR="00506084" w:rsidRDefault="002E6D9A" w:rsidP="002E6D9A">
      <w:pPr>
        <w:pStyle w:val="muudetavtekst"/>
      </w:pPr>
      <w:r w:rsidRPr="00D2424A">
        <w:rPr>
          <w:u w:val="single"/>
        </w:rPr>
        <w:t>Lõikega 1</w:t>
      </w:r>
      <w:r w:rsidRPr="00D2424A">
        <w:rPr>
          <w:u w:val="single"/>
          <w:vertAlign w:val="superscript"/>
        </w:rPr>
        <w:t>1</w:t>
      </w:r>
      <w:r w:rsidR="00506084">
        <w:rPr>
          <w:vertAlign w:val="superscript"/>
        </w:rPr>
        <w:t xml:space="preserve"> </w:t>
      </w:r>
      <w:r>
        <w:t xml:space="preserve">määratakse </w:t>
      </w:r>
      <w:r w:rsidR="00506084">
        <w:t xml:space="preserve">volitusnormid kuidas avaliku sektori rekonstrueerimiskohustuse täitmist jälgitakse. </w:t>
      </w:r>
    </w:p>
    <w:p w14:paraId="12935D4A" w14:textId="2BF67C45" w:rsidR="00506084" w:rsidRDefault="00506084" w:rsidP="002E6D9A">
      <w:pPr>
        <w:pStyle w:val="muudetavtekst"/>
      </w:pPr>
      <w:r>
        <w:t xml:space="preserve">Punkt 1 sätestab, et </w:t>
      </w:r>
      <w:r w:rsidR="002E6D9A" w:rsidRPr="002E6D9A">
        <w:t xml:space="preserve">keskvalitsuse kinnisvara </w:t>
      </w:r>
      <w:r>
        <w:t xml:space="preserve">rekonstrueerimist jälgib </w:t>
      </w:r>
      <w:r w:rsidR="002E6D9A" w:rsidRPr="002E6D9A">
        <w:t>Rahandusministeerium (nagu ka kehtivas sättes)</w:t>
      </w:r>
      <w:r>
        <w:t xml:space="preserve">. </w:t>
      </w:r>
    </w:p>
    <w:p w14:paraId="14DAD941" w14:textId="77777777" w:rsidR="00506084" w:rsidRDefault="00506084" w:rsidP="002E6D9A">
      <w:pPr>
        <w:pStyle w:val="muudetavtekst"/>
      </w:pPr>
      <w:r>
        <w:t xml:space="preserve">Punkt 2 sätestab et </w:t>
      </w:r>
      <w:r w:rsidR="002E6D9A" w:rsidRPr="002E6D9A">
        <w:t>kohalike omavalitsuste hoonete puhul</w:t>
      </w:r>
      <w:r>
        <w:t xml:space="preserve"> jälgib </w:t>
      </w:r>
      <w:r w:rsidR="002E6D9A" w:rsidRPr="002E6D9A">
        <w:t xml:space="preserve"> Regionaal- ja Põllumajandusministeerium</w:t>
      </w:r>
      <w:r>
        <w:t>,</w:t>
      </w:r>
      <w:r w:rsidR="002E6D9A" w:rsidRPr="002E6D9A">
        <w:t xml:space="preserve"> kes koordineerib vastavaid tegevusi oma valitsemisalas. Regionaal- ja Põllumajandusministeerium eestvedamisel on koostatud ka ülevaade kohalike omavalitsuste hoonetest „Minu omavalitsus“</w:t>
      </w:r>
      <w:r w:rsidR="002E6D9A">
        <w:rPr>
          <w:rStyle w:val="Allmrkuseviide"/>
        </w:rPr>
        <w:footnoteReference w:id="39"/>
      </w:r>
      <w:r w:rsidR="002E6D9A" w:rsidRPr="002E6D9A">
        <w:t xml:space="preserve"> lehel. </w:t>
      </w:r>
    </w:p>
    <w:p w14:paraId="12995FBD" w14:textId="4B11F22A" w:rsidR="002E6D9A" w:rsidRDefault="00506084" w:rsidP="002E6D9A">
      <w:pPr>
        <w:pStyle w:val="muudetavtekst"/>
      </w:pPr>
      <w:r>
        <w:t>Punkt 3 sätestab,  et e</w:t>
      </w:r>
      <w:r w:rsidR="002E6D9A" w:rsidRPr="002E6D9A">
        <w:t xml:space="preserve">nergiasäästu koordinaator </w:t>
      </w:r>
      <w:r>
        <w:t xml:space="preserve">jälgib ülejäänud avaliku sektori asutuste </w:t>
      </w:r>
      <w:r w:rsidRPr="002E6D9A">
        <w:t xml:space="preserve">(sh riigi asutuste hallatavad hooned, mis ei kuulu keskvalitsuse ega kohalike omavalitsuste valitsemisalasse) </w:t>
      </w:r>
      <w:r>
        <w:t xml:space="preserve">rekonstrueerimiskohustust </w:t>
      </w:r>
    </w:p>
    <w:p w14:paraId="743F53A3" w14:textId="2063EB5D" w:rsidR="00506084" w:rsidRPr="00506084" w:rsidRDefault="00506084" w:rsidP="002E6D9A">
      <w:pPr>
        <w:pStyle w:val="muudetavtekst"/>
      </w:pPr>
      <w:r w:rsidRPr="00D2424A">
        <w:rPr>
          <w:u w:val="single"/>
        </w:rPr>
        <w:t>Lõikega 1</w:t>
      </w:r>
      <w:r w:rsidRPr="00D2424A">
        <w:rPr>
          <w:u w:val="single"/>
          <w:vertAlign w:val="superscript"/>
        </w:rPr>
        <w:t>2</w:t>
      </w:r>
      <w:r>
        <w:t xml:space="preserve"> sätestatakse energiasäästu koordinaatori õigus sõlmida haldusleping</w:t>
      </w:r>
      <w:r w:rsidR="00D2424A">
        <w:t xml:space="preserve">. </w:t>
      </w:r>
      <w:r w:rsidR="00D2424A" w:rsidRPr="00D2424A">
        <w:t xml:space="preserve">Halduslepingu sõlmimine võimaldab kasutada olemasolevat tehnilist ja haldusvõimekust hoonete portfelli koondamiseks, andmete töötlemiseks ja seireks. Erand halduskoostöö seaduse §-de 6 ja 14 kohaldamisest on vajalik, et võimaldada ülesannete operatiivne delegeerimine riigi kontrolli all olevatele üksustele ilma täiendavate menetluslike piiranguteta, mis ei ole kõnealuse ülesande olemust arvestades põhjendatud. Võimalikud partnerid võivad olla näiteks Riigi Kinnisvara AS või Eesti Keskkonnauuringute Keksus. </w:t>
      </w:r>
      <w:r>
        <w:t xml:space="preserve"> </w:t>
      </w:r>
      <w:r w:rsidR="00D2424A">
        <w:t xml:space="preserve">Avaliku sektori seiret käsitleti ka punktis 17. </w:t>
      </w:r>
    </w:p>
    <w:p w14:paraId="39B77D68" w14:textId="44AF26C3" w:rsidR="00D76F50" w:rsidRDefault="00D76F50" w:rsidP="00947442">
      <w:pPr>
        <w:pStyle w:val="muudetavtekst"/>
        <w:rPr>
          <w:rFonts w:asciiTheme="minorHAnsi" w:hAnsiTheme="minorHAnsi" w:cstheme="minorBidi"/>
        </w:rPr>
      </w:pPr>
    </w:p>
    <w:p w14:paraId="3DFA2997" w14:textId="62FB70F3" w:rsidR="00D2424A" w:rsidRDefault="00D2424A" w:rsidP="00947442">
      <w:pPr>
        <w:pStyle w:val="muudetavtekst"/>
        <w:rPr>
          <w:rFonts w:asciiTheme="minorHAnsi" w:hAnsiTheme="minorHAnsi" w:cstheme="minorBidi"/>
        </w:rPr>
      </w:pPr>
      <w:r w:rsidRPr="008E236A">
        <w:rPr>
          <w:rFonts w:asciiTheme="minorHAnsi" w:hAnsiTheme="minorHAnsi" w:cstheme="minorBidi"/>
          <w:b/>
          <w:bCs/>
        </w:rPr>
        <w:t xml:space="preserve">Punktiga </w:t>
      </w:r>
      <w:r w:rsidR="00DF47C5">
        <w:rPr>
          <w:rFonts w:asciiTheme="minorHAnsi" w:hAnsiTheme="minorHAnsi" w:cstheme="minorBidi"/>
          <w:b/>
          <w:bCs/>
        </w:rPr>
        <w:t>19</w:t>
      </w:r>
      <w:r>
        <w:rPr>
          <w:rFonts w:asciiTheme="minorHAnsi" w:hAnsiTheme="minorHAnsi" w:cstheme="minorBidi"/>
        </w:rPr>
        <w:t xml:space="preserve"> muudetakse EnKs § 5 lõiget 2 ja võetakse üle direktiivi artikli 6 lõike 1 punktid 1 ja 5.</w:t>
      </w:r>
    </w:p>
    <w:p w14:paraId="7D0617FD" w14:textId="57FCEC31" w:rsidR="000A186F" w:rsidRDefault="00800414" w:rsidP="00947442">
      <w:pPr>
        <w:pStyle w:val="muudetavtekst"/>
        <w:rPr>
          <w:rFonts w:asciiTheme="minorHAnsi" w:hAnsiTheme="minorHAnsi" w:cstheme="minorBidi"/>
        </w:rPr>
      </w:pPr>
      <w:r w:rsidRPr="00D2424A">
        <w:rPr>
          <w:rFonts w:asciiTheme="minorHAnsi" w:hAnsiTheme="minorHAnsi" w:cstheme="minorBidi"/>
          <w:u w:val="single"/>
        </w:rPr>
        <w:t>L</w:t>
      </w:r>
      <w:r w:rsidR="00350207" w:rsidRPr="00D2424A">
        <w:rPr>
          <w:rFonts w:asciiTheme="minorHAnsi" w:hAnsiTheme="minorHAnsi" w:cstheme="minorBidi"/>
          <w:u w:val="single"/>
        </w:rPr>
        <w:t>õige 2</w:t>
      </w:r>
      <w:r w:rsidR="00350207" w:rsidRPr="490A73E8">
        <w:rPr>
          <w:rFonts w:asciiTheme="minorHAnsi" w:hAnsiTheme="minorHAnsi" w:cstheme="minorBidi"/>
        </w:rPr>
        <w:t xml:space="preserve"> sätestab avaliku sek</w:t>
      </w:r>
      <w:r w:rsidR="00BF52D4" w:rsidRPr="490A73E8">
        <w:rPr>
          <w:rFonts w:asciiTheme="minorHAnsi" w:hAnsiTheme="minorHAnsi" w:cstheme="minorBidi"/>
        </w:rPr>
        <w:t>tori hoonete rekonstrueerimis</w:t>
      </w:r>
      <w:r w:rsidR="00F006A4">
        <w:rPr>
          <w:rFonts w:asciiTheme="minorHAnsi" w:hAnsiTheme="minorHAnsi" w:cstheme="minorBidi"/>
        </w:rPr>
        <w:t xml:space="preserve">e </w:t>
      </w:r>
      <w:r w:rsidR="00BF52D4" w:rsidRPr="490A73E8">
        <w:rPr>
          <w:rFonts w:asciiTheme="minorHAnsi" w:hAnsiTheme="minorHAnsi" w:cstheme="minorBidi"/>
        </w:rPr>
        <w:t xml:space="preserve">vajaduse </w:t>
      </w:r>
      <w:r w:rsidR="00E13C62" w:rsidRPr="490A73E8">
        <w:rPr>
          <w:rFonts w:asciiTheme="minorHAnsi" w:hAnsiTheme="minorHAnsi" w:cstheme="minorBidi"/>
        </w:rPr>
        <w:t>(</w:t>
      </w:r>
      <w:r w:rsidR="00BF52D4" w:rsidRPr="490A73E8">
        <w:rPr>
          <w:rFonts w:asciiTheme="minorHAnsi" w:hAnsiTheme="minorHAnsi" w:cstheme="minorBidi"/>
        </w:rPr>
        <w:t>3%</w:t>
      </w:r>
      <w:r w:rsidR="00E13C62" w:rsidRPr="490A73E8">
        <w:rPr>
          <w:rFonts w:asciiTheme="minorHAnsi" w:hAnsiTheme="minorHAnsi" w:cstheme="minorBidi"/>
        </w:rPr>
        <w:t>)</w:t>
      </w:r>
      <w:r w:rsidR="00F006A4">
        <w:rPr>
          <w:rFonts w:asciiTheme="minorHAnsi" w:hAnsiTheme="minorHAnsi" w:cstheme="minorBidi"/>
        </w:rPr>
        <w:t xml:space="preserve"> ja</w:t>
      </w:r>
      <w:r w:rsidR="008E1B06" w:rsidRPr="490A73E8">
        <w:rPr>
          <w:rFonts w:asciiTheme="minorHAnsi" w:hAnsiTheme="minorHAnsi" w:cstheme="minorBidi"/>
        </w:rPr>
        <w:t xml:space="preserve"> fikseerib põrandapinna, </w:t>
      </w:r>
      <w:r w:rsidR="00C466A0" w:rsidRPr="490A73E8">
        <w:rPr>
          <w:rFonts w:asciiTheme="minorHAnsi" w:hAnsiTheme="minorHAnsi" w:cstheme="minorBidi"/>
        </w:rPr>
        <w:t>mis ei vasta oluliselt rekonstrueeritavate hoone energiatõhususe miinimumnõude</w:t>
      </w:r>
      <w:r w:rsidR="00BF52D4" w:rsidRPr="490A73E8">
        <w:rPr>
          <w:rFonts w:asciiTheme="minorHAnsi" w:hAnsiTheme="minorHAnsi" w:cstheme="minorBidi"/>
        </w:rPr>
        <w:t xml:space="preserve"> baastaseme</w:t>
      </w:r>
      <w:r w:rsidR="0035275E" w:rsidRPr="490A73E8">
        <w:rPr>
          <w:rFonts w:asciiTheme="minorHAnsi" w:hAnsiTheme="minorHAnsi" w:cstheme="minorBidi"/>
        </w:rPr>
        <w:t>le</w:t>
      </w:r>
      <w:r w:rsidR="65DD9BB8" w:rsidRPr="490A73E8">
        <w:rPr>
          <w:rFonts w:asciiTheme="minorHAnsi" w:hAnsiTheme="minorHAnsi" w:cstheme="minorBidi"/>
        </w:rPr>
        <w:t xml:space="preserve"> (</w:t>
      </w:r>
      <w:r w:rsidR="00BF52D4" w:rsidRPr="490A73E8">
        <w:rPr>
          <w:rFonts w:asciiTheme="minorHAnsi" w:hAnsiTheme="minorHAnsi" w:cstheme="minorBidi"/>
        </w:rPr>
        <w:t>01.01.2024 seis</w:t>
      </w:r>
      <w:r w:rsidR="3195B835" w:rsidRPr="490A73E8">
        <w:rPr>
          <w:rFonts w:asciiTheme="minorHAnsi" w:hAnsiTheme="minorHAnsi" w:cstheme="minorBidi"/>
        </w:rPr>
        <w:t>)</w:t>
      </w:r>
      <w:r w:rsidR="00BF52D4" w:rsidRPr="490A73E8">
        <w:rPr>
          <w:rFonts w:asciiTheme="minorHAnsi" w:hAnsiTheme="minorHAnsi" w:cstheme="minorBidi"/>
        </w:rPr>
        <w:t>.</w:t>
      </w:r>
    </w:p>
    <w:p w14:paraId="3E116ED7" w14:textId="75B83C11" w:rsidR="00F371E5" w:rsidRDefault="000A186F" w:rsidP="00947442">
      <w:pPr>
        <w:pStyle w:val="muudetavtekst"/>
        <w:rPr>
          <w:rFonts w:asciiTheme="minorHAnsi" w:hAnsiTheme="minorHAnsi" w:cstheme="minorBidi"/>
        </w:rPr>
      </w:pPr>
      <w:r w:rsidRPr="490A73E8">
        <w:rPr>
          <w:rFonts w:asciiTheme="minorHAnsi" w:hAnsiTheme="minorHAnsi" w:cstheme="minorBidi"/>
        </w:rPr>
        <w:t xml:space="preserve">Ruutmeetrites väljendatud iga-aastast renoveerimiseesmärki direktiivi (EL) 2023/1791 kehtivuse ajal ei muudeta. </w:t>
      </w:r>
      <w:r w:rsidR="0071093C">
        <w:rPr>
          <w:rFonts w:asciiTheme="minorHAnsi" w:hAnsiTheme="minorHAnsi" w:cstheme="minorBidi"/>
        </w:rPr>
        <w:t>E</w:t>
      </w:r>
      <w:r w:rsidR="0035275E" w:rsidRPr="490A73E8">
        <w:rPr>
          <w:rFonts w:asciiTheme="minorHAnsi" w:hAnsiTheme="minorHAnsi" w:cstheme="minorBidi"/>
        </w:rPr>
        <w:t xml:space="preserve">elmise </w:t>
      </w:r>
      <w:r w:rsidRPr="490A73E8">
        <w:rPr>
          <w:rFonts w:asciiTheme="minorHAnsi" w:hAnsiTheme="minorHAnsi" w:cstheme="minorBidi"/>
        </w:rPr>
        <w:t xml:space="preserve">direktiivi 2012/27/EL kohaselt </w:t>
      </w:r>
      <w:r w:rsidR="0071093C">
        <w:rPr>
          <w:rFonts w:asciiTheme="minorHAnsi" w:hAnsiTheme="minorHAnsi" w:cstheme="minorBidi"/>
        </w:rPr>
        <w:t xml:space="preserve">tuli </w:t>
      </w:r>
      <w:r w:rsidRPr="490A73E8">
        <w:rPr>
          <w:rFonts w:asciiTheme="minorHAnsi" w:hAnsiTheme="minorHAnsi" w:cstheme="minorBidi"/>
        </w:rPr>
        <w:t>aasta</w:t>
      </w:r>
      <w:r w:rsidR="0071093C">
        <w:rPr>
          <w:rFonts w:asciiTheme="minorHAnsi" w:hAnsiTheme="minorHAnsi" w:cstheme="minorBidi"/>
        </w:rPr>
        <w:t>ne</w:t>
      </w:r>
      <w:r w:rsidRPr="490A73E8">
        <w:rPr>
          <w:rFonts w:asciiTheme="minorHAnsi" w:hAnsiTheme="minorHAnsi" w:cstheme="minorBidi"/>
        </w:rPr>
        <w:t xml:space="preserve"> renoveerimiseesmärk arvutada igal aastal, võttes aluseks põrandapinna, mis ei vastanud riiklikele energiatõhususe miinimumnõuetele.</w:t>
      </w:r>
      <w:r w:rsidR="00417F7C" w:rsidRPr="490A73E8">
        <w:rPr>
          <w:rFonts w:asciiTheme="minorHAnsi" w:hAnsiTheme="minorHAnsi" w:cstheme="minorBidi"/>
        </w:rPr>
        <w:t xml:space="preserve"> </w:t>
      </w:r>
      <w:r w:rsidR="0035275E" w:rsidRPr="490A73E8">
        <w:rPr>
          <w:rFonts w:asciiTheme="minorHAnsi" w:hAnsiTheme="minorHAnsi" w:cstheme="minorBidi"/>
        </w:rPr>
        <w:t>Var</w:t>
      </w:r>
      <w:r w:rsidR="00800414">
        <w:rPr>
          <w:rFonts w:asciiTheme="minorHAnsi" w:hAnsiTheme="minorHAnsi" w:cstheme="minorBidi"/>
        </w:rPr>
        <w:t>em</w:t>
      </w:r>
      <w:r w:rsidR="0035275E" w:rsidRPr="490A73E8">
        <w:rPr>
          <w:rFonts w:asciiTheme="minorHAnsi" w:hAnsiTheme="minorHAnsi" w:cstheme="minorBidi"/>
        </w:rPr>
        <w:t xml:space="preserve"> arvutas</w:t>
      </w:r>
      <w:r w:rsidR="00196EFA" w:rsidRPr="490A73E8">
        <w:rPr>
          <w:rFonts w:asciiTheme="minorHAnsi" w:hAnsiTheme="minorHAnsi" w:cstheme="minorBidi"/>
        </w:rPr>
        <w:t>ki</w:t>
      </w:r>
      <w:r w:rsidR="0035275E" w:rsidRPr="490A73E8">
        <w:rPr>
          <w:rFonts w:asciiTheme="minorHAnsi" w:hAnsiTheme="minorHAnsi" w:cstheme="minorBidi"/>
        </w:rPr>
        <w:t xml:space="preserve"> keskvalitsus</w:t>
      </w:r>
      <w:r w:rsidR="4F25CBD5" w:rsidRPr="490A73E8">
        <w:rPr>
          <w:rFonts w:asciiTheme="minorHAnsi" w:hAnsiTheme="minorHAnsi" w:cstheme="minorBidi"/>
        </w:rPr>
        <w:t xml:space="preserve"> (</w:t>
      </w:r>
      <w:r w:rsidR="0035275E" w:rsidRPr="490A73E8">
        <w:rPr>
          <w:rFonts w:asciiTheme="minorHAnsi" w:hAnsiTheme="minorHAnsi" w:cstheme="minorBidi"/>
        </w:rPr>
        <w:t>Rahandusministeerium, kellel oli rekonstrueerimise kohu</w:t>
      </w:r>
      <w:r w:rsidR="0071093C">
        <w:rPr>
          <w:rFonts w:asciiTheme="minorHAnsi" w:hAnsiTheme="minorHAnsi" w:cstheme="minorBidi"/>
        </w:rPr>
        <w:t>s</w:t>
      </w:r>
      <w:r w:rsidR="0035275E" w:rsidRPr="490A73E8">
        <w:rPr>
          <w:rFonts w:asciiTheme="minorHAnsi" w:hAnsiTheme="minorHAnsi" w:cstheme="minorBidi"/>
        </w:rPr>
        <w:t>tus</w:t>
      </w:r>
      <w:r w:rsidR="7E1B6A45" w:rsidRPr="490A73E8">
        <w:rPr>
          <w:rFonts w:asciiTheme="minorHAnsi" w:hAnsiTheme="minorHAnsi" w:cstheme="minorBidi"/>
        </w:rPr>
        <w:t>)</w:t>
      </w:r>
      <w:r w:rsidR="0035275E" w:rsidRPr="490A73E8">
        <w:rPr>
          <w:rFonts w:asciiTheme="minorHAnsi" w:hAnsiTheme="minorHAnsi" w:cstheme="minorBidi"/>
        </w:rPr>
        <w:t xml:space="preserve"> igal aastal </w:t>
      </w:r>
      <w:r w:rsidR="71E123D4" w:rsidRPr="490A73E8">
        <w:rPr>
          <w:rFonts w:asciiTheme="minorHAnsi" w:hAnsiTheme="minorHAnsi" w:cstheme="minorBidi"/>
        </w:rPr>
        <w:t xml:space="preserve">mahud </w:t>
      </w:r>
      <w:r w:rsidR="0035275E" w:rsidRPr="490A73E8">
        <w:rPr>
          <w:rFonts w:asciiTheme="minorHAnsi" w:hAnsiTheme="minorHAnsi" w:cstheme="minorBidi"/>
        </w:rPr>
        <w:t>uuest</w:t>
      </w:r>
      <w:r w:rsidR="00196EFA" w:rsidRPr="490A73E8">
        <w:rPr>
          <w:rFonts w:asciiTheme="minorHAnsi" w:hAnsiTheme="minorHAnsi" w:cstheme="minorBidi"/>
        </w:rPr>
        <w:t>i</w:t>
      </w:r>
      <w:r w:rsidR="0035275E" w:rsidRPr="490A73E8">
        <w:rPr>
          <w:rFonts w:asciiTheme="minorHAnsi" w:hAnsiTheme="minorHAnsi" w:cstheme="minorBidi"/>
        </w:rPr>
        <w:t xml:space="preserve"> kinnisvaraportfellis</w:t>
      </w:r>
      <w:r w:rsidR="2174B578" w:rsidRPr="490A73E8">
        <w:rPr>
          <w:rFonts w:asciiTheme="minorHAnsi" w:hAnsiTheme="minorHAnsi" w:cstheme="minorBidi"/>
        </w:rPr>
        <w:t xml:space="preserve"> olevate</w:t>
      </w:r>
      <w:r w:rsidR="0035275E" w:rsidRPr="490A73E8">
        <w:rPr>
          <w:rFonts w:asciiTheme="minorHAnsi" w:hAnsiTheme="minorHAnsi" w:cstheme="minorBidi"/>
        </w:rPr>
        <w:t xml:space="preserve"> hoonete hul</w:t>
      </w:r>
      <w:r w:rsidR="22498E42" w:rsidRPr="490A73E8">
        <w:rPr>
          <w:rFonts w:asciiTheme="minorHAnsi" w:hAnsiTheme="minorHAnsi" w:cstheme="minorBidi"/>
        </w:rPr>
        <w:t>ga</w:t>
      </w:r>
      <w:r w:rsidR="00800414">
        <w:rPr>
          <w:rFonts w:asciiTheme="minorHAnsi" w:hAnsiTheme="minorHAnsi" w:cstheme="minorBidi"/>
        </w:rPr>
        <w:t xml:space="preserve"> järgi</w:t>
      </w:r>
      <w:r w:rsidR="0035275E" w:rsidRPr="490A73E8">
        <w:rPr>
          <w:rFonts w:asciiTheme="minorHAnsi" w:hAnsiTheme="minorHAnsi" w:cstheme="minorBidi"/>
        </w:rPr>
        <w:t xml:space="preserve">. </w:t>
      </w:r>
      <w:r w:rsidR="001C3476" w:rsidRPr="490A73E8">
        <w:rPr>
          <w:rFonts w:asciiTheme="minorHAnsi" w:hAnsiTheme="minorHAnsi" w:cstheme="minorBidi"/>
        </w:rPr>
        <w:t xml:space="preserve">Muudatus toob </w:t>
      </w:r>
      <w:r w:rsidRPr="490A73E8">
        <w:rPr>
          <w:rFonts w:asciiTheme="minorHAnsi" w:hAnsiTheme="minorHAnsi" w:cstheme="minorBidi"/>
        </w:rPr>
        <w:t xml:space="preserve">kaasa selle, et iga-aastane renoveerimismäär on oluliselt </w:t>
      </w:r>
      <w:r w:rsidR="00800414">
        <w:rPr>
          <w:rFonts w:asciiTheme="minorHAnsi" w:hAnsiTheme="minorHAnsi" w:cstheme="minorBidi"/>
        </w:rPr>
        <w:t>suurem</w:t>
      </w:r>
      <w:r w:rsidR="00CC7BBA">
        <w:rPr>
          <w:rStyle w:val="Allmrkuseviide"/>
          <w:rFonts w:asciiTheme="minorHAnsi" w:hAnsiTheme="minorHAnsi" w:cstheme="minorBidi"/>
        </w:rPr>
        <w:footnoteReference w:id="40"/>
      </w:r>
      <w:r w:rsidRPr="490A73E8">
        <w:rPr>
          <w:rFonts w:asciiTheme="minorHAnsi" w:hAnsiTheme="minorHAnsi" w:cstheme="minorBidi"/>
        </w:rPr>
        <w:t xml:space="preserve"> kui </w:t>
      </w:r>
      <w:r w:rsidR="003D4D26" w:rsidRPr="490A73E8">
        <w:rPr>
          <w:rFonts w:asciiTheme="minorHAnsi" w:hAnsiTheme="minorHAnsi" w:cstheme="minorBidi"/>
        </w:rPr>
        <w:t>var</w:t>
      </w:r>
      <w:r w:rsidR="00800414">
        <w:rPr>
          <w:rFonts w:asciiTheme="minorHAnsi" w:hAnsiTheme="minorHAnsi" w:cstheme="minorBidi"/>
        </w:rPr>
        <w:t>em</w:t>
      </w:r>
      <w:r w:rsidR="0071093C">
        <w:rPr>
          <w:rFonts w:asciiTheme="minorHAnsi" w:hAnsiTheme="minorHAnsi" w:cstheme="minorBidi"/>
        </w:rPr>
        <w:t>,</w:t>
      </w:r>
      <w:r w:rsidR="003D4D26" w:rsidRPr="490A73E8">
        <w:rPr>
          <w:rFonts w:asciiTheme="minorHAnsi" w:hAnsiTheme="minorHAnsi" w:cstheme="minorBidi"/>
        </w:rPr>
        <w:t xml:space="preserve"> </w:t>
      </w:r>
      <w:r w:rsidR="0071093C">
        <w:rPr>
          <w:rFonts w:asciiTheme="minorHAnsi" w:hAnsiTheme="minorHAnsi" w:cstheme="minorBidi"/>
        </w:rPr>
        <w:t>k</w:t>
      </w:r>
      <w:r w:rsidR="00C22227">
        <w:rPr>
          <w:rFonts w:asciiTheme="minorHAnsi" w:hAnsiTheme="minorHAnsi" w:cstheme="minorBidi"/>
        </w:rPr>
        <w:t>una</w:t>
      </w:r>
      <w:r w:rsidRPr="490A73E8">
        <w:rPr>
          <w:rFonts w:asciiTheme="minorHAnsi" w:hAnsiTheme="minorHAnsi" w:cstheme="minorBidi"/>
        </w:rPr>
        <w:t xml:space="preserve"> esimese aruandeperioodi lõpuks</w:t>
      </w:r>
      <w:r w:rsidR="002422EA">
        <w:rPr>
          <w:rFonts w:asciiTheme="minorHAnsi" w:hAnsiTheme="minorHAnsi" w:cstheme="minorBidi"/>
        </w:rPr>
        <w:t xml:space="preserve"> (11.10.2025)</w:t>
      </w:r>
      <w:r w:rsidRPr="490A73E8">
        <w:rPr>
          <w:rFonts w:asciiTheme="minorHAnsi" w:hAnsiTheme="minorHAnsi" w:cstheme="minorBidi"/>
        </w:rPr>
        <w:t xml:space="preserve"> kehtestatud võrdlusalust</w:t>
      </w:r>
      <w:r w:rsidR="006B19BA">
        <w:rPr>
          <w:rFonts w:asciiTheme="minorHAnsi" w:hAnsiTheme="minorHAnsi" w:cstheme="minorBidi"/>
        </w:rPr>
        <w:t xml:space="preserve"> (01.01.2024 baastase)</w:t>
      </w:r>
      <w:r w:rsidRPr="490A73E8">
        <w:rPr>
          <w:rFonts w:asciiTheme="minorHAnsi" w:hAnsiTheme="minorHAnsi" w:cstheme="minorBidi"/>
        </w:rPr>
        <w:t xml:space="preserve"> ja selle</w:t>
      </w:r>
      <w:r w:rsidR="00C22227">
        <w:rPr>
          <w:rFonts w:asciiTheme="minorHAnsi" w:hAnsiTheme="minorHAnsi" w:cstheme="minorBidi"/>
        </w:rPr>
        <w:t xml:space="preserve"> põhjal arvutatud</w:t>
      </w:r>
      <w:r w:rsidRPr="490A73E8">
        <w:rPr>
          <w:rFonts w:asciiTheme="minorHAnsi" w:hAnsiTheme="minorHAnsi" w:cstheme="minorBidi"/>
        </w:rPr>
        <w:t xml:space="preserve"> iga-aastast renoveerimiseesmärki ei tule hoonete müümise</w:t>
      </w:r>
      <w:r w:rsidR="50B23B27" w:rsidRPr="490A73E8">
        <w:rPr>
          <w:rFonts w:asciiTheme="minorHAnsi" w:hAnsiTheme="minorHAnsi" w:cstheme="minorBidi"/>
        </w:rPr>
        <w:t>l</w:t>
      </w:r>
      <w:r w:rsidRPr="490A73E8">
        <w:rPr>
          <w:rFonts w:asciiTheme="minorHAnsi" w:hAnsiTheme="minorHAnsi" w:cstheme="minorBidi"/>
        </w:rPr>
        <w:t>, lammutamise</w:t>
      </w:r>
      <w:r w:rsidR="4E9A418D" w:rsidRPr="490A73E8">
        <w:rPr>
          <w:rFonts w:asciiTheme="minorHAnsi" w:hAnsiTheme="minorHAnsi" w:cstheme="minorBidi"/>
        </w:rPr>
        <w:t>l</w:t>
      </w:r>
      <w:r w:rsidRPr="490A73E8">
        <w:rPr>
          <w:rFonts w:asciiTheme="minorHAnsi" w:hAnsiTheme="minorHAnsi" w:cstheme="minorBidi"/>
        </w:rPr>
        <w:t>, omandamise</w:t>
      </w:r>
      <w:r w:rsidR="4FB16E15" w:rsidRPr="490A73E8">
        <w:rPr>
          <w:rFonts w:asciiTheme="minorHAnsi" w:hAnsiTheme="minorHAnsi" w:cstheme="minorBidi"/>
        </w:rPr>
        <w:t>l</w:t>
      </w:r>
      <w:r w:rsidRPr="490A73E8">
        <w:rPr>
          <w:rFonts w:asciiTheme="minorHAnsi" w:hAnsiTheme="minorHAnsi" w:cstheme="minorBidi"/>
        </w:rPr>
        <w:t xml:space="preserve"> või ehitamise</w:t>
      </w:r>
      <w:r w:rsidR="11F537E7" w:rsidRPr="490A73E8">
        <w:rPr>
          <w:rFonts w:asciiTheme="minorHAnsi" w:hAnsiTheme="minorHAnsi" w:cstheme="minorBidi"/>
        </w:rPr>
        <w:t>l</w:t>
      </w:r>
      <w:r w:rsidRPr="490A73E8">
        <w:rPr>
          <w:rFonts w:asciiTheme="minorHAnsi" w:hAnsiTheme="minorHAnsi" w:cstheme="minorBidi"/>
        </w:rPr>
        <w:t xml:space="preserve"> ajakohastada.</w:t>
      </w:r>
    </w:p>
    <w:p w14:paraId="05845CD7" w14:textId="77777777" w:rsidR="0095526D" w:rsidRDefault="0095526D" w:rsidP="00947442">
      <w:pPr>
        <w:pStyle w:val="muudetavtekst"/>
        <w:rPr>
          <w:rFonts w:asciiTheme="minorHAnsi" w:hAnsiTheme="minorHAnsi" w:cstheme="minorBidi"/>
        </w:rPr>
      </w:pPr>
    </w:p>
    <w:p w14:paraId="49F24577" w14:textId="2BD896D2" w:rsidR="006128C4" w:rsidRPr="006128C4" w:rsidRDefault="006128C4" w:rsidP="00947442">
      <w:pPr>
        <w:pStyle w:val="muudetavtekst"/>
        <w:rPr>
          <w:rFonts w:asciiTheme="minorHAnsi" w:hAnsiTheme="minorHAnsi" w:cstheme="minorBidi"/>
          <w:u w:val="single"/>
        </w:rPr>
      </w:pPr>
      <w:r w:rsidRPr="006128C4">
        <w:rPr>
          <w:rFonts w:asciiTheme="minorHAnsi" w:hAnsiTheme="minorHAnsi" w:cstheme="minorBidi"/>
          <w:u w:val="single"/>
        </w:rPr>
        <w:t>Taust</w:t>
      </w:r>
    </w:p>
    <w:p w14:paraId="5A914802" w14:textId="66DC439F" w:rsidR="00F371E5" w:rsidRDefault="00F371E5" w:rsidP="00947442">
      <w:pPr>
        <w:pStyle w:val="muudetavtekst"/>
        <w:rPr>
          <w:rFonts w:asciiTheme="minorHAnsi" w:hAnsiTheme="minorHAnsi" w:cstheme="minorBidi"/>
        </w:rPr>
      </w:pPr>
      <w:r w:rsidRPr="57490200">
        <w:rPr>
          <w:rFonts w:asciiTheme="minorHAnsi" w:hAnsiTheme="minorHAnsi" w:cstheme="minorBidi"/>
        </w:rPr>
        <w:t>Energiatõhususe direktiiv laiendab avaliku sek</w:t>
      </w:r>
      <w:r w:rsidR="00B8282F">
        <w:rPr>
          <w:rFonts w:asciiTheme="minorHAnsi" w:hAnsiTheme="minorHAnsi" w:cstheme="minorBidi"/>
        </w:rPr>
        <w:t>t</w:t>
      </w:r>
      <w:r w:rsidRPr="57490200">
        <w:rPr>
          <w:rFonts w:asciiTheme="minorHAnsi" w:hAnsiTheme="minorHAnsi" w:cstheme="minorBidi"/>
        </w:rPr>
        <w:t>ori asutuste mõistet ja seeläbi ka nende kohustusi. Lisaks üldisele energiatõhususe kokkuhoiule</w:t>
      </w:r>
      <w:r>
        <w:rPr>
          <w:rFonts w:asciiTheme="minorHAnsi" w:hAnsiTheme="minorHAnsi" w:cstheme="minorBidi"/>
        </w:rPr>
        <w:t xml:space="preserve"> </w:t>
      </w:r>
      <w:r w:rsidRPr="57490200">
        <w:rPr>
          <w:rFonts w:asciiTheme="minorHAnsi" w:hAnsiTheme="minorHAnsi" w:cstheme="minorBidi"/>
        </w:rPr>
        <w:t>on</w:t>
      </w:r>
      <w:r w:rsidR="00B8282F">
        <w:rPr>
          <w:rFonts w:asciiTheme="minorHAnsi" w:hAnsiTheme="minorHAnsi" w:cstheme="minorBidi"/>
        </w:rPr>
        <w:t xml:space="preserve"> kehtestatud</w:t>
      </w:r>
      <w:r w:rsidRPr="57490200">
        <w:rPr>
          <w:rFonts w:asciiTheme="minorHAnsi" w:hAnsiTheme="minorHAnsi" w:cstheme="minorBidi"/>
        </w:rPr>
        <w:t xml:space="preserve"> </w:t>
      </w:r>
      <w:r w:rsidR="00C22227">
        <w:rPr>
          <w:rFonts w:asciiTheme="minorHAnsi" w:hAnsiTheme="minorHAnsi" w:cstheme="minorBidi"/>
        </w:rPr>
        <w:t>ka</w:t>
      </w:r>
      <w:r w:rsidRPr="57490200">
        <w:rPr>
          <w:rFonts w:asciiTheme="minorHAnsi" w:hAnsiTheme="minorHAnsi" w:cstheme="minorBidi"/>
        </w:rPr>
        <w:t xml:space="preserve"> eesmärgid avaliku sektori </w:t>
      </w:r>
      <w:r w:rsidR="00C22227">
        <w:rPr>
          <w:rFonts w:asciiTheme="minorHAnsi" w:hAnsiTheme="minorHAnsi" w:cstheme="minorBidi"/>
        </w:rPr>
        <w:t xml:space="preserve">eri </w:t>
      </w:r>
      <w:r w:rsidRPr="57490200">
        <w:rPr>
          <w:rFonts w:asciiTheme="minorHAnsi" w:hAnsiTheme="minorHAnsi" w:cstheme="minorBidi"/>
        </w:rPr>
        <w:t>asutuste kinnisvarale. Avalik</w:t>
      </w:r>
      <w:r w:rsidR="00B8282F">
        <w:rPr>
          <w:rFonts w:asciiTheme="minorHAnsi" w:hAnsiTheme="minorHAnsi" w:cstheme="minorBidi"/>
        </w:rPr>
        <w:t>u</w:t>
      </w:r>
      <w:r w:rsidRPr="57490200">
        <w:rPr>
          <w:rFonts w:asciiTheme="minorHAnsi" w:hAnsiTheme="minorHAnsi" w:cstheme="minorBidi"/>
        </w:rPr>
        <w:t xml:space="preserve"> sektor</w:t>
      </w:r>
      <w:r w:rsidR="00B8282F">
        <w:rPr>
          <w:rFonts w:asciiTheme="minorHAnsi" w:hAnsiTheme="minorHAnsi" w:cstheme="minorBidi"/>
        </w:rPr>
        <w:t>ina</w:t>
      </w:r>
      <w:r w:rsidRPr="57490200">
        <w:rPr>
          <w:rFonts w:asciiTheme="minorHAnsi" w:hAnsiTheme="minorHAnsi" w:cstheme="minorBidi"/>
        </w:rPr>
        <w:t xml:space="preserve"> ei </w:t>
      </w:r>
      <w:r w:rsidR="00B8282F">
        <w:rPr>
          <w:rFonts w:asciiTheme="minorHAnsi" w:hAnsiTheme="minorHAnsi" w:cstheme="minorBidi"/>
        </w:rPr>
        <w:t>käsitata</w:t>
      </w:r>
      <w:r w:rsidRPr="57490200">
        <w:rPr>
          <w:rFonts w:asciiTheme="minorHAnsi" w:hAnsiTheme="minorHAnsi" w:cstheme="minorBidi"/>
        </w:rPr>
        <w:t xml:space="preserve"> enam vaid keskvalitsus</w:t>
      </w:r>
      <w:r w:rsidR="00B8282F">
        <w:rPr>
          <w:rFonts w:asciiTheme="minorHAnsi" w:hAnsiTheme="minorHAnsi" w:cstheme="minorBidi"/>
        </w:rPr>
        <w:t>t</w:t>
      </w:r>
      <w:r w:rsidRPr="57490200">
        <w:rPr>
          <w:rFonts w:asciiTheme="minorHAnsi" w:hAnsiTheme="minorHAnsi" w:cstheme="minorBidi"/>
        </w:rPr>
        <w:t>, vaid ka kohaliku omavalit</w:t>
      </w:r>
      <w:r w:rsidR="00B8282F">
        <w:rPr>
          <w:rFonts w:asciiTheme="minorHAnsi" w:hAnsiTheme="minorHAnsi" w:cstheme="minorBidi"/>
        </w:rPr>
        <w:t>s</w:t>
      </w:r>
      <w:r w:rsidRPr="57490200">
        <w:rPr>
          <w:rFonts w:asciiTheme="minorHAnsi" w:hAnsiTheme="minorHAnsi" w:cstheme="minorBidi"/>
        </w:rPr>
        <w:t>use asutus</w:t>
      </w:r>
      <w:r w:rsidR="00B8282F">
        <w:rPr>
          <w:rFonts w:asciiTheme="minorHAnsi" w:hAnsiTheme="minorHAnsi" w:cstheme="minorBidi"/>
        </w:rPr>
        <w:t>i</w:t>
      </w:r>
      <w:r w:rsidRPr="57490200">
        <w:rPr>
          <w:rFonts w:asciiTheme="minorHAnsi" w:hAnsiTheme="minorHAnsi" w:cstheme="minorBidi"/>
        </w:rPr>
        <w:t>, ülikoole, haigla</w:t>
      </w:r>
      <w:r w:rsidR="00B8282F">
        <w:rPr>
          <w:rFonts w:asciiTheme="minorHAnsi" w:hAnsiTheme="minorHAnsi" w:cstheme="minorBidi"/>
        </w:rPr>
        <w:t>id</w:t>
      </w:r>
      <w:r w:rsidRPr="57490200">
        <w:rPr>
          <w:rFonts w:asciiTheme="minorHAnsi" w:hAnsiTheme="minorHAnsi" w:cstheme="minorBidi"/>
        </w:rPr>
        <w:t xml:space="preserve"> jt. Uue nõude järgi peab iga</w:t>
      </w:r>
      <w:r w:rsidR="003428D3">
        <w:rPr>
          <w:rFonts w:asciiTheme="minorHAnsi" w:hAnsiTheme="minorHAnsi" w:cstheme="minorBidi"/>
        </w:rPr>
        <w:t>l</w:t>
      </w:r>
      <w:r w:rsidRPr="57490200">
        <w:rPr>
          <w:rFonts w:asciiTheme="minorHAnsi" w:hAnsiTheme="minorHAnsi" w:cstheme="minorBidi"/>
        </w:rPr>
        <w:t xml:space="preserve"> aasta</w:t>
      </w:r>
      <w:r w:rsidR="003428D3">
        <w:rPr>
          <w:rFonts w:asciiTheme="minorHAnsi" w:hAnsiTheme="minorHAnsi" w:cstheme="minorBidi"/>
        </w:rPr>
        <w:t>l</w:t>
      </w:r>
      <w:r w:rsidRPr="57490200">
        <w:rPr>
          <w:rFonts w:asciiTheme="minorHAnsi" w:hAnsiTheme="minorHAnsi" w:cstheme="minorBidi"/>
        </w:rPr>
        <w:t xml:space="preserve"> rekonstrueerima 3% avaliku sektori omanduses olevast üle 250 m</w:t>
      </w:r>
      <w:r w:rsidRPr="57490200">
        <w:rPr>
          <w:rFonts w:asciiTheme="minorHAnsi" w:hAnsiTheme="minorHAnsi" w:cstheme="minorBidi"/>
          <w:vertAlign w:val="superscript"/>
        </w:rPr>
        <w:t>2</w:t>
      </w:r>
      <w:r w:rsidRPr="57490200">
        <w:rPr>
          <w:rFonts w:asciiTheme="minorHAnsi" w:hAnsiTheme="minorHAnsi" w:cstheme="minorBidi"/>
        </w:rPr>
        <w:t xml:space="preserve"> üldpõrandapinnaga</w:t>
      </w:r>
      <w:r>
        <w:rPr>
          <w:rStyle w:val="Allmrkuseviide"/>
          <w:rFonts w:asciiTheme="minorHAnsi" w:hAnsiTheme="minorHAnsi" w:cstheme="minorBidi"/>
        </w:rPr>
        <w:footnoteReference w:id="41"/>
      </w:r>
      <w:r w:rsidRPr="57490200">
        <w:rPr>
          <w:rFonts w:asciiTheme="minorHAnsi" w:hAnsiTheme="minorHAnsi" w:cstheme="minorBidi"/>
        </w:rPr>
        <w:t xml:space="preserve"> hoonetest. Nõue kehtib hoonetele, kus on tagatud </w:t>
      </w:r>
      <w:r w:rsidR="00C22227">
        <w:rPr>
          <w:rFonts w:asciiTheme="minorHAnsi" w:hAnsiTheme="minorHAnsi" w:cstheme="minorBidi"/>
        </w:rPr>
        <w:t xml:space="preserve">reguleeritav </w:t>
      </w:r>
      <w:r w:rsidRPr="57490200">
        <w:rPr>
          <w:rFonts w:asciiTheme="minorHAnsi" w:hAnsiTheme="minorHAnsi" w:cstheme="minorBidi"/>
        </w:rPr>
        <w:t>sisekliima (sh temperatuuri hoidmiseks, tõstmiseks või langetamiseks) ja mis ei vastanud 1.</w:t>
      </w:r>
      <w:r w:rsidR="003428D3">
        <w:rPr>
          <w:rFonts w:asciiTheme="minorHAnsi" w:hAnsiTheme="minorHAnsi" w:cstheme="minorBidi"/>
        </w:rPr>
        <w:t xml:space="preserve"> jaanuari </w:t>
      </w:r>
      <w:r w:rsidRPr="57490200">
        <w:rPr>
          <w:rFonts w:asciiTheme="minorHAnsi" w:hAnsiTheme="minorHAnsi" w:cstheme="minorBidi"/>
        </w:rPr>
        <w:t>2024</w:t>
      </w:r>
      <w:r w:rsidR="003428D3">
        <w:rPr>
          <w:rFonts w:asciiTheme="minorHAnsi" w:hAnsiTheme="minorHAnsi" w:cstheme="minorBidi"/>
        </w:rPr>
        <w:t>. aasta</w:t>
      </w:r>
      <w:r w:rsidRPr="57490200">
        <w:rPr>
          <w:rFonts w:asciiTheme="minorHAnsi" w:hAnsiTheme="minorHAnsi" w:cstheme="minorBidi"/>
        </w:rPr>
        <w:t xml:space="preserve"> seisuga energiatõhususe miinimumnõuetele.</w:t>
      </w:r>
    </w:p>
    <w:p w14:paraId="12846B6B" w14:textId="77777777" w:rsidR="00F371E5" w:rsidRDefault="00F371E5" w:rsidP="00947442">
      <w:pPr>
        <w:pStyle w:val="muudetavtekst"/>
        <w:rPr>
          <w:rFonts w:asciiTheme="minorHAnsi" w:hAnsiTheme="minorHAnsi" w:cstheme="minorBidi"/>
        </w:rPr>
      </w:pPr>
    </w:p>
    <w:p w14:paraId="7D19908E" w14:textId="214C8EAE" w:rsidR="00F371E5" w:rsidRDefault="00F371E5" w:rsidP="00947442">
      <w:pPr>
        <w:pStyle w:val="muudetavtekst"/>
        <w:rPr>
          <w:rFonts w:asciiTheme="minorHAnsi" w:hAnsiTheme="minorHAnsi" w:cstheme="minorBidi"/>
        </w:rPr>
      </w:pPr>
      <w:r w:rsidRPr="57490200">
        <w:rPr>
          <w:rFonts w:asciiTheme="minorHAnsi" w:hAnsiTheme="minorHAnsi" w:cstheme="minorBidi"/>
        </w:rPr>
        <w:t xml:space="preserve">Direktiiv sõnastab rekonstrueerimise eesmärgi liginullenergiahoonena, kuid Euroopa Komisjon rõhutab, et liginullenergiahoone </w:t>
      </w:r>
      <w:r w:rsidR="00C22227">
        <w:rPr>
          <w:rFonts w:asciiTheme="minorHAnsi" w:hAnsiTheme="minorHAnsi" w:cstheme="minorBidi"/>
        </w:rPr>
        <w:t>tähendab</w:t>
      </w:r>
      <w:r w:rsidRPr="57490200">
        <w:rPr>
          <w:rFonts w:asciiTheme="minorHAnsi" w:hAnsiTheme="minorHAnsi" w:cstheme="minorBidi"/>
        </w:rPr>
        <w:t xml:space="preserve"> kulutõhusust. Eesti õigusruumis saab rekonstrueerimist kulutõhusa</w:t>
      </w:r>
      <w:r w:rsidR="00FC28AD">
        <w:rPr>
          <w:rFonts w:asciiTheme="minorHAnsi" w:hAnsiTheme="minorHAnsi" w:cstheme="minorBidi"/>
        </w:rPr>
        <w:t>ks</w:t>
      </w:r>
      <w:r w:rsidRPr="57490200">
        <w:rPr>
          <w:rFonts w:asciiTheme="minorHAnsi" w:hAnsiTheme="minorHAnsi" w:cstheme="minorBidi"/>
        </w:rPr>
        <w:t xml:space="preserve"> liginullenergiahoone</w:t>
      </w:r>
      <w:r w:rsidR="00FC28AD">
        <w:rPr>
          <w:rFonts w:asciiTheme="minorHAnsi" w:hAnsiTheme="minorHAnsi" w:cstheme="minorBidi"/>
        </w:rPr>
        <w:t>ks</w:t>
      </w:r>
      <w:r w:rsidRPr="57490200">
        <w:rPr>
          <w:rFonts w:asciiTheme="minorHAnsi" w:hAnsiTheme="minorHAnsi" w:cstheme="minorBidi"/>
        </w:rPr>
        <w:t xml:space="preserve"> käsit</w:t>
      </w:r>
      <w:r w:rsidR="00C22227">
        <w:rPr>
          <w:rFonts w:asciiTheme="minorHAnsi" w:hAnsiTheme="minorHAnsi" w:cstheme="minorBidi"/>
        </w:rPr>
        <w:t>a</w:t>
      </w:r>
      <w:r w:rsidRPr="57490200">
        <w:rPr>
          <w:rFonts w:asciiTheme="minorHAnsi" w:hAnsiTheme="minorHAnsi" w:cstheme="minorBidi"/>
        </w:rPr>
        <w:t>da olulise rekonstrueerimisena energiatõhususe miinimumnõu</w:t>
      </w:r>
      <w:r w:rsidR="00FC28AD">
        <w:rPr>
          <w:rFonts w:asciiTheme="minorHAnsi" w:hAnsiTheme="minorHAnsi" w:cstheme="minorBidi"/>
        </w:rPr>
        <w:t>e</w:t>
      </w:r>
      <w:r w:rsidRPr="57490200">
        <w:rPr>
          <w:rFonts w:asciiTheme="minorHAnsi" w:hAnsiTheme="minorHAnsi" w:cstheme="minorBidi"/>
        </w:rPr>
        <w:t>tele</w:t>
      </w:r>
      <w:r w:rsidR="00C22227">
        <w:rPr>
          <w:rFonts w:asciiTheme="minorHAnsi" w:hAnsiTheme="minorHAnsi" w:cstheme="minorBidi"/>
        </w:rPr>
        <w:t xml:space="preserve"> vastavaks</w:t>
      </w:r>
      <w:r w:rsidRPr="57490200">
        <w:rPr>
          <w:rFonts w:asciiTheme="minorHAnsi" w:hAnsiTheme="minorHAnsi" w:cstheme="minorBidi"/>
        </w:rPr>
        <w:t xml:space="preserve"> (vastab C</w:t>
      </w:r>
      <w:r w:rsidR="00FC28AD">
        <w:rPr>
          <w:rFonts w:asciiTheme="minorHAnsi" w:hAnsiTheme="minorHAnsi" w:cstheme="minorBidi"/>
        </w:rPr>
        <w:t xml:space="preserve"> </w:t>
      </w:r>
      <w:r w:rsidRPr="57490200">
        <w:rPr>
          <w:rFonts w:asciiTheme="minorHAnsi" w:hAnsiTheme="minorHAnsi" w:cstheme="minorBidi"/>
        </w:rPr>
        <w:t>klassile).</w:t>
      </w:r>
    </w:p>
    <w:p w14:paraId="58CB89A0" w14:textId="77777777" w:rsidR="00F371E5" w:rsidRDefault="00F371E5" w:rsidP="00947442">
      <w:pPr>
        <w:pStyle w:val="muudetavtekst"/>
        <w:rPr>
          <w:rFonts w:asciiTheme="minorHAnsi" w:hAnsiTheme="minorHAnsi" w:cstheme="minorBidi"/>
        </w:rPr>
      </w:pPr>
    </w:p>
    <w:p w14:paraId="136BAAA6" w14:textId="43F4CB8F" w:rsidR="00F371E5" w:rsidRDefault="00F371E5" w:rsidP="00947442">
      <w:pPr>
        <w:pStyle w:val="muudetavtekst"/>
        <w:rPr>
          <w:rFonts w:asciiTheme="minorHAnsi" w:hAnsiTheme="minorHAnsi" w:cstheme="minorBidi"/>
        </w:rPr>
      </w:pPr>
      <w:r w:rsidRPr="5621D634">
        <w:rPr>
          <w:rFonts w:asciiTheme="minorHAnsi" w:hAnsiTheme="minorHAnsi" w:cstheme="minorBidi"/>
        </w:rPr>
        <w:t>Iga</w:t>
      </w:r>
      <w:r w:rsidR="00C22227">
        <w:rPr>
          <w:rFonts w:asciiTheme="minorHAnsi" w:hAnsiTheme="minorHAnsi" w:cstheme="minorBidi"/>
        </w:rPr>
        <w:t>-</w:t>
      </w:r>
      <w:r w:rsidRPr="5621D634">
        <w:rPr>
          <w:rFonts w:asciiTheme="minorHAnsi" w:hAnsiTheme="minorHAnsi" w:cstheme="minorBidi"/>
        </w:rPr>
        <w:t xml:space="preserve">aastane kohustus </w:t>
      </w:r>
      <w:r w:rsidR="00FC28AD">
        <w:rPr>
          <w:rFonts w:asciiTheme="minorHAnsi" w:hAnsiTheme="minorHAnsi" w:cstheme="minorBidi"/>
        </w:rPr>
        <w:t xml:space="preserve">rekonstrueerida 3% </w:t>
      </w:r>
      <w:r w:rsidRPr="5621D634">
        <w:rPr>
          <w:rFonts w:asciiTheme="minorHAnsi" w:hAnsiTheme="minorHAnsi" w:cstheme="minorBidi"/>
        </w:rPr>
        <w:t xml:space="preserve">avaliku sektori asutuste omandis olevate hoonete üldpõrandapinnast arvutatakse kõigi avaliku sektori hoonete peale kokku. </w:t>
      </w:r>
      <w:r w:rsidR="00C22227">
        <w:rPr>
          <w:rFonts w:asciiTheme="minorHAnsi" w:hAnsiTheme="minorHAnsi" w:cstheme="minorBidi"/>
        </w:rPr>
        <w:t>K</w:t>
      </w:r>
      <w:r w:rsidRPr="5621D634">
        <w:rPr>
          <w:rFonts w:asciiTheme="minorHAnsi" w:hAnsiTheme="minorHAnsi" w:cstheme="minorBidi"/>
        </w:rPr>
        <w:t xml:space="preserve">ohustus kehtib kõigile asutustele </w:t>
      </w:r>
      <w:r w:rsidR="00FC28AD">
        <w:rPr>
          <w:rFonts w:asciiTheme="minorHAnsi" w:hAnsiTheme="minorHAnsi" w:cstheme="minorBidi"/>
        </w:rPr>
        <w:t xml:space="preserve">alates </w:t>
      </w:r>
      <w:r w:rsidRPr="5621D634">
        <w:rPr>
          <w:rFonts w:asciiTheme="minorHAnsi" w:hAnsiTheme="minorHAnsi" w:cstheme="minorBidi"/>
        </w:rPr>
        <w:t>direktiivi kehtima hakkamisest (11.10.2025) ja s</w:t>
      </w:r>
      <w:r w:rsidR="00C22227">
        <w:rPr>
          <w:rFonts w:asciiTheme="minorHAnsi" w:hAnsiTheme="minorHAnsi" w:cstheme="minorBidi"/>
        </w:rPr>
        <w:t>elles</w:t>
      </w:r>
      <w:r w:rsidR="00FC28AD">
        <w:rPr>
          <w:rFonts w:asciiTheme="minorHAnsi" w:hAnsiTheme="minorHAnsi" w:cstheme="minorBidi"/>
        </w:rPr>
        <w:t>t</w:t>
      </w:r>
      <w:r w:rsidR="00C22227">
        <w:rPr>
          <w:rFonts w:asciiTheme="minorHAnsi" w:hAnsiTheme="minorHAnsi" w:cstheme="minorBidi"/>
        </w:rPr>
        <w:t xml:space="preserve"> ei tehta erandeid</w:t>
      </w:r>
      <w:r w:rsidRPr="5621D634">
        <w:rPr>
          <w:rFonts w:asciiTheme="minorHAnsi" w:hAnsiTheme="minorHAnsi" w:cstheme="minorBidi"/>
        </w:rPr>
        <w:t xml:space="preserve"> väiksematele kohalikele omavalitsu</w:t>
      </w:r>
      <w:r w:rsidR="00FC28AD">
        <w:rPr>
          <w:rFonts w:asciiTheme="minorHAnsi" w:hAnsiTheme="minorHAnsi" w:cstheme="minorBidi"/>
        </w:rPr>
        <w:t>s</w:t>
      </w:r>
      <w:r w:rsidRPr="5621D634">
        <w:rPr>
          <w:rFonts w:asciiTheme="minorHAnsi" w:hAnsiTheme="minorHAnsi" w:cstheme="minorBidi"/>
        </w:rPr>
        <w:t>tele</w:t>
      </w:r>
      <w:r w:rsidR="00C22227">
        <w:rPr>
          <w:rFonts w:asciiTheme="minorHAnsi" w:hAnsiTheme="minorHAnsi" w:cstheme="minorBidi"/>
        </w:rPr>
        <w:t>,</w:t>
      </w:r>
      <w:r w:rsidRPr="5621D634">
        <w:rPr>
          <w:rFonts w:asciiTheme="minorHAnsi" w:hAnsiTheme="minorHAnsi" w:cstheme="minorBidi"/>
        </w:rPr>
        <w:t xml:space="preserve"> nagu avaliku sektori üldise energiasäästukohustuse puhul.</w:t>
      </w:r>
    </w:p>
    <w:p w14:paraId="245E1C6F" w14:textId="77777777" w:rsidR="00F371E5" w:rsidRDefault="00F371E5" w:rsidP="00947442">
      <w:pPr>
        <w:pStyle w:val="muudetavtekst"/>
        <w:rPr>
          <w:rFonts w:asciiTheme="minorHAnsi" w:hAnsiTheme="minorHAnsi" w:cstheme="minorHAnsi"/>
        </w:rPr>
      </w:pPr>
    </w:p>
    <w:p w14:paraId="4975A3AB" w14:textId="4330C6A7" w:rsidR="00F371E5" w:rsidRDefault="00F371E5" w:rsidP="00947442">
      <w:pPr>
        <w:pStyle w:val="muudetavtekst"/>
        <w:rPr>
          <w:rFonts w:asciiTheme="minorHAnsi" w:hAnsiTheme="minorHAnsi" w:cstheme="minorBidi"/>
        </w:rPr>
      </w:pPr>
      <w:r w:rsidRPr="5621D634">
        <w:rPr>
          <w:rFonts w:asciiTheme="minorHAnsi" w:hAnsiTheme="minorHAnsi" w:cstheme="minorBidi"/>
        </w:rPr>
        <w:t>Baastaseme fikseerimine (01.01.2024 seis) tähendab, et iga-aastane 3% renoveerimise eesmärk põhineb ühel kindlal väärtusel (võrdlusalusel) kogu rakendusperioodi</w:t>
      </w:r>
      <w:r w:rsidR="00C22227">
        <w:rPr>
          <w:rFonts w:asciiTheme="minorHAnsi" w:hAnsiTheme="minorHAnsi" w:cstheme="minorBidi"/>
        </w:rPr>
        <w:t>l</w:t>
      </w:r>
      <w:r w:rsidRPr="5621D634">
        <w:rPr>
          <w:rFonts w:asciiTheme="minorHAnsi" w:hAnsiTheme="minorHAnsi" w:cstheme="minorBidi"/>
        </w:rPr>
        <w:t xml:space="preserve"> (2025. </w:t>
      </w:r>
      <w:r w:rsidR="00FC28AD">
        <w:rPr>
          <w:rFonts w:asciiTheme="minorHAnsi" w:hAnsiTheme="minorHAnsi" w:cstheme="minorBidi"/>
        </w:rPr>
        <w:t xml:space="preserve">a </w:t>
      </w:r>
      <w:r w:rsidRPr="5621D634">
        <w:rPr>
          <w:rFonts w:asciiTheme="minorHAnsi" w:hAnsiTheme="minorHAnsi" w:cstheme="minorBidi"/>
        </w:rPr>
        <w:t>sügis</w:t>
      </w:r>
      <w:r w:rsidR="00FC28AD">
        <w:rPr>
          <w:rFonts w:asciiTheme="minorHAnsi" w:hAnsiTheme="minorHAnsi" w:cstheme="minorBidi"/>
        </w:rPr>
        <w:t xml:space="preserve"> </w:t>
      </w:r>
      <w:r w:rsidRPr="5621D634">
        <w:rPr>
          <w:rFonts w:asciiTheme="minorHAnsi" w:hAnsiTheme="minorHAnsi" w:cstheme="minorBidi"/>
        </w:rPr>
        <w:t>–</w:t>
      </w:r>
      <w:r w:rsidR="00FC28AD">
        <w:rPr>
          <w:rFonts w:asciiTheme="minorHAnsi" w:hAnsiTheme="minorHAnsi" w:cstheme="minorBidi"/>
        </w:rPr>
        <w:t xml:space="preserve"> </w:t>
      </w:r>
      <w:r w:rsidRPr="5621D634">
        <w:rPr>
          <w:rFonts w:asciiTheme="minorHAnsi" w:hAnsiTheme="minorHAnsi" w:cstheme="minorBidi"/>
        </w:rPr>
        <w:t>2030)</w:t>
      </w:r>
      <w:r w:rsidR="00C22227">
        <w:rPr>
          <w:rFonts w:asciiTheme="minorHAnsi" w:hAnsiTheme="minorHAnsi" w:cstheme="minorBidi"/>
        </w:rPr>
        <w:t>.</w:t>
      </w:r>
    </w:p>
    <w:p w14:paraId="7D958840" w14:textId="77777777" w:rsidR="00F371E5" w:rsidRDefault="00F371E5" w:rsidP="00947442">
      <w:pPr>
        <w:pStyle w:val="muudetavtekst"/>
        <w:rPr>
          <w:rFonts w:asciiTheme="minorHAnsi" w:hAnsiTheme="minorHAnsi" w:cstheme="minorHAnsi"/>
        </w:rPr>
      </w:pPr>
    </w:p>
    <w:p w14:paraId="6DEA6B06" w14:textId="4AFECFD9" w:rsidR="00F371E5" w:rsidRDefault="00F371E5" w:rsidP="00947442">
      <w:pPr>
        <w:pStyle w:val="muudetavtekst"/>
        <w:rPr>
          <w:rFonts w:asciiTheme="minorHAnsi" w:hAnsiTheme="minorHAnsi" w:cstheme="minorBidi"/>
        </w:rPr>
      </w:pPr>
      <w:r w:rsidRPr="57490200">
        <w:rPr>
          <w:rFonts w:asciiTheme="minorHAnsi" w:hAnsiTheme="minorHAnsi" w:cstheme="minorBidi"/>
        </w:rPr>
        <w:t>Rekonstrueerimiskohustus määratakse nende hoonete põhjal, mis on</w:t>
      </w:r>
      <w:r w:rsidR="006C4ADE">
        <w:rPr>
          <w:rFonts w:asciiTheme="minorHAnsi" w:hAnsiTheme="minorHAnsi" w:cstheme="minorBidi"/>
        </w:rPr>
        <w:t xml:space="preserve"> täielikult</w:t>
      </w:r>
      <w:r w:rsidRPr="57490200">
        <w:rPr>
          <w:rFonts w:asciiTheme="minorHAnsi" w:hAnsiTheme="minorHAnsi" w:cstheme="minorBidi"/>
        </w:rPr>
        <w:t xml:space="preserve"> avaliku sektori omandis, </w:t>
      </w:r>
      <w:r w:rsidR="006C4ADE">
        <w:rPr>
          <w:rFonts w:asciiTheme="minorHAnsi" w:hAnsiTheme="minorHAnsi" w:cstheme="minorBidi"/>
        </w:rPr>
        <w:t>st</w:t>
      </w:r>
      <w:r w:rsidRPr="57490200">
        <w:rPr>
          <w:rFonts w:asciiTheme="minorHAnsi" w:hAnsiTheme="minorHAnsi" w:cstheme="minorBidi"/>
        </w:rPr>
        <w:t xml:space="preserve"> välja jäävad need hooned, kus avalik</w:t>
      </w:r>
      <w:r w:rsidR="00C22227">
        <w:rPr>
          <w:rFonts w:asciiTheme="minorHAnsi" w:hAnsiTheme="minorHAnsi" w:cstheme="minorBidi"/>
        </w:rPr>
        <w:t>u</w:t>
      </w:r>
      <w:r w:rsidRPr="57490200">
        <w:rPr>
          <w:rFonts w:asciiTheme="minorHAnsi" w:hAnsiTheme="minorHAnsi" w:cstheme="minorBidi"/>
        </w:rPr>
        <w:t xml:space="preserve"> sektori asutus omab vaid osa hoonest (nt korterelamud, kus avalik</w:t>
      </w:r>
      <w:r w:rsidR="00C22227">
        <w:rPr>
          <w:rFonts w:asciiTheme="minorHAnsi" w:hAnsiTheme="minorHAnsi" w:cstheme="minorBidi"/>
        </w:rPr>
        <w:t>u</w:t>
      </w:r>
      <w:r w:rsidRPr="57490200">
        <w:rPr>
          <w:rFonts w:asciiTheme="minorHAnsi" w:hAnsiTheme="minorHAnsi" w:cstheme="minorBidi"/>
        </w:rPr>
        <w:t xml:space="preserve"> sektori asutus</w:t>
      </w:r>
      <w:r w:rsidR="00C22227">
        <w:rPr>
          <w:rFonts w:asciiTheme="minorHAnsi" w:hAnsiTheme="minorHAnsi" w:cstheme="minorBidi"/>
        </w:rPr>
        <w:t>e omanduses on</w:t>
      </w:r>
      <w:r w:rsidRPr="57490200">
        <w:rPr>
          <w:rFonts w:asciiTheme="minorHAnsi" w:hAnsiTheme="minorHAnsi" w:cstheme="minorBidi"/>
        </w:rPr>
        <w:t xml:space="preserve"> sotsiaalelupindu või ametikortereid</w:t>
      </w:r>
      <w:r>
        <w:rPr>
          <w:rFonts w:asciiTheme="minorHAnsi" w:hAnsiTheme="minorHAnsi" w:cstheme="minorBidi"/>
        </w:rPr>
        <w:t>, ning üüripinnad</w:t>
      </w:r>
      <w:r w:rsidRPr="57490200">
        <w:rPr>
          <w:rFonts w:asciiTheme="minorHAnsi" w:hAnsiTheme="minorHAnsi" w:cstheme="minorBidi"/>
        </w:rPr>
        <w:t xml:space="preserve">). See ei tähenda aga kindlasti seda, et ka nende hoonetega ei tuleks tegeleda. </w:t>
      </w:r>
      <w:r w:rsidR="00C22227">
        <w:rPr>
          <w:rFonts w:asciiTheme="minorHAnsi" w:hAnsiTheme="minorHAnsi" w:cstheme="minorBidi"/>
        </w:rPr>
        <w:t>Nende puhul</w:t>
      </w:r>
      <w:r w:rsidRPr="5621D634">
        <w:rPr>
          <w:rFonts w:asciiTheme="minorHAnsi" w:hAnsiTheme="minorHAnsi" w:cstheme="minorBidi"/>
        </w:rPr>
        <w:t xml:space="preserve"> on vaja arvestada ning koostööd teha hoone teiste omanikega, et ühiselt hooneid rekonstrueerida.</w:t>
      </w:r>
    </w:p>
    <w:p w14:paraId="5518B13A" w14:textId="77777777" w:rsidR="00F371E5" w:rsidRDefault="00F371E5" w:rsidP="00947442">
      <w:pPr>
        <w:pStyle w:val="muudetavtekst"/>
        <w:rPr>
          <w:rFonts w:asciiTheme="minorHAnsi" w:hAnsiTheme="minorHAnsi" w:cstheme="minorBidi"/>
        </w:rPr>
      </w:pPr>
    </w:p>
    <w:p w14:paraId="2F53D537" w14:textId="4A86730B" w:rsidR="00F371E5" w:rsidRDefault="00F371E5" w:rsidP="00947442">
      <w:pPr>
        <w:pStyle w:val="muudetavtekst"/>
        <w:rPr>
          <w:rFonts w:asciiTheme="minorHAnsi" w:hAnsiTheme="minorHAnsi" w:cstheme="minorBidi"/>
        </w:rPr>
      </w:pPr>
      <w:r w:rsidRPr="08B92BCA">
        <w:rPr>
          <w:rFonts w:asciiTheme="minorHAnsi" w:hAnsiTheme="minorHAnsi" w:cstheme="minorBidi"/>
        </w:rPr>
        <w:t>Seal</w:t>
      </w:r>
      <w:r w:rsidR="00C22227">
        <w:rPr>
          <w:rFonts w:asciiTheme="minorHAnsi" w:hAnsiTheme="minorHAnsi" w:cstheme="minorBidi"/>
        </w:rPr>
        <w:t>,</w:t>
      </w:r>
      <w:r w:rsidRPr="08B92BCA">
        <w:rPr>
          <w:rFonts w:asciiTheme="minorHAnsi" w:hAnsiTheme="minorHAnsi" w:cstheme="minorBidi"/>
        </w:rPr>
        <w:t xml:space="preserve"> kus avaliku sektori asutus on üürnik, peab avalik sektor läbirääkimisi hoonete omanikega – eeskätt siis, kui jõuab kätte otsustav hetk, näiteks üürilepingu uuendamine, kasutuse muutmine või olulised remondi- või hooldustööd –</w:t>
      </w:r>
      <w:r w:rsidR="00C22227">
        <w:rPr>
          <w:rFonts w:asciiTheme="minorHAnsi" w:hAnsiTheme="minorHAnsi" w:cstheme="minorBidi"/>
        </w:rPr>
        <w:t>, et</w:t>
      </w:r>
      <w:r w:rsidRPr="08B92BCA">
        <w:rPr>
          <w:rFonts w:asciiTheme="minorHAnsi" w:hAnsiTheme="minorHAnsi" w:cstheme="minorBidi"/>
        </w:rPr>
        <w:t xml:space="preserve"> kehtestada lepingutingimused, </w:t>
      </w:r>
      <w:r w:rsidR="00C22227">
        <w:rPr>
          <w:rFonts w:asciiTheme="minorHAnsi" w:hAnsiTheme="minorHAnsi" w:cstheme="minorBidi"/>
        </w:rPr>
        <w:t xml:space="preserve">võttes seejuures arvesse, </w:t>
      </w:r>
      <w:r w:rsidRPr="08B92BCA">
        <w:rPr>
          <w:rFonts w:asciiTheme="minorHAnsi" w:hAnsiTheme="minorHAnsi" w:cstheme="minorBidi"/>
        </w:rPr>
        <w:t>kuidas muutub hoone energiatõhususe miinimumnõuetele vastavaks, seda eriti pikaajaliste lepingute puhul.</w:t>
      </w:r>
    </w:p>
    <w:p w14:paraId="3E275BF9" w14:textId="77777777" w:rsidR="00F371E5" w:rsidRDefault="00F371E5" w:rsidP="00947442">
      <w:pPr>
        <w:pStyle w:val="muudetavtekst"/>
        <w:rPr>
          <w:rFonts w:asciiTheme="minorHAnsi" w:hAnsiTheme="minorHAnsi" w:cstheme="minorBidi"/>
        </w:rPr>
      </w:pPr>
    </w:p>
    <w:p w14:paraId="070033C1" w14:textId="1852C9B2" w:rsidR="00F371E5" w:rsidRDefault="00F371E5" w:rsidP="00947442">
      <w:pPr>
        <w:pStyle w:val="muudetavtekst"/>
        <w:rPr>
          <w:rFonts w:asciiTheme="minorHAnsi" w:hAnsiTheme="minorHAnsi" w:cstheme="minorBidi"/>
        </w:rPr>
      </w:pPr>
      <w:r>
        <w:rPr>
          <w:rFonts w:asciiTheme="minorHAnsi" w:hAnsiTheme="minorHAnsi" w:cstheme="minorBidi"/>
        </w:rPr>
        <w:t>Renoveerimiskohustus määrati järgmise tabeli alusel (hoonete inventuurist on hiljem juttu)</w:t>
      </w:r>
      <w:r w:rsidR="00C22227">
        <w:rPr>
          <w:rFonts w:asciiTheme="minorHAnsi" w:hAnsiTheme="minorHAnsi" w:cstheme="minorBidi"/>
        </w:rPr>
        <w:t>.</w:t>
      </w:r>
    </w:p>
    <w:p w14:paraId="2DCE33DA" w14:textId="77777777" w:rsidR="00F371E5" w:rsidRDefault="00F371E5" w:rsidP="00947442">
      <w:pPr>
        <w:pStyle w:val="muudetavtekst"/>
        <w:rPr>
          <w:rFonts w:asciiTheme="minorHAnsi" w:hAnsiTheme="minorHAnsi" w:cstheme="minorHAnsi"/>
        </w:rPr>
      </w:pPr>
    </w:p>
    <w:p w14:paraId="42E77B2D" w14:textId="318FB6B3" w:rsidR="00F371E5" w:rsidRPr="00CB6837" w:rsidRDefault="00F371E5" w:rsidP="00947442">
      <w:pPr>
        <w:pStyle w:val="muudetavtekst"/>
        <w:rPr>
          <w:color w:val="000000"/>
        </w:rPr>
      </w:pPr>
      <w:r>
        <w:rPr>
          <w:rFonts w:asciiTheme="minorHAnsi" w:hAnsiTheme="minorHAnsi" w:cstheme="minorHAnsi"/>
        </w:rPr>
        <w:t xml:space="preserve">Tabel </w:t>
      </w:r>
      <w:r w:rsidR="00536E55">
        <w:rPr>
          <w:rFonts w:asciiTheme="minorHAnsi" w:hAnsiTheme="minorHAnsi" w:cstheme="minorHAnsi"/>
        </w:rPr>
        <w:t>10</w:t>
      </w:r>
      <w:r>
        <w:rPr>
          <w:rFonts w:asciiTheme="minorHAnsi" w:hAnsiTheme="minorHAnsi" w:cstheme="minorHAnsi"/>
        </w:rPr>
        <w:t>. Avaliku sektori asutuste hoonete kohustuste kohaldamisala</w:t>
      </w:r>
    </w:p>
    <w:tbl>
      <w:tblPr>
        <w:tblW w:w="5011" w:type="pct"/>
        <w:tblBorders>
          <w:top w:val="single" w:sz="6" w:space="0" w:color="000000"/>
          <w:left w:val="single" w:sz="6" w:space="0" w:color="000000"/>
          <w:bottom w:val="single" w:sz="6" w:space="0" w:color="000000"/>
          <w:right w:val="single" w:sz="6" w:space="0" w:color="000000"/>
        </w:tblBorders>
        <w:shd w:val="clear" w:color="auto" w:fill="FFFFFF"/>
        <w:tblLayout w:type="fixed"/>
        <w:tblCellMar>
          <w:left w:w="0" w:type="dxa"/>
          <w:right w:w="0" w:type="dxa"/>
        </w:tblCellMar>
        <w:tblLook w:val="04A0" w:firstRow="1" w:lastRow="0" w:firstColumn="1" w:lastColumn="0" w:noHBand="0" w:noVBand="1"/>
      </w:tblPr>
      <w:tblGrid>
        <w:gridCol w:w="985"/>
        <w:gridCol w:w="1275"/>
        <w:gridCol w:w="1276"/>
        <w:gridCol w:w="1559"/>
        <w:gridCol w:w="1843"/>
        <w:gridCol w:w="2138"/>
      </w:tblGrid>
      <w:tr w:rsidR="00F371E5" w:rsidRPr="00CB6837" w14:paraId="4F2CDBE7" w14:textId="77777777" w:rsidTr="006C3B7C">
        <w:tc>
          <w:tcPr>
            <w:tcW w:w="2260" w:type="dxa"/>
            <w:gridSpan w:val="2"/>
            <w:tcBorders>
              <w:top w:val="single" w:sz="6" w:space="0" w:color="000000"/>
              <w:left w:val="single" w:sz="6" w:space="0" w:color="000000"/>
              <w:bottom w:val="single" w:sz="6" w:space="0" w:color="000000"/>
              <w:right w:val="single" w:sz="6" w:space="0" w:color="000000"/>
            </w:tcBorders>
            <w:shd w:val="clear" w:color="auto" w:fill="FFFFFF"/>
            <w:hideMark/>
          </w:tcPr>
          <w:p w14:paraId="456D4ED4" w14:textId="77777777" w:rsidR="00F371E5" w:rsidRPr="00CB6837" w:rsidRDefault="00F371E5" w:rsidP="006C3B7C">
            <w:pPr>
              <w:spacing w:after="0" w:line="240" w:lineRule="auto"/>
              <w:ind w:right="195"/>
              <w:jc w:val="center"/>
              <w:rPr>
                <w:rFonts w:ascii="inherit" w:eastAsia="Times New Roman" w:hAnsi="inherit" w:cs="Times New Roman"/>
                <w:b/>
                <w:bCs/>
                <w:color w:val="000000"/>
                <w:lang w:eastAsia="et-EE"/>
              </w:rPr>
            </w:pPr>
            <w:r w:rsidRPr="00CB6837">
              <w:rPr>
                <w:rFonts w:ascii="inherit" w:eastAsia="Times New Roman" w:hAnsi="inherit" w:cs="Times New Roman"/>
                <w:b/>
                <w:bCs/>
                <w:color w:val="000000"/>
                <w:lang w:eastAsia="et-EE"/>
              </w:rPr>
              <w:t>Kategooria</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0D7600EC" w14:textId="7334B45E" w:rsidR="00F371E5" w:rsidRPr="00CB6837" w:rsidRDefault="001834F0" w:rsidP="006C3B7C">
            <w:pPr>
              <w:spacing w:after="0" w:line="240" w:lineRule="auto"/>
              <w:ind w:right="195"/>
              <w:jc w:val="center"/>
              <w:rPr>
                <w:rFonts w:ascii="inherit" w:eastAsia="Times New Roman" w:hAnsi="inherit" w:cs="Times New Roman"/>
                <w:b/>
                <w:bCs/>
                <w:color w:val="000000"/>
                <w:lang w:eastAsia="et-EE"/>
              </w:rPr>
            </w:pPr>
            <w:r>
              <w:rPr>
                <w:rFonts w:ascii="inherit" w:eastAsia="Times New Roman" w:hAnsi="inherit" w:cs="Times New Roman"/>
                <w:b/>
                <w:bCs/>
                <w:color w:val="000000"/>
                <w:lang w:eastAsia="et-EE"/>
              </w:rPr>
              <w:t>I</w:t>
            </w:r>
            <w:r w:rsidR="00F371E5" w:rsidRPr="00CB6837">
              <w:rPr>
                <w:rFonts w:ascii="inherit" w:eastAsia="Times New Roman" w:hAnsi="inherit" w:cs="Times New Roman"/>
                <w:b/>
                <w:bCs/>
                <w:color w:val="000000"/>
                <w:lang w:eastAsia="et-EE"/>
              </w:rPr>
              <w:t>nventuur</w:t>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030E126A" w14:textId="207DD769" w:rsidR="00F371E5" w:rsidRPr="00CB6837" w:rsidRDefault="001834F0" w:rsidP="006C3B7C">
            <w:pPr>
              <w:spacing w:after="0" w:line="240" w:lineRule="auto"/>
              <w:ind w:right="195"/>
              <w:jc w:val="center"/>
              <w:rPr>
                <w:rFonts w:ascii="inherit" w:eastAsia="Times New Roman" w:hAnsi="inherit" w:cs="Times New Roman"/>
                <w:b/>
                <w:bCs/>
                <w:color w:val="000000"/>
                <w:lang w:eastAsia="et-EE"/>
              </w:rPr>
            </w:pPr>
            <w:r>
              <w:rPr>
                <w:rFonts w:ascii="inherit" w:eastAsia="Times New Roman" w:hAnsi="inherit" w:cs="Times New Roman"/>
                <w:b/>
                <w:bCs/>
                <w:color w:val="000000"/>
                <w:lang w:eastAsia="et-EE"/>
              </w:rPr>
              <w:t>Arvestatakse</w:t>
            </w:r>
            <w:r w:rsidR="006C3B7C">
              <w:rPr>
                <w:rFonts w:ascii="inherit" w:eastAsia="Times New Roman" w:hAnsi="inherit" w:cs="Times New Roman"/>
                <w:b/>
                <w:bCs/>
                <w:color w:val="000000"/>
                <w:lang w:eastAsia="et-EE"/>
              </w:rPr>
              <w:t xml:space="preserve"> </w:t>
            </w:r>
            <w:r w:rsidR="00F371E5" w:rsidRPr="00CB6837">
              <w:rPr>
                <w:rFonts w:ascii="inherit" w:eastAsia="Times New Roman" w:hAnsi="inherit" w:cs="Times New Roman"/>
                <w:b/>
                <w:bCs/>
                <w:color w:val="000000"/>
                <w:lang w:eastAsia="et-EE"/>
              </w:rPr>
              <w:t>võrdlusalu</w:t>
            </w:r>
            <w:r w:rsidR="00F371E5">
              <w:rPr>
                <w:rFonts w:ascii="inherit" w:eastAsia="Times New Roman" w:hAnsi="inherit" w:cs="Times New Roman"/>
                <w:b/>
                <w:bCs/>
                <w:color w:val="000000"/>
                <w:lang w:eastAsia="et-EE"/>
              </w:rPr>
              <w:t>-</w:t>
            </w:r>
            <w:r w:rsidR="00F371E5" w:rsidRPr="00CB6837">
              <w:rPr>
                <w:rFonts w:ascii="inherit" w:eastAsia="Times New Roman" w:hAnsi="inherit" w:cs="Times New Roman"/>
                <w:b/>
                <w:bCs/>
                <w:color w:val="000000"/>
                <w:lang w:eastAsia="et-EE"/>
              </w:rPr>
              <w:t>sega</w:t>
            </w:r>
            <w:hyperlink r:id="rId27" w:anchor="ntr46-L_202401716ET.000301-E0046" w:history="1">
              <w:r w:rsidR="00F371E5" w:rsidRPr="00CB6837">
                <w:rPr>
                  <w:rFonts w:ascii="inherit" w:eastAsia="Times New Roman" w:hAnsi="inherit" w:cs="Times New Roman"/>
                  <w:b/>
                  <w:bCs/>
                  <w:color w:val="337AB7"/>
                  <w:u w:val="single"/>
                  <w:lang w:eastAsia="et-EE"/>
                </w:rPr>
                <w:t> </w:t>
              </w:r>
            </w:hyperlink>
            <w:r w:rsidR="00F371E5">
              <w:rPr>
                <w:rStyle w:val="Allmrkuseviide"/>
                <w:rFonts w:ascii="inherit" w:eastAsia="Times New Roman" w:hAnsi="inherit" w:cs="Times New Roman"/>
                <w:b/>
                <w:bCs/>
                <w:color w:val="000000"/>
                <w:lang w:eastAsia="et-EE"/>
              </w:rPr>
              <w:footnoteReference w:id="42"/>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4DE51438" w14:textId="7BD213B2" w:rsidR="00F371E5" w:rsidRPr="00CB6837" w:rsidRDefault="00F371E5" w:rsidP="006C3B7C">
            <w:pPr>
              <w:spacing w:after="0" w:line="240" w:lineRule="auto"/>
              <w:ind w:right="195"/>
              <w:jc w:val="center"/>
              <w:rPr>
                <w:rFonts w:ascii="inherit" w:eastAsia="Times New Roman" w:hAnsi="inherit" w:cs="Times New Roman"/>
                <w:b/>
                <w:bCs/>
                <w:color w:val="000000"/>
                <w:lang w:eastAsia="et-EE"/>
              </w:rPr>
            </w:pPr>
            <w:r w:rsidRPr="00CB6837">
              <w:rPr>
                <w:rFonts w:ascii="inherit" w:eastAsia="Times New Roman" w:hAnsi="inherit" w:cs="Times New Roman"/>
                <w:b/>
                <w:bCs/>
                <w:color w:val="000000"/>
                <w:lang w:eastAsia="et-EE"/>
              </w:rPr>
              <w:t>Re</w:t>
            </w:r>
            <w:r>
              <w:rPr>
                <w:rFonts w:ascii="inherit" w:eastAsia="Times New Roman" w:hAnsi="inherit" w:cs="Times New Roman"/>
                <w:b/>
                <w:bCs/>
                <w:color w:val="000000"/>
                <w:lang w:eastAsia="et-EE"/>
              </w:rPr>
              <w:t>konstrueeri-mis</w:t>
            </w:r>
            <w:r w:rsidRPr="00CB6837">
              <w:rPr>
                <w:rFonts w:ascii="inherit" w:eastAsia="Times New Roman" w:hAnsi="inherit" w:cs="Times New Roman"/>
                <w:b/>
                <w:bCs/>
                <w:color w:val="000000"/>
                <w:lang w:eastAsia="et-EE"/>
              </w:rPr>
              <w:t>kohustus</w:t>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68458C86" w14:textId="6D295815" w:rsidR="00F371E5" w:rsidRPr="00CB6837" w:rsidRDefault="00F371E5" w:rsidP="006C3B7C">
            <w:pPr>
              <w:spacing w:after="0" w:line="240" w:lineRule="auto"/>
              <w:ind w:right="195"/>
              <w:jc w:val="center"/>
              <w:rPr>
                <w:rFonts w:ascii="inherit" w:eastAsia="Times New Roman" w:hAnsi="inherit" w:cs="Times New Roman"/>
                <w:b/>
                <w:bCs/>
                <w:color w:val="000000"/>
                <w:lang w:eastAsia="et-EE"/>
              </w:rPr>
            </w:pPr>
            <w:r>
              <w:rPr>
                <w:rFonts w:ascii="inherit" w:eastAsia="Times New Roman" w:hAnsi="inherit" w:cs="Times New Roman"/>
                <w:b/>
                <w:bCs/>
                <w:color w:val="000000"/>
                <w:lang w:eastAsia="et-EE"/>
              </w:rPr>
              <w:t xml:space="preserve">Energiatõhususe miinimumnõudele </w:t>
            </w:r>
            <w:r w:rsidRPr="00CB6837">
              <w:rPr>
                <w:rFonts w:ascii="inherit" w:eastAsia="Times New Roman" w:hAnsi="inherit" w:cs="Times New Roman"/>
                <w:b/>
                <w:bCs/>
                <w:color w:val="000000"/>
                <w:lang w:eastAsia="et-EE"/>
              </w:rPr>
              <w:t>re</w:t>
            </w:r>
            <w:r>
              <w:rPr>
                <w:rFonts w:ascii="inherit" w:eastAsia="Times New Roman" w:hAnsi="inherit" w:cs="Times New Roman"/>
                <w:b/>
                <w:bCs/>
                <w:color w:val="000000"/>
                <w:lang w:eastAsia="et-EE"/>
              </w:rPr>
              <w:t xml:space="preserve">konstrueeritud hoonete </w:t>
            </w:r>
            <w:r w:rsidRPr="00CB6837">
              <w:rPr>
                <w:rFonts w:ascii="inherit" w:eastAsia="Times New Roman" w:hAnsi="inherit" w:cs="Times New Roman"/>
                <w:b/>
                <w:bCs/>
                <w:color w:val="000000"/>
                <w:lang w:eastAsia="et-EE"/>
              </w:rPr>
              <w:t>panus eesmärgi saavutamisse</w:t>
            </w:r>
          </w:p>
        </w:tc>
      </w:tr>
      <w:tr w:rsidR="00F371E5" w:rsidRPr="00CB6837" w14:paraId="09A60312" w14:textId="77777777" w:rsidTr="006C3B7C">
        <w:tc>
          <w:tcPr>
            <w:tcW w:w="2260" w:type="dxa"/>
            <w:gridSpan w:val="2"/>
            <w:tcBorders>
              <w:top w:val="single" w:sz="6" w:space="0" w:color="000000"/>
              <w:left w:val="single" w:sz="6" w:space="0" w:color="000000"/>
              <w:bottom w:val="single" w:sz="6" w:space="0" w:color="000000"/>
              <w:right w:val="single" w:sz="6" w:space="0" w:color="000000"/>
            </w:tcBorders>
            <w:shd w:val="clear" w:color="auto" w:fill="FFFFFF"/>
            <w:hideMark/>
          </w:tcPr>
          <w:p w14:paraId="06FD03FD" w14:textId="77777777" w:rsidR="00F371E5" w:rsidRPr="00CB6837" w:rsidRDefault="00F371E5" w:rsidP="006C3B7C">
            <w:pPr>
              <w:spacing w:after="0" w:line="240" w:lineRule="auto"/>
              <w:rPr>
                <w:rFonts w:ascii="inherit" w:eastAsia="Times New Roman" w:hAnsi="inherit" w:cs="Times New Roman"/>
                <w:color w:val="000000"/>
                <w:lang w:eastAsia="et-EE"/>
              </w:rPr>
            </w:pPr>
            <w:r w:rsidRPr="00CB6837">
              <w:rPr>
                <w:rFonts w:ascii="inherit" w:eastAsia="Times New Roman" w:hAnsi="inherit" w:cs="Times New Roman"/>
                <w:b/>
                <w:bCs/>
                <w:color w:val="000000"/>
                <w:lang w:eastAsia="et-EE"/>
              </w:rPr>
              <w:t>Avaliku sektori asutuste kasutuses, kuid mitte omanduses</w:t>
            </w:r>
            <w:r>
              <w:rPr>
                <w:rFonts w:ascii="inherit" w:eastAsia="Times New Roman" w:hAnsi="inherit" w:cs="Times New Roman"/>
                <w:b/>
                <w:bCs/>
                <w:color w:val="000000"/>
                <w:lang w:eastAsia="et-EE"/>
              </w:rPr>
              <w:t xml:space="preserve"> (üüripinnad) </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338EB6EF"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050CC73E"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564455E3"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r>
              <w:rPr>
                <w:rStyle w:val="Allmrkuseviide"/>
                <w:rFonts w:ascii="inherit" w:eastAsia="Times New Roman" w:hAnsi="inherit" w:cs="Times New Roman"/>
                <w:color w:val="000000"/>
                <w:lang w:eastAsia="et-EE"/>
              </w:rPr>
              <w:footnoteReference w:id="43"/>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169FC06E"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r>
      <w:tr w:rsidR="00F371E5" w:rsidRPr="00CB6837" w14:paraId="537B5B85" w14:textId="77777777" w:rsidTr="006C3B7C">
        <w:tc>
          <w:tcPr>
            <w:tcW w:w="985" w:type="dxa"/>
            <w:vMerge w:val="restart"/>
            <w:tcBorders>
              <w:top w:val="single" w:sz="6" w:space="0" w:color="000000"/>
              <w:left w:val="single" w:sz="6" w:space="0" w:color="000000"/>
              <w:bottom w:val="single" w:sz="6" w:space="0" w:color="000000"/>
              <w:right w:val="single" w:sz="6" w:space="0" w:color="000000"/>
            </w:tcBorders>
            <w:shd w:val="clear" w:color="auto" w:fill="FFFFFF"/>
            <w:hideMark/>
          </w:tcPr>
          <w:p w14:paraId="40D08B7A" w14:textId="77777777" w:rsidR="00F371E5" w:rsidRPr="00CB6837" w:rsidRDefault="00F371E5" w:rsidP="006C3B7C">
            <w:pPr>
              <w:spacing w:after="0" w:line="240" w:lineRule="auto"/>
              <w:rPr>
                <w:rFonts w:ascii="inherit" w:eastAsia="Times New Roman" w:hAnsi="inherit" w:cs="Times New Roman"/>
                <w:color w:val="000000"/>
                <w:lang w:eastAsia="et-EE"/>
              </w:rPr>
            </w:pPr>
            <w:r w:rsidRPr="00CB6837">
              <w:rPr>
                <w:rFonts w:ascii="inherit" w:eastAsia="Times New Roman" w:hAnsi="inherit" w:cs="Times New Roman"/>
                <w:b/>
                <w:bCs/>
                <w:color w:val="000000"/>
                <w:lang w:eastAsia="et-EE"/>
              </w:rPr>
              <w:t>Avaliku sektori asutuste omanduses</w:t>
            </w:r>
          </w:p>
        </w:tc>
        <w:tc>
          <w:tcPr>
            <w:tcW w:w="1275" w:type="dxa"/>
            <w:tcBorders>
              <w:top w:val="single" w:sz="6" w:space="0" w:color="000000"/>
              <w:left w:val="single" w:sz="6" w:space="0" w:color="000000"/>
              <w:bottom w:val="single" w:sz="6" w:space="0" w:color="000000"/>
              <w:right w:val="single" w:sz="6" w:space="0" w:color="000000"/>
            </w:tcBorders>
            <w:shd w:val="clear" w:color="auto" w:fill="FFFFFF"/>
            <w:hideMark/>
          </w:tcPr>
          <w:p w14:paraId="1B839B2B" w14:textId="77777777" w:rsidR="00F371E5" w:rsidRPr="00CB6837" w:rsidRDefault="00F371E5" w:rsidP="006C3B7C">
            <w:pPr>
              <w:spacing w:after="0" w:line="240" w:lineRule="auto"/>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Hooned, mis 1. jaanuaril 2024 juba on liginullenergiahooned</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22E47DEA"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32BF43D0"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6E99592D"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0BFF12A8"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r>
      <w:tr w:rsidR="00F371E5" w:rsidRPr="00CB6837" w14:paraId="37AEEF73" w14:textId="77777777" w:rsidTr="006C3B7C">
        <w:tc>
          <w:tcPr>
            <w:tcW w:w="985" w:type="dxa"/>
            <w:vMerge/>
            <w:tcBorders>
              <w:top w:val="single" w:sz="6" w:space="0" w:color="000000"/>
              <w:left w:val="single" w:sz="6" w:space="0" w:color="000000"/>
              <w:bottom w:val="single" w:sz="6" w:space="0" w:color="000000"/>
              <w:right w:val="single" w:sz="6" w:space="0" w:color="000000"/>
            </w:tcBorders>
            <w:shd w:val="clear" w:color="auto" w:fill="FFFFFF"/>
            <w:vAlign w:val="center"/>
            <w:hideMark/>
          </w:tcPr>
          <w:p w14:paraId="3E72E8C4" w14:textId="77777777" w:rsidR="00F371E5" w:rsidRPr="00CB6837" w:rsidRDefault="00F371E5" w:rsidP="00947442">
            <w:pPr>
              <w:spacing w:after="0" w:line="240" w:lineRule="auto"/>
              <w:rPr>
                <w:rFonts w:ascii="inherit" w:eastAsia="Times New Roman" w:hAnsi="inherit" w:cs="Times New Roman"/>
                <w:color w:val="000000"/>
                <w:lang w:eastAsia="et-EE"/>
              </w:rPr>
            </w:pPr>
          </w:p>
        </w:tc>
        <w:tc>
          <w:tcPr>
            <w:tcW w:w="1275" w:type="dxa"/>
            <w:tcBorders>
              <w:top w:val="single" w:sz="6" w:space="0" w:color="000000"/>
              <w:left w:val="single" w:sz="6" w:space="0" w:color="000000"/>
              <w:bottom w:val="single" w:sz="6" w:space="0" w:color="000000"/>
              <w:right w:val="single" w:sz="6" w:space="0" w:color="000000"/>
            </w:tcBorders>
            <w:shd w:val="clear" w:color="auto" w:fill="FFFFFF"/>
            <w:hideMark/>
          </w:tcPr>
          <w:p w14:paraId="59586CCF" w14:textId="77777777" w:rsidR="00F371E5" w:rsidRPr="00CB6837" w:rsidRDefault="00F371E5" w:rsidP="006C3B7C">
            <w:pPr>
              <w:spacing w:after="0" w:line="240" w:lineRule="auto"/>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Sotsiaaleluruumid, mille renoveerimine EI ole kuluneutraalne</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30533796"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03884F09"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1F4CC212"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5EBDF00C"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r>
      <w:tr w:rsidR="00F371E5" w:rsidRPr="00CB6837" w14:paraId="73841FAC" w14:textId="77777777" w:rsidTr="006C3B7C">
        <w:tc>
          <w:tcPr>
            <w:tcW w:w="985" w:type="dxa"/>
            <w:vMerge/>
            <w:tcBorders>
              <w:top w:val="single" w:sz="6" w:space="0" w:color="000000"/>
              <w:left w:val="single" w:sz="6" w:space="0" w:color="000000"/>
              <w:bottom w:val="single" w:sz="6" w:space="0" w:color="000000"/>
              <w:right w:val="single" w:sz="6" w:space="0" w:color="000000"/>
            </w:tcBorders>
            <w:shd w:val="clear" w:color="auto" w:fill="FFFFFF"/>
            <w:vAlign w:val="center"/>
            <w:hideMark/>
          </w:tcPr>
          <w:p w14:paraId="4D24E89E" w14:textId="77777777" w:rsidR="00F371E5" w:rsidRPr="00CB6837" w:rsidRDefault="00F371E5" w:rsidP="00947442">
            <w:pPr>
              <w:spacing w:after="0" w:line="240" w:lineRule="auto"/>
              <w:rPr>
                <w:rFonts w:ascii="inherit" w:eastAsia="Times New Roman" w:hAnsi="inherit" w:cs="Times New Roman"/>
                <w:color w:val="000000"/>
                <w:lang w:eastAsia="et-EE"/>
              </w:rPr>
            </w:pPr>
          </w:p>
        </w:tc>
        <w:tc>
          <w:tcPr>
            <w:tcW w:w="1275" w:type="dxa"/>
            <w:tcBorders>
              <w:top w:val="single" w:sz="6" w:space="0" w:color="000000"/>
              <w:left w:val="single" w:sz="6" w:space="0" w:color="000000"/>
              <w:bottom w:val="single" w:sz="6" w:space="0" w:color="000000"/>
              <w:right w:val="single" w:sz="6" w:space="0" w:color="000000"/>
            </w:tcBorders>
            <w:shd w:val="clear" w:color="auto" w:fill="FFFFFF"/>
            <w:hideMark/>
          </w:tcPr>
          <w:p w14:paraId="1BFCC713" w14:textId="77777777" w:rsidR="00F371E5" w:rsidRPr="00CB6837" w:rsidRDefault="00F371E5" w:rsidP="006C3B7C">
            <w:pPr>
              <w:spacing w:after="0" w:line="240" w:lineRule="auto"/>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Sotsiaaleluruumid, mille renoveerimine on kuluneutraalne</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4B6DD6EE"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4FDB36AF"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27CDC9B1"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1CBF5748"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r>
      <w:tr w:rsidR="00F371E5" w:rsidRPr="00CB6837" w14:paraId="6A21AF77" w14:textId="77777777" w:rsidTr="006C3B7C">
        <w:tc>
          <w:tcPr>
            <w:tcW w:w="985" w:type="dxa"/>
            <w:vMerge/>
            <w:tcBorders>
              <w:top w:val="single" w:sz="6" w:space="0" w:color="000000"/>
              <w:left w:val="single" w:sz="6" w:space="0" w:color="000000"/>
              <w:bottom w:val="single" w:sz="6" w:space="0" w:color="000000"/>
              <w:right w:val="single" w:sz="6" w:space="0" w:color="000000"/>
            </w:tcBorders>
            <w:shd w:val="clear" w:color="auto" w:fill="FFFFFF"/>
            <w:vAlign w:val="center"/>
            <w:hideMark/>
          </w:tcPr>
          <w:p w14:paraId="2EC0045E" w14:textId="77777777" w:rsidR="00F371E5" w:rsidRPr="00CB6837" w:rsidRDefault="00F371E5" w:rsidP="00947442">
            <w:pPr>
              <w:spacing w:after="0" w:line="240" w:lineRule="auto"/>
              <w:rPr>
                <w:rFonts w:ascii="inherit" w:eastAsia="Times New Roman" w:hAnsi="inherit" w:cs="Times New Roman"/>
                <w:color w:val="000000"/>
                <w:lang w:eastAsia="et-EE"/>
              </w:rPr>
            </w:pPr>
          </w:p>
        </w:tc>
        <w:tc>
          <w:tcPr>
            <w:tcW w:w="1275" w:type="dxa"/>
            <w:tcBorders>
              <w:top w:val="single" w:sz="6" w:space="0" w:color="000000"/>
              <w:left w:val="single" w:sz="6" w:space="0" w:color="000000"/>
              <w:bottom w:val="single" w:sz="6" w:space="0" w:color="000000"/>
              <w:right w:val="single" w:sz="6" w:space="0" w:color="000000"/>
            </w:tcBorders>
            <w:shd w:val="clear" w:color="auto" w:fill="FFFFFF"/>
            <w:hideMark/>
          </w:tcPr>
          <w:p w14:paraId="17745FCB" w14:textId="77777777" w:rsidR="00F371E5" w:rsidRPr="00CB6837" w:rsidRDefault="00F371E5" w:rsidP="006C3B7C">
            <w:pPr>
              <w:spacing w:after="0" w:line="240" w:lineRule="auto"/>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Hooned, mille muutmine liginullenergiahooneks ei ole tehniliselt, majanduslikult või funktsionaalselt teostatav)</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668BB9D2"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1964ADA5"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46664C30"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5D859E95"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hyperlink r:id="rId28" w:anchor="ntr48-L_202401716ET.000301-E0048" w:history="1">
              <w:r>
                <w:rPr>
                  <w:rStyle w:val="Allmrkuseviide"/>
                  <w:rFonts w:ascii="inherit" w:eastAsia="Times New Roman" w:hAnsi="inherit" w:cs="Times New Roman"/>
                  <w:color w:val="000000"/>
                  <w:lang w:eastAsia="et-EE"/>
                </w:rPr>
                <w:footnoteReference w:id="44"/>
              </w:r>
            </w:hyperlink>
          </w:p>
        </w:tc>
      </w:tr>
      <w:tr w:rsidR="00F371E5" w:rsidRPr="00CB6837" w14:paraId="17609350" w14:textId="77777777" w:rsidTr="006C3B7C">
        <w:tc>
          <w:tcPr>
            <w:tcW w:w="985" w:type="dxa"/>
            <w:vMerge/>
            <w:tcBorders>
              <w:top w:val="single" w:sz="6" w:space="0" w:color="000000"/>
              <w:left w:val="single" w:sz="6" w:space="0" w:color="000000"/>
              <w:bottom w:val="single" w:sz="6" w:space="0" w:color="000000"/>
              <w:right w:val="single" w:sz="6" w:space="0" w:color="000000"/>
            </w:tcBorders>
            <w:shd w:val="clear" w:color="auto" w:fill="FFFFFF"/>
            <w:vAlign w:val="center"/>
            <w:hideMark/>
          </w:tcPr>
          <w:p w14:paraId="2955534E" w14:textId="77777777" w:rsidR="00F371E5" w:rsidRPr="00CB6837" w:rsidRDefault="00F371E5" w:rsidP="00947442">
            <w:pPr>
              <w:spacing w:after="0" w:line="240" w:lineRule="auto"/>
              <w:rPr>
                <w:rFonts w:ascii="inherit" w:eastAsia="Times New Roman" w:hAnsi="inherit" w:cs="Times New Roman"/>
                <w:color w:val="000000"/>
                <w:lang w:eastAsia="et-EE"/>
              </w:rPr>
            </w:pPr>
          </w:p>
        </w:tc>
        <w:tc>
          <w:tcPr>
            <w:tcW w:w="1275" w:type="dxa"/>
            <w:tcBorders>
              <w:top w:val="single" w:sz="6" w:space="0" w:color="000000"/>
              <w:left w:val="single" w:sz="6" w:space="0" w:color="000000"/>
              <w:bottom w:val="single" w:sz="6" w:space="0" w:color="000000"/>
              <w:right w:val="single" w:sz="6" w:space="0" w:color="000000"/>
            </w:tcBorders>
            <w:shd w:val="clear" w:color="auto" w:fill="FFFFFF"/>
            <w:hideMark/>
          </w:tcPr>
          <w:p w14:paraId="4969A077" w14:textId="3F2A7339" w:rsidR="00F371E5" w:rsidRPr="00CB6837" w:rsidRDefault="00F371E5" w:rsidP="006C3B7C">
            <w:pPr>
              <w:spacing w:after="0" w:line="240" w:lineRule="auto"/>
              <w:rPr>
                <w:rFonts w:ascii="inherit" w:eastAsia="Times New Roman" w:hAnsi="inherit" w:cs="Times New Roman"/>
                <w:color w:val="000000"/>
                <w:lang w:eastAsia="et-EE"/>
              </w:rPr>
            </w:pPr>
            <w:r>
              <w:rPr>
                <w:rFonts w:ascii="inherit" w:eastAsia="Times New Roman" w:hAnsi="inherit" w:cs="Times New Roman"/>
                <w:color w:val="000000"/>
                <w:lang w:eastAsia="et-EE"/>
              </w:rPr>
              <w:t>Erihooned</w:t>
            </w:r>
            <w:r w:rsidR="001834F0">
              <w:rPr>
                <w:rFonts w:ascii="inherit" w:eastAsia="Times New Roman" w:hAnsi="inherit" w:cs="Times New Roman"/>
                <w:color w:val="000000"/>
                <w:lang w:eastAsia="et-EE"/>
              </w:rPr>
              <w:t>,</w:t>
            </w:r>
            <w:r>
              <w:rPr>
                <w:rFonts w:ascii="inherit" w:eastAsia="Times New Roman" w:hAnsi="inherit" w:cs="Times New Roman"/>
                <w:color w:val="000000"/>
                <w:lang w:eastAsia="et-EE"/>
              </w:rPr>
              <w:t xml:space="preserve"> millele energiatõhususe miinimumnõuded ei kohaldu EhS</w:t>
            </w:r>
            <w:r w:rsidR="001834F0">
              <w:rPr>
                <w:rFonts w:ascii="inherit" w:eastAsia="Times New Roman" w:hAnsi="inherit" w:cs="Times New Roman"/>
                <w:color w:val="000000"/>
                <w:lang w:eastAsia="et-EE"/>
              </w:rPr>
              <w:t>i</w:t>
            </w:r>
            <w:r>
              <w:rPr>
                <w:rFonts w:ascii="inherit" w:eastAsia="Times New Roman" w:hAnsi="inherit" w:cs="Times New Roman"/>
                <w:color w:val="000000"/>
                <w:lang w:eastAsia="et-EE"/>
              </w:rPr>
              <w:t xml:space="preserve"> § 62 lg 2 järgi. </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743DD9DB"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03DBA498"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1C45FC6A"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43F133E4"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r>
              <w:rPr>
                <w:rStyle w:val="Allmrkuseviide"/>
                <w:rFonts w:ascii="inherit" w:eastAsia="Times New Roman" w:hAnsi="inherit" w:cs="Times New Roman"/>
                <w:color w:val="000000"/>
                <w:lang w:eastAsia="et-EE"/>
              </w:rPr>
              <w:footnoteReference w:id="45"/>
            </w:r>
          </w:p>
        </w:tc>
      </w:tr>
      <w:tr w:rsidR="00F371E5" w:rsidRPr="00CB6837" w14:paraId="3AA1752A" w14:textId="77777777" w:rsidTr="006C3B7C">
        <w:tc>
          <w:tcPr>
            <w:tcW w:w="985" w:type="dxa"/>
            <w:vMerge/>
            <w:tcBorders>
              <w:top w:val="single" w:sz="6" w:space="0" w:color="000000"/>
              <w:left w:val="single" w:sz="6" w:space="0" w:color="000000"/>
              <w:bottom w:val="single" w:sz="6" w:space="0" w:color="000000"/>
              <w:right w:val="single" w:sz="6" w:space="0" w:color="000000"/>
            </w:tcBorders>
            <w:shd w:val="clear" w:color="auto" w:fill="FFFFFF"/>
            <w:vAlign w:val="center"/>
            <w:hideMark/>
          </w:tcPr>
          <w:p w14:paraId="6F002399" w14:textId="77777777" w:rsidR="00F371E5" w:rsidRPr="00CB6837" w:rsidRDefault="00F371E5" w:rsidP="00947442">
            <w:pPr>
              <w:spacing w:after="0" w:line="240" w:lineRule="auto"/>
              <w:rPr>
                <w:rFonts w:ascii="inherit" w:eastAsia="Times New Roman" w:hAnsi="inherit" w:cs="Times New Roman"/>
                <w:color w:val="000000"/>
                <w:lang w:eastAsia="et-EE"/>
              </w:rPr>
            </w:pPr>
          </w:p>
        </w:tc>
        <w:tc>
          <w:tcPr>
            <w:tcW w:w="1275" w:type="dxa"/>
            <w:tcBorders>
              <w:top w:val="single" w:sz="6" w:space="0" w:color="000000"/>
              <w:left w:val="single" w:sz="6" w:space="0" w:color="000000"/>
              <w:bottom w:val="single" w:sz="6" w:space="0" w:color="000000"/>
              <w:right w:val="single" w:sz="6" w:space="0" w:color="000000"/>
            </w:tcBorders>
            <w:shd w:val="clear" w:color="auto" w:fill="FFFFFF"/>
            <w:hideMark/>
          </w:tcPr>
          <w:p w14:paraId="7362A5FB" w14:textId="77777777" w:rsidR="00F371E5" w:rsidRPr="00CB6837" w:rsidRDefault="00F371E5" w:rsidP="006C3B7C">
            <w:pPr>
              <w:spacing w:after="0" w:line="240" w:lineRule="auto"/>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Kõik muud hooned &gt; 250 m</w:t>
            </w:r>
            <w:r w:rsidRPr="00CB6837">
              <w:rPr>
                <w:rFonts w:ascii="inherit" w:eastAsia="Times New Roman" w:hAnsi="inherit" w:cs="Times New Roman"/>
                <w:color w:val="000000"/>
                <w:sz w:val="15"/>
                <w:szCs w:val="15"/>
                <w:vertAlign w:val="superscript"/>
                <w:lang w:eastAsia="et-EE"/>
              </w:rPr>
              <w:t>2</w:t>
            </w:r>
            <w:r w:rsidRPr="00CB6837">
              <w:rPr>
                <w:rFonts w:ascii="inherit" w:eastAsia="Times New Roman" w:hAnsi="inherit" w:cs="Times New Roman"/>
                <w:color w:val="000000"/>
                <w:lang w:eastAsia="et-EE"/>
              </w:rPr>
              <w:t>, mille suhtes kohaldatakse renoveerimiskohustust</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2A8682B3"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0550D1E4"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0890C889"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3569E5CB"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JAH</w:t>
            </w:r>
          </w:p>
        </w:tc>
      </w:tr>
      <w:tr w:rsidR="00F371E5" w:rsidRPr="00CB6837" w14:paraId="175539F6" w14:textId="77777777" w:rsidTr="006C3B7C">
        <w:tc>
          <w:tcPr>
            <w:tcW w:w="2260" w:type="dxa"/>
            <w:gridSpan w:val="2"/>
            <w:tcBorders>
              <w:top w:val="single" w:sz="6" w:space="0" w:color="000000"/>
              <w:left w:val="single" w:sz="6" w:space="0" w:color="000000"/>
              <w:bottom w:val="single" w:sz="6" w:space="0" w:color="000000"/>
              <w:right w:val="single" w:sz="6" w:space="0" w:color="000000"/>
            </w:tcBorders>
            <w:shd w:val="clear" w:color="auto" w:fill="FFFFFF"/>
            <w:hideMark/>
          </w:tcPr>
          <w:p w14:paraId="5F188C9F" w14:textId="77777777" w:rsidR="00F371E5" w:rsidRPr="00CB6837" w:rsidRDefault="00F371E5" w:rsidP="006C3B7C">
            <w:pPr>
              <w:spacing w:after="0" w:line="240" w:lineRule="auto"/>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Muud hooned ≤ 250 m</w:t>
            </w:r>
            <w:r w:rsidRPr="00CB6837">
              <w:rPr>
                <w:rFonts w:ascii="inherit" w:eastAsia="Times New Roman" w:hAnsi="inherit" w:cs="Times New Roman"/>
                <w:color w:val="000000"/>
                <w:sz w:val="15"/>
                <w:szCs w:val="15"/>
                <w:vertAlign w:val="superscript"/>
                <w:lang w:eastAsia="et-EE"/>
              </w:rPr>
              <w:t>2</w:t>
            </w:r>
          </w:p>
        </w:tc>
        <w:tc>
          <w:tcPr>
            <w:tcW w:w="1276" w:type="dxa"/>
            <w:tcBorders>
              <w:top w:val="single" w:sz="6" w:space="0" w:color="000000"/>
              <w:left w:val="single" w:sz="6" w:space="0" w:color="000000"/>
              <w:bottom w:val="single" w:sz="6" w:space="0" w:color="000000"/>
              <w:right w:val="single" w:sz="6" w:space="0" w:color="000000"/>
            </w:tcBorders>
            <w:shd w:val="clear" w:color="auto" w:fill="FFFFFF"/>
            <w:hideMark/>
          </w:tcPr>
          <w:p w14:paraId="4BD78AB9"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r>
              <w:rPr>
                <w:rStyle w:val="Allmrkuseviide"/>
                <w:rFonts w:ascii="inherit" w:eastAsia="Times New Roman" w:hAnsi="inherit" w:cs="Times New Roman"/>
                <w:color w:val="000000"/>
                <w:lang w:eastAsia="et-EE"/>
              </w:rPr>
              <w:footnoteReference w:id="46"/>
            </w:r>
          </w:p>
        </w:tc>
        <w:tc>
          <w:tcPr>
            <w:tcW w:w="1559" w:type="dxa"/>
            <w:tcBorders>
              <w:top w:val="single" w:sz="6" w:space="0" w:color="000000"/>
              <w:left w:val="single" w:sz="6" w:space="0" w:color="000000"/>
              <w:bottom w:val="single" w:sz="6" w:space="0" w:color="000000"/>
              <w:right w:val="single" w:sz="6" w:space="0" w:color="000000"/>
            </w:tcBorders>
            <w:shd w:val="clear" w:color="auto" w:fill="FFFFFF"/>
            <w:hideMark/>
          </w:tcPr>
          <w:p w14:paraId="26F1C8AE"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c>
          <w:tcPr>
            <w:tcW w:w="1843" w:type="dxa"/>
            <w:tcBorders>
              <w:top w:val="single" w:sz="6" w:space="0" w:color="000000"/>
              <w:left w:val="single" w:sz="6" w:space="0" w:color="000000"/>
              <w:bottom w:val="single" w:sz="6" w:space="0" w:color="000000"/>
              <w:right w:val="single" w:sz="6" w:space="0" w:color="000000"/>
            </w:tcBorders>
            <w:shd w:val="clear" w:color="auto" w:fill="FFFFFF"/>
            <w:hideMark/>
          </w:tcPr>
          <w:p w14:paraId="24AC7D26"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c>
          <w:tcPr>
            <w:tcW w:w="2138" w:type="dxa"/>
            <w:tcBorders>
              <w:top w:val="single" w:sz="6" w:space="0" w:color="000000"/>
              <w:left w:val="single" w:sz="6" w:space="0" w:color="000000"/>
              <w:bottom w:val="single" w:sz="6" w:space="0" w:color="000000"/>
              <w:right w:val="single" w:sz="6" w:space="0" w:color="000000"/>
            </w:tcBorders>
            <w:shd w:val="clear" w:color="auto" w:fill="FFFFFF"/>
            <w:hideMark/>
          </w:tcPr>
          <w:p w14:paraId="0849EEA7" w14:textId="77777777" w:rsidR="00F371E5" w:rsidRPr="00CB6837" w:rsidRDefault="00F371E5" w:rsidP="006C3B7C">
            <w:pPr>
              <w:spacing w:after="0" w:line="240" w:lineRule="auto"/>
              <w:jc w:val="center"/>
              <w:rPr>
                <w:rFonts w:ascii="inherit" w:eastAsia="Times New Roman" w:hAnsi="inherit" w:cs="Times New Roman"/>
                <w:color w:val="000000"/>
                <w:lang w:eastAsia="et-EE"/>
              </w:rPr>
            </w:pPr>
            <w:r w:rsidRPr="00CB6837">
              <w:rPr>
                <w:rFonts w:ascii="inherit" w:eastAsia="Times New Roman" w:hAnsi="inherit" w:cs="Times New Roman"/>
                <w:color w:val="000000"/>
                <w:lang w:eastAsia="et-EE"/>
              </w:rPr>
              <w:t>EI</w:t>
            </w:r>
          </w:p>
        </w:tc>
      </w:tr>
    </w:tbl>
    <w:p w14:paraId="3B9D5C2C" w14:textId="77777777" w:rsidR="00F371E5" w:rsidRDefault="00F371E5" w:rsidP="00947442">
      <w:pPr>
        <w:pStyle w:val="muudetavtekst"/>
        <w:rPr>
          <w:rFonts w:asciiTheme="minorHAnsi" w:hAnsiTheme="minorHAnsi" w:cstheme="minorHAnsi"/>
        </w:rPr>
      </w:pPr>
    </w:p>
    <w:p w14:paraId="1EE5DA9B" w14:textId="68FEB476" w:rsidR="00F371E5" w:rsidRPr="0083793A" w:rsidRDefault="00F371E5" w:rsidP="00947442">
      <w:pPr>
        <w:pStyle w:val="muudetavtekst"/>
        <w:rPr>
          <w:rFonts w:asciiTheme="minorHAnsi" w:hAnsiTheme="minorHAnsi" w:cstheme="minorBidi"/>
          <w:u w:val="single"/>
        </w:rPr>
      </w:pPr>
      <w:r w:rsidRPr="57490200">
        <w:rPr>
          <w:rFonts w:asciiTheme="minorHAnsi" w:hAnsiTheme="minorHAnsi" w:cstheme="minorBidi"/>
          <w:u w:val="single"/>
        </w:rPr>
        <w:t>Rekonstrueerimiskohustusega hoonete b</w:t>
      </w:r>
      <w:r w:rsidRPr="0083793A">
        <w:rPr>
          <w:rFonts w:asciiTheme="minorHAnsi" w:hAnsiTheme="minorHAnsi" w:cstheme="minorBidi"/>
          <w:u w:val="single"/>
        </w:rPr>
        <w:t>aastaseme määramine</w:t>
      </w:r>
    </w:p>
    <w:p w14:paraId="73001EE2" w14:textId="77777777" w:rsidR="00F371E5" w:rsidRDefault="00F371E5" w:rsidP="00947442">
      <w:pPr>
        <w:pStyle w:val="muudetavtekst"/>
        <w:rPr>
          <w:rFonts w:asciiTheme="minorHAnsi" w:hAnsiTheme="minorHAnsi" w:cstheme="minorHAnsi"/>
        </w:rPr>
      </w:pPr>
    </w:p>
    <w:p w14:paraId="66ADB53E" w14:textId="556A4673" w:rsidR="00F371E5" w:rsidRDefault="00F371E5" w:rsidP="00947442">
      <w:pPr>
        <w:pStyle w:val="muudetavtekst"/>
        <w:rPr>
          <w:rFonts w:asciiTheme="minorHAnsi" w:hAnsiTheme="minorHAnsi" w:cstheme="minorHAnsi"/>
        </w:rPr>
      </w:pPr>
      <w:r>
        <w:rPr>
          <w:rFonts w:asciiTheme="minorHAnsi" w:hAnsiTheme="minorHAnsi" w:cstheme="minorHAnsi"/>
        </w:rPr>
        <w:t>Eelnõu koostamisel kasutati järgmiseid andmeid:</w:t>
      </w:r>
    </w:p>
    <w:p w14:paraId="310EF027" w14:textId="590D02D2" w:rsidR="00F371E5" w:rsidRDefault="001834F0" w:rsidP="00A669F2">
      <w:pPr>
        <w:pStyle w:val="muudetavtekst"/>
        <w:numPr>
          <w:ilvl w:val="0"/>
          <w:numId w:val="11"/>
        </w:numPr>
        <w:rPr>
          <w:rFonts w:asciiTheme="minorHAnsi" w:hAnsiTheme="minorHAnsi" w:cstheme="minorHAnsi"/>
        </w:rPr>
      </w:pPr>
      <w:r>
        <w:rPr>
          <w:rFonts w:asciiTheme="minorHAnsi" w:hAnsiTheme="minorHAnsi" w:cstheme="minorHAnsi"/>
        </w:rPr>
        <w:t>r</w:t>
      </w:r>
      <w:r w:rsidR="00F371E5">
        <w:rPr>
          <w:rFonts w:asciiTheme="minorHAnsi" w:hAnsiTheme="minorHAnsi" w:cstheme="minorHAnsi"/>
        </w:rPr>
        <w:t>iigi kinnisvara registri andmed (keskvalitsus)</w:t>
      </w:r>
      <w:r>
        <w:rPr>
          <w:rFonts w:asciiTheme="minorHAnsi" w:hAnsiTheme="minorHAnsi" w:cstheme="minorHAnsi"/>
        </w:rPr>
        <w:t>;</w:t>
      </w:r>
    </w:p>
    <w:p w14:paraId="251FDFD6" w14:textId="6F3D0C04" w:rsidR="00F371E5" w:rsidRDefault="006C4ADE" w:rsidP="00A669F2">
      <w:pPr>
        <w:pStyle w:val="muudetavtekst"/>
        <w:numPr>
          <w:ilvl w:val="0"/>
          <w:numId w:val="11"/>
        </w:numPr>
        <w:rPr>
          <w:rFonts w:asciiTheme="minorHAnsi" w:hAnsiTheme="minorHAnsi" w:cstheme="minorBidi"/>
        </w:rPr>
      </w:pPr>
      <w:r>
        <w:rPr>
          <w:rFonts w:asciiTheme="minorHAnsi" w:hAnsiTheme="minorHAnsi" w:cstheme="minorBidi"/>
        </w:rPr>
        <w:t>„</w:t>
      </w:r>
      <w:r w:rsidR="00F371E5" w:rsidRPr="2475EBDD">
        <w:rPr>
          <w:rFonts w:asciiTheme="minorHAnsi" w:hAnsiTheme="minorHAnsi" w:cstheme="minorBidi"/>
        </w:rPr>
        <w:t>Minu omavalitsus</w:t>
      </w:r>
      <w:r>
        <w:rPr>
          <w:rFonts w:asciiTheme="minorHAnsi" w:hAnsiTheme="minorHAnsi" w:cstheme="minorBidi"/>
        </w:rPr>
        <w:t>e“</w:t>
      </w:r>
      <w:r w:rsidR="00F371E5" w:rsidRPr="2475EBDD">
        <w:rPr>
          <w:rFonts w:asciiTheme="minorHAnsi" w:hAnsiTheme="minorHAnsi" w:cstheme="minorBidi"/>
        </w:rPr>
        <w:t xml:space="preserve"> </w:t>
      </w:r>
      <w:r>
        <w:rPr>
          <w:rFonts w:asciiTheme="minorHAnsi" w:hAnsiTheme="minorHAnsi" w:cstheme="minorBidi"/>
        </w:rPr>
        <w:t>veebi</w:t>
      </w:r>
      <w:r w:rsidR="00F371E5" w:rsidRPr="2475EBDD">
        <w:rPr>
          <w:rFonts w:asciiTheme="minorHAnsi" w:hAnsiTheme="minorHAnsi" w:cstheme="minorBidi"/>
        </w:rPr>
        <w:t>lehel olevad kohalike omavalit</w:t>
      </w:r>
      <w:r>
        <w:rPr>
          <w:rFonts w:asciiTheme="minorHAnsi" w:hAnsiTheme="minorHAnsi" w:cstheme="minorBidi"/>
        </w:rPr>
        <w:t>s</w:t>
      </w:r>
      <w:r w:rsidR="00F371E5" w:rsidRPr="2475EBDD">
        <w:rPr>
          <w:rFonts w:asciiTheme="minorHAnsi" w:hAnsiTheme="minorHAnsi" w:cstheme="minorBidi"/>
        </w:rPr>
        <w:t>uste kinnisvara vaade</w:t>
      </w:r>
      <w:r w:rsidR="001834F0">
        <w:rPr>
          <w:rFonts w:asciiTheme="minorHAnsi" w:hAnsiTheme="minorHAnsi" w:cstheme="minorBidi"/>
        </w:rPr>
        <w:t>;</w:t>
      </w:r>
    </w:p>
    <w:p w14:paraId="52DADC26" w14:textId="7C273F95" w:rsidR="00F371E5" w:rsidRDefault="00F371E5" w:rsidP="00A669F2">
      <w:pPr>
        <w:pStyle w:val="muudetavtekst"/>
        <w:numPr>
          <w:ilvl w:val="0"/>
          <w:numId w:val="11"/>
        </w:numPr>
        <w:rPr>
          <w:rFonts w:asciiTheme="minorHAnsi" w:hAnsiTheme="minorHAnsi" w:cstheme="minorBidi"/>
        </w:rPr>
      </w:pPr>
      <w:r w:rsidRPr="22C093BA">
        <w:rPr>
          <w:rFonts w:asciiTheme="minorHAnsi" w:hAnsiTheme="minorHAnsi" w:cstheme="minorBidi"/>
        </w:rPr>
        <w:t>Haridus- ja Teadusministeeriumi esitatud andmed üli- ja kutsekoolide hoonete kohta</w:t>
      </w:r>
      <w:r w:rsidR="001834F0">
        <w:rPr>
          <w:rFonts w:asciiTheme="minorHAnsi" w:hAnsiTheme="minorHAnsi" w:cstheme="minorBidi"/>
        </w:rPr>
        <w:t>;</w:t>
      </w:r>
    </w:p>
    <w:p w14:paraId="313C7B9E" w14:textId="311CBE72" w:rsidR="00F371E5" w:rsidRDefault="00F371E5" w:rsidP="00A669F2">
      <w:pPr>
        <w:pStyle w:val="muudetavtekst"/>
        <w:numPr>
          <w:ilvl w:val="0"/>
          <w:numId w:val="11"/>
        </w:numPr>
        <w:rPr>
          <w:rFonts w:asciiTheme="minorHAnsi" w:hAnsiTheme="minorHAnsi" w:cstheme="minorHAnsi"/>
        </w:rPr>
      </w:pPr>
      <w:r>
        <w:rPr>
          <w:rFonts w:asciiTheme="minorHAnsi" w:hAnsiTheme="minorHAnsi" w:cstheme="minorHAnsi"/>
        </w:rPr>
        <w:t>Sotsiaalministeeriumi esitatud andmed haiglate kohta.</w:t>
      </w:r>
    </w:p>
    <w:p w14:paraId="785F1FC2" w14:textId="77777777" w:rsidR="00F371E5" w:rsidRDefault="00F371E5" w:rsidP="00947442">
      <w:pPr>
        <w:pStyle w:val="muudetavtekst"/>
        <w:rPr>
          <w:rFonts w:asciiTheme="minorHAnsi" w:hAnsiTheme="minorHAnsi" w:cstheme="minorHAnsi"/>
        </w:rPr>
      </w:pPr>
    </w:p>
    <w:p w14:paraId="74523AA0" w14:textId="4D3BF748" w:rsidR="00F371E5" w:rsidRDefault="00F371E5" w:rsidP="00947442">
      <w:pPr>
        <w:pStyle w:val="muudetavtekst"/>
        <w:rPr>
          <w:rFonts w:asciiTheme="minorHAnsi" w:hAnsiTheme="minorHAnsi" w:cstheme="minorBidi"/>
        </w:rPr>
      </w:pPr>
      <w:r w:rsidRPr="5A974A20">
        <w:rPr>
          <w:rFonts w:asciiTheme="minorHAnsi" w:hAnsiTheme="minorHAnsi" w:cstheme="minorBidi"/>
        </w:rPr>
        <w:t xml:space="preserve">Andmete filtreerimisel </w:t>
      </w:r>
      <w:r w:rsidR="001834F0">
        <w:rPr>
          <w:rFonts w:asciiTheme="minorHAnsi" w:hAnsiTheme="minorHAnsi" w:cstheme="minorBidi"/>
        </w:rPr>
        <w:t>jäeti</w:t>
      </w:r>
      <w:r w:rsidRPr="5A974A20">
        <w:rPr>
          <w:rFonts w:asciiTheme="minorHAnsi" w:hAnsiTheme="minorHAnsi" w:cstheme="minorBidi"/>
        </w:rPr>
        <w:t xml:space="preserve"> </w:t>
      </w:r>
      <w:r w:rsidR="006C4ADE">
        <w:rPr>
          <w:rFonts w:asciiTheme="minorHAnsi" w:hAnsiTheme="minorHAnsi" w:cstheme="minorBidi"/>
        </w:rPr>
        <w:t>loetelu</w:t>
      </w:r>
      <w:r w:rsidRPr="5A974A20">
        <w:rPr>
          <w:rFonts w:asciiTheme="minorHAnsi" w:hAnsiTheme="minorHAnsi" w:cstheme="minorBidi"/>
        </w:rPr>
        <w:t xml:space="preserve">st </w:t>
      </w:r>
      <w:r w:rsidR="001834F0">
        <w:rPr>
          <w:rFonts w:asciiTheme="minorHAnsi" w:hAnsiTheme="minorHAnsi" w:cstheme="minorBidi"/>
        </w:rPr>
        <w:t xml:space="preserve">välja </w:t>
      </w:r>
      <w:r w:rsidRPr="5A974A20">
        <w:rPr>
          <w:rFonts w:asciiTheme="minorHAnsi" w:hAnsiTheme="minorHAnsi" w:cstheme="minorBidi"/>
        </w:rPr>
        <w:t xml:space="preserve">kõigepealt need hooned, kus </w:t>
      </w:r>
      <w:r w:rsidR="00536E55">
        <w:rPr>
          <w:rFonts w:asciiTheme="minorHAnsi" w:hAnsiTheme="minorHAnsi" w:cstheme="minorBidi"/>
        </w:rPr>
        <w:t xml:space="preserve">kasulik </w:t>
      </w:r>
      <w:r w:rsidRPr="5A974A20">
        <w:rPr>
          <w:rFonts w:asciiTheme="minorHAnsi" w:hAnsiTheme="minorHAnsi" w:cstheme="minorBidi"/>
        </w:rPr>
        <w:t>üldpõrandapind oli alla 250 m</w:t>
      </w:r>
      <w:r w:rsidRPr="5A974A20">
        <w:rPr>
          <w:rFonts w:asciiTheme="minorHAnsi" w:hAnsiTheme="minorHAnsi" w:cstheme="minorBidi"/>
          <w:vertAlign w:val="superscript"/>
        </w:rPr>
        <w:t>2</w:t>
      </w:r>
      <w:r w:rsidRPr="5A974A20">
        <w:rPr>
          <w:rFonts w:asciiTheme="minorHAnsi" w:hAnsiTheme="minorHAnsi" w:cstheme="minorBidi"/>
        </w:rPr>
        <w:t>, seejärel hooned</w:t>
      </w:r>
      <w:r w:rsidRPr="4882D174">
        <w:rPr>
          <w:rFonts w:asciiTheme="minorHAnsi" w:hAnsiTheme="minorHAnsi" w:cstheme="minorBidi"/>
        </w:rPr>
        <w:t>,</w:t>
      </w:r>
      <w:r w:rsidRPr="5A974A20">
        <w:rPr>
          <w:rFonts w:asciiTheme="minorHAnsi" w:hAnsiTheme="minorHAnsi" w:cstheme="minorBidi"/>
        </w:rPr>
        <w:t xml:space="preserve"> kus ei olnud </w:t>
      </w:r>
      <w:r w:rsidR="001834F0">
        <w:rPr>
          <w:rFonts w:asciiTheme="minorHAnsi" w:hAnsiTheme="minorHAnsi" w:cstheme="minorBidi"/>
        </w:rPr>
        <w:t xml:space="preserve">reguleeritav </w:t>
      </w:r>
      <w:r w:rsidRPr="5A974A20">
        <w:rPr>
          <w:rFonts w:asciiTheme="minorHAnsi" w:hAnsiTheme="minorHAnsi" w:cstheme="minorBidi"/>
        </w:rPr>
        <w:t>sisekliima taga</w:t>
      </w:r>
      <w:r w:rsidR="001834F0">
        <w:rPr>
          <w:rFonts w:asciiTheme="minorHAnsi" w:hAnsiTheme="minorHAnsi" w:cstheme="minorBidi"/>
        </w:rPr>
        <w:t>tud</w:t>
      </w:r>
      <w:r w:rsidRPr="5A974A20">
        <w:rPr>
          <w:rFonts w:asciiTheme="minorHAnsi" w:hAnsiTheme="minorHAnsi" w:cstheme="minorBidi"/>
        </w:rPr>
        <w:t xml:space="preserve">, </w:t>
      </w:r>
      <w:r w:rsidRPr="3C299B37">
        <w:rPr>
          <w:rFonts w:asciiTheme="minorHAnsi" w:hAnsiTheme="minorHAnsi" w:cstheme="minorBidi"/>
        </w:rPr>
        <w:t>siis</w:t>
      </w:r>
      <w:r w:rsidRPr="5A974A20">
        <w:rPr>
          <w:rFonts w:asciiTheme="minorHAnsi" w:hAnsiTheme="minorHAnsi" w:cstheme="minorBidi"/>
        </w:rPr>
        <w:t xml:space="preserve"> hooned</w:t>
      </w:r>
      <w:r w:rsidRPr="3C299B37">
        <w:rPr>
          <w:rFonts w:asciiTheme="minorHAnsi" w:hAnsiTheme="minorHAnsi" w:cstheme="minorBidi"/>
        </w:rPr>
        <w:t>,</w:t>
      </w:r>
      <w:r w:rsidRPr="5A974A20">
        <w:rPr>
          <w:rFonts w:asciiTheme="minorHAnsi" w:hAnsiTheme="minorHAnsi" w:cstheme="minorBidi"/>
        </w:rPr>
        <w:t xml:space="preserve"> mis ei olnud 100% ulatuses avaliku sektori asutuse omandis (paljud korterelamud, kus on mõni sotsiaalelupind või ametikorter</w:t>
      </w:r>
      <w:r w:rsidRPr="3F1A2F59">
        <w:rPr>
          <w:rFonts w:asciiTheme="minorHAnsi" w:hAnsiTheme="minorHAnsi" w:cstheme="minorBidi"/>
        </w:rPr>
        <w:t>)</w:t>
      </w:r>
      <w:r w:rsidR="001834F0">
        <w:rPr>
          <w:rFonts w:asciiTheme="minorHAnsi" w:hAnsiTheme="minorHAnsi" w:cstheme="minorBidi"/>
        </w:rPr>
        <w:t>,</w:t>
      </w:r>
      <w:r w:rsidRPr="3F1A2F59">
        <w:rPr>
          <w:rFonts w:asciiTheme="minorHAnsi" w:hAnsiTheme="minorHAnsi" w:cstheme="minorBidi"/>
        </w:rPr>
        <w:t xml:space="preserve"> ja</w:t>
      </w:r>
      <w:r w:rsidRPr="5A974A20">
        <w:rPr>
          <w:rFonts w:asciiTheme="minorHAnsi" w:hAnsiTheme="minorHAnsi" w:cstheme="minorBidi"/>
        </w:rPr>
        <w:t xml:space="preserve"> viimase kriteeriumina hooned, mi</w:t>
      </w:r>
      <w:r w:rsidR="001834F0">
        <w:rPr>
          <w:rFonts w:asciiTheme="minorHAnsi" w:hAnsiTheme="minorHAnsi" w:cstheme="minorBidi"/>
        </w:rPr>
        <w:t>lle</w:t>
      </w:r>
      <w:r w:rsidRPr="5A974A20">
        <w:rPr>
          <w:rFonts w:asciiTheme="minorHAnsi" w:hAnsiTheme="minorHAnsi" w:cstheme="minorBidi"/>
        </w:rPr>
        <w:t xml:space="preserve"> kehtiv energiamärgis</w:t>
      </w:r>
      <w:r w:rsidR="001834F0">
        <w:rPr>
          <w:rFonts w:asciiTheme="minorHAnsi" w:hAnsiTheme="minorHAnsi" w:cstheme="minorBidi"/>
        </w:rPr>
        <w:t xml:space="preserve"> oli</w:t>
      </w:r>
      <w:r w:rsidRPr="5A974A20">
        <w:rPr>
          <w:rFonts w:asciiTheme="minorHAnsi" w:hAnsiTheme="minorHAnsi" w:cstheme="minorBidi"/>
        </w:rPr>
        <w:t xml:space="preserve"> </w:t>
      </w:r>
      <w:r w:rsidRPr="4FD83020">
        <w:rPr>
          <w:rFonts w:asciiTheme="minorHAnsi" w:hAnsiTheme="minorHAnsi" w:cstheme="minorBidi"/>
        </w:rPr>
        <w:t>energiaklassiga</w:t>
      </w:r>
      <w:r w:rsidR="00536E55">
        <w:rPr>
          <w:rFonts w:asciiTheme="minorHAnsi" w:hAnsiTheme="minorHAnsi" w:cstheme="minorBidi"/>
        </w:rPr>
        <w:t xml:space="preserve"> </w:t>
      </w:r>
      <w:r w:rsidRPr="5DAEC16B">
        <w:rPr>
          <w:rFonts w:asciiTheme="minorHAnsi" w:hAnsiTheme="minorHAnsi" w:cstheme="minorBidi"/>
        </w:rPr>
        <w:t>vähemalt</w:t>
      </w:r>
      <w:r w:rsidRPr="5A974A20">
        <w:rPr>
          <w:rFonts w:asciiTheme="minorHAnsi" w:hAnsiTheme="minorHAnsi" w:cstheme="minorBidi"/>
        </w:rPr>
        <w:t xml:space="preserve"> C või parem.</w:t>
      </w:r>
    </w:p>
    <w:p w14:paraId="11A014B9" w14:textId="77777777" w:rsidR="00F371E5" w:rsidRDefault="00F371E5" w:rsidP="00947442">
      <w:pPr>
        <w:pStyle w:val="muudetavtekst"/>
        <w:rPr>
          <w:rFonts w:asciiTheme="minorHAnsi" w:hAnsiTheme="minorHAnsi" w:cstheme="minorHAnsi"/>
        </w:rPr>
      </w:pPr>
    </w:p>
    <w:p w14:paraId="4547B5C7" w14:textId="101DDE8F" w:rsidR="00F371E5" w:rsidRDefault="00F371E5" w:rsidP="00947442">
      <w:pPr>
        <w:pStyle w:val="muudetavtekst"/>
        <w:rPr>
          <w:rFonts w:asciiTheme="minorHAnsi" w:hAnsiTheme="minorHAnsi" w:cstheme="minorHAnsi"/>
        </w:rPr>
      </w:pPr>
      <w:r>
        <w:rPr>
          <w:rFonts w:asciiTheme="minorHAnsi" w:hAnsiTheme="minorHAnsi" w:cstheme="minorHAnsi"/>
        </w:rPr>
        <w:t>Kogupilt kujunes välja järg</w:t>
      </w:r>
      <w:r w:rsidR="001834F0">
        <w:rPr>
          <w:rFonts w:asciiTheme="minorHAnsi" w:hAnsiTheme="minorHAnsi" w:cstheme="minorHAnsi"/>
        </w:rPr>
        <w:t>miselt.</w:t>
      </w:r>
    </w:p>
    <w:p w14:paraId="6B157273" w14:textId="07CC63C7" w:rsidR="00F371E5" w:rsidRDefault="00CC4807" w:rsidP="00947442">
      <w:pPr>
        <w:pStyle w:val="muudetavtekst"/>
        <w:rPr>
          <w:rFonts w:asciiTheme="minorHAnsi" w:hAnsiTheme="minorHAnsi" w:cstheme="minorHAnsi"/>
        </w:rPr>
      </w:pPr>
      <w:r>
        <w:rPr>
          <w:noProof/>
        </w:rPr>
        <w:noBreakHyphen/>
      </w:r>
      <w:r>
        <w:rPr>
          <w:noProof/>
        </w:rPr>
        <w:noBreakHyphen/>
      </w:r>
      <w:r>
        <w:rPr>
          <w:noProof/>
        </w:rPr>
        <w:noBreakHyphen/>
      </w:r>
      <w:r w:rsidR="004523F7">
        <w:rPr>
          <w:noProof/>
        </w:rPr>
        <w:drawing>
          <wp:inline distT="0" distB="0" distL="0" distR="0" wp14:anchorId="4E932F53" wp14:editId="1E9060CE">
            <wp:extent cx="5760720" cy="4177030"/>
            <wp:effectExtent l="0" t="19050" r="0" b="71120"/>
            <wp:docPr id="2127585927" name="Skemaatiline diagramm 1">
              <a:extLst xmlns:a="http://schemas.openxmlformats.org/drawingml/2006/main">
                <a:ext uri="{FF2B5EF4-FFF2-40B4-BE49-F238E27FC236}">
                  <a16:creationId xmlns:a16="http://schemas.microsoft.com/office/drawing/2014/main" id="{102A77CA-7D52-F494-C55C-630C7EA1DCB3}"/>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 r:lo="rId30" r:qs="rId31" r:cs="rId32"/>
              </a:graphicData>
            </a:graphic>
          </wp:inline>
        </w:drawing>
      </w:r>
    </w:p>
    <w:p w14:paraId="30D499D8" w14:textId="126DAEEC" w:rsidR="00F371E5" w:rsidRDefault="00F371E5" w:rsidP="00947442">
      <w:pPr>
        <w:pStyle w:val="muudetavtekst"/>
        <w:rPr>
          <w:rFonts w:asciiTheme="minorHAnsi" w:hAnsiTheme="minorHAnsi" w:cstheme="minorBidi"/>
        </w:rPr>
      </w:pPr>
      <w:r>
        <w:rPr>
          <w:rFonts w:asciiTheme="minorHAnsi" w:hAnsiTheme="minorHAnsi" w:cstheme="minorBidi"/>
        </w:rPr>
        <w:t xml:space="preserve">Joonis </w:t>
      </w:r>
      <w:r w:rsidR="00536E55">
        <w:rPr>
          <w:rFonts w:asciiTheme="minorHAnsi" w:hAnsiTheme="minorHAnsi" w:cstheme="minorBidi"/>
        </w:rPr>
        <w:t>3</w:t>
      </w:r>
      <w:r>
        <w:rPr>
          <w:rFonts w:asciiTheme="minorHAnsi" w:hAnsiTheme="minorHAnsi" w:cstheme="minorBidi"/>
        </w:rPr>
        <w:t>. Avaliku sektori asutuste hoonete kogupinna kujunemine</w:t>
      </w:r>
    </w:p>
    <w:p w14:paraId="671EB4E1" w14:textId="77777777" w:rsidR="00F371E5" w:rsidRPr="002E2362" w:rsidRDefault="00F371E5" w:rsidP="00947442">
      <w:pPr>
        <w:pStyle w:val="muudetavtekst"/>
        <w:rPr>
          <w:rFonts w:asciiTheme="minorHAnsi" w:hAnsiTheme="minorHAnsi" w:cstheme="minorBidi"/>
        </w:rPr>
      </w:pPr>
    </w:p>
    <w:p w14:paraId="200E0B89" w14:textId="4B152C4D" w:rsidR="00F371E5" w:rsidRDefault="00F371E5" w:rsidP="00947442">
      <w:pPr>
        <w:pStyle w:val="muudetavtekst"/>
        <w:rPr>
          <w:rFonts w:asciiTheme="minorHAnsi" w:hAnsiTheme="minorHAnsi" w:cstheme="minorBidi"/>
        </w:rPr>
      </w:pPr>
      <w:r w:rsidRPr="5621D634">
        <w:rPr>
          <w:rFonts w:asciiTheme="minorHAnsi" w:hAnsiTheme="minorHAnsi" w:cstheme="minorBidi"/>
        </w:rPr>
        <w:t>Rekonstrueerimise baastaseme aluseks on ~</w:t>
      </w:r>
      <w:r w:rsidR="001834F0">
        <w:rPr>
          <w:rFonts w:asciiTheme="minorHAnsi" w:hAnsiTheme="minorHAnsi" w:cstheme="minorBidi"/>
        </w:rPr>
        <w:t xml:space="preserve"> </w:t>
      </w:r>
      <w:r w:rsidRPr="5621D634">
        <w:rPr>
          <w:rFonts w:asciiTheme="minorHAnsi" w:hAnsiTheme="minorHAnsi" w:cstheme="minorBidi"/>
        </w:rPr>
        <w:t>37</w:t>
      </w:r>
      <w:r w:rsidR="004523F7">
        <w:rPr>
          <w:rFonts w:asciiTheme="minorHAnsi" w:hAnsiTheme="minorHAnsi" w:cstheme="minorBidi"/>
        </w:rPr>
        <w:t>6</w:t>
      </w:r>
      <w:r w:rsidRPr="5621D634">
        <w:rPr>
          <w:rFonts w:asciiTheme="minorHAnsi" w:hAnsiTheme="minorHAnsi" w:cstheme="minorBidi"/>
        </w:rPr>
        <w:t>0 hoonet, kogupinnaga ~ 6 550 000 m</w:t>
      </w:r>
      <w:r w:rsidRPr="5621D634">
        <w:rPr>
          <w:rFonts w:asciiTheme="minorHAnsi" w:hAnsiTheme="minorHAnsi" w:cstheme="minorBidi"/>
          <w:vertAlign w:val="superscript"/>
        </w:rPr>
        <w:t>2</w:t>
      </w:r>
      <w:r w:rsidRPr="5621D634">
        <w:rPr>
          <w:rFonts w:asciiTheme="minorHAnsi" w:hAnsiTheme="minorHAnsi" w:cstheme="minorBidi"/>
        </w:rPr>
        <w:t>. Sellest 3% on ~</w:t>
      </w:r>
      <w:r w:rsidR="001834F0">
        <w:rPr>
          <w:rFonts w:asciiTheme="minorHAnsi" w:hAnsiTheme="minorHAnsi" w:cstheme="minorBidi"/>
        </w:rPr>
        <w:t xml:space="preserve"> </w:t>
      </w:r>
      <w:r w:rsidRPr="5621D634">
        <w:rPr>
          <w:rFonts w:asciiTheme="minorHAnsi" w:hAnsiTheme="minorHAnsi" w:cstheme="minorBidi"/>
        </w:rPr>
        <w:t>197 000 m</w:t>
      </w:r>
      <w:r w:rsidRPr="5621D634">
        <w:rPr>
          <w:rFonts w:asciiTheme="minorHAnsi" w:hAnsiTheme="minorHAnsi" w:cstheme="minorBidi"/>
          <w:vertAlign w:val="superscript"/>
        </w:rPr>
        <w:t>2</w:t>
      </w:r>
      <w:r w:rsidRPr="5621D634">
        <w:rPr>
          <w:rFonts w:asciiTheme="minorHAnsi" w:hAnsiTheme="minorHAnsi" w:cstheme="minorBidi"/>
        </w:rPr>
        <w:t>, mi</w:t>
      </w:r>
      <w:r w:rsidR="001834F0">
        <w:rPr>
          <w:rFonts w:asciiTheme="minorHAnsi" w:hAnsiTheme="minorHAnsi" w:cstheme="minorBidi"/>
        </w:rPr>
        <w:t>s</w:t>
      </w:r>
      <w:r w:rsidRPr="5621D634">
        <w:rPr>
          <w:rFonts w:asciiTheme="minorHAnsi" w:hAnsiTheme="minorHAnsi" w:cstheme="minorBidi"/>
        </w:rPr>
        <w:t xml:space="preserve"> tuleb igal aastal viia olulise rekonstrueerimise energiatõhususe miinimumnõuete</w:t>
      </w:r>
      <w:r w:rsidR="001834F0">
        <w:rPr>
          <w:rFonts w:asciiTheme="minorHAnsi" w:hAnsiTheme="minorHAnsi" w:cstheme="minorBidi"/>
        </w:rPr>
        <w:t>ga</w:t>
      </w:r>
      <w:r w:rsidRPr="5621D634">
        <w:rPr>
          <w:rFonts w:asciiTheme="minorHAnsi" w:hAnsiTheme="minorHAnsi" w:cstheme="minorBidi"/>
        </w:rPr>
        <w:t xml:space="preserve"> (C</w:t>
      </w:r>
      <w:r w:rsidR="00CC4807">
        <w:rPr>
          <w:rFonts w:asciiTheme="minorHAnsi" w:hAnsiTheme="minorHAnsi" w:cstheme="minorBidi"/>
        </w:rPr>
        <w:t>-</w:t>
      </w:r>
      <w:r w:rsidRPr="5621D634">
        <w:rPr>
          <w:rFonts w:asciiTheme="minorHAnsi" w:hAnsiTheme="minorHAnsi" w:cstheme="minorBidi"/>
        </w:rPr>
        <w:t>klass) vastav</w:t>
      </w:r>
      <w:r w:rsidR="001834F0">
        <w:rPr>
          <w:rFonts w:asciiTheme="minorHAnsi" w:hAnsiTheme="minorHAnsi" w:cstheme="minorBidi"/>
        </w:rPr>
        <w:t>usse</w:t>
      </w:r>
      <w:r w:rsidRPr="5621D634">
        <w:rPr>
          <w:rFonts w:asciiTheme="minorHAnsi" w:hAnsiTheme="minorHAnsi" w:cstheme="minorBidi"/>
        </w:rPr>
        <w:t>.</w:t>
      </w:r>
    </w:p>
    <w:p w14:paraId="55DD3A8B" w14:textId="478EBC55" w:rsidR="00F371E5" w:rsidRDefault="00F371E5" w:rsidP="00947442">
      <w:pPr>
        <w:pStyle w:val="muudetavtekst"/>
        <w:rPr>
          <w:rFonts w:asciiTheme="minorHAnsi" w:hAnsiTheme="minorHAnsi" w:cstheme="minorBidi"/>
        </w:rPr>
      </w:pPr>
      <w:r>
        <w:rPr>
          <w:rFonts w:asciiTheme="minorHAnsi" w:hAnsiTheme="minorHAnsi" w:cstheme="minorBidi"/>
        </w:rPr>
        <w:t xml:space="preserve">Baastaseme sisse arvestatakse </w:t>
      </w:r>
      <w:r w:rsidRPr="00D642C1">
        <w:rPr>
          <w:rFonts w:asciiTheme="minorHAnsi" w:hAnsiTheme="minorHAnsi" w:cstheme="minorBidi"/>
        </w:rPr>
        <w:t>kõi</w:t>
      </w:r>
      <w:r w:rsidR="00A97D11">
        <w:rPr>
          <w:rFonts w:asciiTheme="minorHAnsi" w:hAnsiTheme="minorHAnsi" w:cstheme="minorBidi"/>
        </w:rPr>
        <w:t>gi</w:t>
      </w:r>
      <w:r w:rsidRPr="00D642C1">
        <w:rPr>
          <w:rFonts w:asciiTheme="minorHAnsi" w:hAnsiTheme="minorHAnsi" w:cstheme="minorBidi"/>
        </w:rPr>
        <w:t xml:space="preserve"> erikategooriate hoone</w:t>
      </w:r>
      <w:r w:rsidR="005375AE">
        <w:rPr>
          <w:rFonts w:asciiTheme="minorHAnsi" w:hAnsiTheme="minorHAnsi" w:cstheme="minorBidi"/>
        </w:rPr>
        <w:t>te (nt töökojad, laod, ka kultuuriväärtuslikud hooned) energiakasutus.</w:t>
      </w:r>
      <w:r>
        <w:rPr>
          <w:rFonts w:asciiTheme="minorHAnsi" w:hAnsiTheme="minorHAnsi" w:cstheme="minorBidi"/>
        </w:rPr>
        <w:t xml:space="preserve"> Neile kõigile ei rakendu rekonstrueerimisnõue (vt järgmist peatükki </w:t>
      </w:r>
      <w:r w:rsidR="005375AE">
        <w:rPr>
          <w:rFonts w:asciiTheme="minorHAnsi" w:hAnsiTheme="minorHAnsi" w:cstheme="minorBidi"/>
        </w:rPr>
        <w:t>ja</w:t>
      </w:r>
      <w:r>
        <w:rPr>
          <w:rFonts w:asciiTheme="minorHAnsi" w:hAnsiTheme="minorHAnsi" w:cstheme="minorBidi"/>
        </w:rPr>
        <w:t xml:space="preserve"> </w:t>
      </w:r>
      <w:r w:rsidR="00FB62D1">
        <w:rPr>
          <w:rFonts w:asciiTheme="minorHAnsi" w:hAnsiTheme="minorHAnsi" w:cstheme="minorBidi"/>
        </w:rPr>
        <w:t>tabel</w:t>
      </w:r>
      <w:r w:rsidR="005375AE">
        <w:rPr>
          <w:rFonts w:asciiTheme="minorHAnsi" w:hAnsiTheme="minorHAnsi" w:cstheme="minorBidi"/>
        </w:rPr>
        <w:t>it</w:t>
      </w:r>
      <w:r w:rsidR="00FB62D1">
        <w:rPr>
          <w:rFonts w:asciiTheme="minorHAnsi" w:hAnsiTheme="minorHAnsi" w:cstheme="minorBidi"/>
        </w:rPr>
        <w:t xml:space="preserve"> 10</w:t>
      </w:r>
      <w:r w:rsidR="00A97D11">
        <w:rPr>
          <w:rFonts w:asciiTheme="minorHAnsi" w:hAnsiTheme="minorHAnsi" w:cstheme="minorBidi"/>
        </w:rPr>
        <w:t xml:space="preserve"> eespool</w:t>
      </w:r>
      <w:r>
        <w:rPr>
          <w:rFonts w:asciiTheme="minorHAnsi" w:hAnsiTheme="minorHAnsi" w:cstheme="minorBidi"/>
        </w:rPr>
        <w:t>), aga n</w:t>
      </w:r>
      <w:r w:rsidR="005375AE">
        <w:rPr>
          <w:rFonts w:asciiTheme="minorHAnsi" w:hAnsiTheme="minorHAnsi" w:cstheme="minorBidi"/>
        </w:rPr>
        <w:t>ee</w:t>
      </w:r>
      <w:r>
        <w:rPr>
          <w:rFonts w:asciiTheme="minorHAnsi" w:hAnsiTheme="minorHAnsi" w:cstheme="minorBidi"/>
        </w:rPr>
        <w:t xml:space="preserve">d mõjutavad oma </w:t>
      </w:r>
      <w:r w:rsidR="00FB62D1">
        <w:rPr>
          <w:rFonts w:asciiTheme="minorHAnsi" w:hAnsiTheme="minorHAnsi" w:cstheme="minorBidi"/>
        </w:rPr>
        <w:t xml:space="preserve">kasuliku </w:t>
      </w:r>
      <w:r>
        <w:rPr>
          <w:rFonts w:asciiTheme="minorHAnsi" w:hAnsiTheme="minorHAnsi" w:cstheme="minorBidi"/>
        </w:rPr>
        <w:t>üldpõrandapinnaga baastaset</w:t>
      </w:r>
      <w:r w:rsidR="005375AE">
        <w:rPr>
          <w:rFonts w:asciiTheme="minorHAnsi" w:hAnsiTheme="minorHAnsi" w:cstheme="minorBidi"/>
        </w:rPr>
        <w:t>,</w:t>
      </w:r>
      <w:r>
        <w:rPr>
          <w:rFonts w:asciiTheme="minorHAnsi" w:hAnsiTheme="minorHAnsi" w:cstheme="minorBidi"/>
        </w:rPr>
        <w:t xml:space="preserve"> suurendades iga</w:t>
      </w:r>
      <w:r w:rsidR="005375AE">
        <w:rPr>
          <w:rFonts w:asciiTheme="minorHAnsi" w:hAnsiTheme="minorHAnsi" w:cstheme="minorBidi"/>
        </w:rPr>
        <w:t>-</w:t>
      </w:r>
      <w:r>
        <w:rPr>
          <w:rFonts w:asciiTheme="minorHAnsi" w:hAnsiTheme="minorHAnsi" w:cstheme="minorBidi"/>
        </w:rPr>
        <w:t xml:space="preserve">aastast </w:t>
      </w:r>
      <w:r w:rsidR="005375AE">
        <w:rPr>
          <w:rFonts w:asciiTheme="minorHAnsi" w:hAnsiTheme="minorHAnsi" w:cstheme="minorBidi"/>
        </w:rPr>
        <w:t>rekonstrueerimis</w:t>
      </w:r>
      <w:r>
        <w:rPr>
          <w:rFonts w:asciiTheme="minorHAnsi" w:hAnsiTheme="minorHAnsi" w:cstheme="minorBidi"/>
        </w:rPr>
        <w:t>mahtu.</w:t>
      </w:r>
    </w:p>
    <w:p w14:paraId="610178D0" w14:textId="77777777" w:rsidR="0021100A" w:rsidRDefault="0021100A" w:rsidP="00947442">
      <w:pPr>
        <w:pStyle w:val="muudetavtekst"/>
        <w:rPr>
          <w:rFonts w:asciiTheme="minorHAnsi" w:hAnsiTheme="minorHAnsi" w:cstheme="minorHAnsi"/>
        </w:rPr>
      </w:pPr>
    </w:p>
    <w:p w14:paraId="1F51548B" w14:textId="507FA54B" w:rsidR="0021100A" w:rsidRDefault="0021100A" w:rsidP="00947442">
      <w:pPr>
        <w:pStyle w:val="muudetavtekst"/>
        <w:rPr>
          <w:rFonts w:asciiTheme="minorHAnsi" w:hAnsiTheme="minorHAnsi" w:cstheme="minorBidi"/>
          <w:u w:val="single"/>
        </w:rPr>
      </w:pPr>
      <w:r>
        <w:rPr>
          <w:rFonts w:asciiTheme="minorHAnsi" w:hAnsiTheme="minorHAnsi" w:cstheme="minorBidi"/>
          <w:u w:val="single"/>
        </w:rPr>
        <w:t>Rekonstrueerimise erisused</w:t>
      </w:r>
    </w:p>
    <w:p w14:paraId="3E2F424B" w14:textId="40D2F408" w:rsidR="0021100A" w:rsidRDefault="0021100A" w:rsidP="00947442">
      <w:pPr>
        <w:pStyle w:val="muudetavtekst"/>
        <w:rPr>
          <w:rFonts w:asciiTheme="minorHAnsi" w:hAnsiTheme="minorHAnsi" w:cstheme="minorBidi"/>
        </w:rPr>
      </w:pPr>
      <w:r>
        <w:rPr>
          <w:rFonts w:asciiTheme="minorHAnsi" w:hAnsiTheme="minorHAnsi" w:cstheme="minorBidi"/>
        </w:rPr>
        <w:t>Kõiki hooneid tõenäolis</w:t>
      </w:r>
      <w:r w:rsidR="005375AE">
        <w:rPr>
          <w:rFonts w:asciiTheme="minorHAnsi" w:hAnsiTheme="minorHAnsi" w:cstheme="minorBidi"/>
        </w:rPr>
        <w:t>elt</w:t>
      </w:r>
      <w:r>
        <w:rPr>
          <w:rFonts w:asciiTheme="minorHAnsi" w:hAnsiTheme="minorHAnsi" w:cstheme="minorBidi"/>
        </w:rPr>
        <w:t xml:space="preserve"> ei saa energiatõhususe miinimumnõuetele </w:t>
      </w:r>
      <w:r w:rsidR="005375AE">
        <w:rPr>
          <w:rFonts w:asciiTheme="minorHAnsi" w:hAnsiTheme="minorHAnsi" w:cstheme="minorBidi"/>
        </w:rPr>
        <w:t xml:space="preserve">vastavaks </w:t>
      </w:r>
      <w:r>
        <w:rPr>
          <w:rFonts w:asciiTheme="minorHAnsi" w:hAnsiTheme="minorHAnsi" w:cstheme="minorBidi"/>
        </w:rPr>
        <w:t>rekonstrueerida</w:t>
      </w:r>
      <w:r w:rsidR="005375AE">
        <w:rPr>
          <w:rFonts w:asciiTheme="minorHAnsi" w:hAnsiTheme="minorHAnsi" w:cstheme="minorBidi"/>
        </w:rPr>
        <w:t xml:space="preserve"> nende </w:t>
      </w:r>
      <w:r>
        <w:rPr>
          <w:rFonts w:asciiTheme="minorHAnsi" w:hAnsiTheme="minorHAnsi" w:cstheme="minorBidi"/>
        </w:rPr>
        <w:t>eripära</w:t>
      </w:r>
      <w:r w:rsidR="005375AE">
        <w:rPr>
          <w:rFonts w:asciiTheme="minorHAnsi" w:hAnsiTheme="minorHAnsi" w:cstheme="minorBidi"/>
        </w:rPr>
        <w:t xml:space="preserve"> tõttu</w:t>
      </w:r>
      <w:r>
        <w:rPr>
          <w:rFonts w:asciiTheme="minorHAnsi" w:hAnsiTheme="minorHAnsi" w:cstheme="minorBidi"/>
        </w:rPr>
        <w:t>. Energiatõhususmeetmed ei pruugi olla piisavalt tehniliselt, majanduslikult ja funktsionaalselt</w:t>
      </w:r>
      <w:r w:rsidR="005375AE">
        <w:rPr>
          <w:rFonts w:asciiTheme="minorHAnsi" w:hAnsiTheme="minorHAnsi" w:cstheme="minorBidi"/>
        </w:rPr>
        <w:t xml:space="preserve"> teostatavad</w:t>
      </w:r>
      <w:r>
        <w:rPr>
          <w:rFonts w:asciiTheme="minorHAnsi" w:hAnsiTheme="minorHAnsi" w:cstheme="minorBidi"/>
        </w:rPr>
        <w:t>, et tagada energiatõhususe miinimumnõuded, sõltumata hoone kasutusotstarbest.</w:t>
      </w:r>
    </w:p>
    <w:p w14:paraId="360F0F5D" w14:textId="77777777" w:rsidR="0021100A" w:rsidRDefault="0021100A" w:rsidP="00947442">
      <w:pPr>
        <w:pStyle w:val="muudetavtekst"/>
        <w:rPr>
          <w:rFonts w:asciiTheme="minorHAnsi" w:hAnsiTheme="minorHAnsi" w:cstheme="minorBidi"/>
        </w:rPr>
      </w:pPr>
    </w:p>
    <w:p w14:paraId="7ACD2DA3" w14:textId="77777777" w:rsidR="0021100A" w:rsidRPr="009E7170" w:rsidRDefault="0021100A" w:rsidP="00947442">
      <w:pPr>
        <w:pStyle w:val="muudetavtekst"/>
        <w:rPr>
          <w:rFonts w:asciiTheme="minorHAnsi" w:hAnsiTheme="minorHAnsi" w:cstheme="minorBidi"/>
        </w:rPr>
      </w:pPr>
      <w:r w:rsidRPr="009E7170">
        <w:rPr>
          <w:rFonts w:asciiTheme="minorHAnsi" w:hAnsiTheme="minorHAnsi" w:cstheme="minorBidi"/>
        </w:rPr>
        <w:t>Tehnilist, majanduslikku ja funktsionaalset teostatavust tuleks tõlgendada järgmiselt:</w:t>
      </w:r>
    </w:p>
    <w:p w14:paraId="2C5CB1AA" w14:textId="1FE66A11" w:rsidR="0021100A" w:rsidRPr="009E7170" w:rsidRDefault="005375AE" w:rsidP="00947442">
      <w:pPr>
        <w:pStyle w:val="muudetavtekst"/>
        <w:rPr>
          <w:rFonts w:asciiTheme="minorHAnsi" w:hAnsiTheme="minorHAnsi" w:cstheme="minorBidi"/>
        </w:rPr>
      </w:pPr>
      <w:r>
        <w:rPr>
          <w:rFonts w:asciiTheme="minorHAnsi" w:hAnsiTheme="minorHAnsi" w:cstheme="minorBidi"/>
        </w:rPr>
        <w:t>-</w:t>
      </w:r>
      <w:r w:rsidR="0021100A" w:rsidRPr="009E7170">
        <w:rPr>
          <w:rFonts w:asciiTheme="minorHAnsi" w:hAnsiTheme="minorHAnsi" w:cstheme="minorBidi"/>
        </w:rPr>
        <w:t xml:space="preserve"> tehniline teostatavus –</w:t>
      </w:r>
      <w:r w:rsidR="00995833">
        <w:rPr>
          <w:rFonts w:asciiTheme="minorHAnsi" w:hAnsiTheme="minorHAnsi" w:cstheme="minorBidi"/>
        </w:rPr>
        <w:t xml:space="preserve"> </w:t>
      </w:r>
      <w:r w:rsidR="0021100A" w:rsidRPr="009E7170">
        <w:rPr>
          <w:rFonts w:asciiTheme="minorHAnsi" w:hAnsiTheme="minorHAnsi" w:cstheme="minorBidi"/>
        </w:rPr>
        <w:t xml:space="preserve">tehnilistel põhjustel </w:t>
      </w:r>
      <w:r w:rsidR="00B517D8">
        <w:rPr>
          <w:rFonts w:asciiTheme="minorHAnsi" w:hAnsiTheme="minorHAnsi" w:cstheme="minorBidi"/>
        </w:rPr>
        <w:t>on</w:t>
      </w:r>
      <w:r w:rsidR="0021100A" w:rsidRPr="009E7170">
        <w:rPr>
          <w:rFonts w:asciiTheme="minorHAnsi" w:hAnsiTheme="minorHAnsi" w:cstheme="minorBidi"/>
        </w:rPr>
        <w:t xml:space="preserve"> võimalik nõudeid täita</w:t>
      </w:r>
      <w:r w:rsidR="00B517D8">
        <w:rPr>
          <w:rFonts w:asciiTheme="minorHAnsi" w:hAnsiTheme="minorHAnsi" w:cstheme="minorBidi"/>
        </w:rPr>
        <w:t>;</w:t>
      </w:r>
      <w:r w:rsidR="0021100A" w:rsidRPr="009E7170">
        <w:rPr>
          <w:rFonts w:asciiTheme="minorHAnsi" w:hAnsiTheme="minorHAnsi" w:cstheme="minorBidi"/>
        </w:rPr>
        <w:t xml:space="preserve"> </w:t>
      </w:r>
      <w:r w:rsidRPr="009E7170">
        <w:rPr>
          <w:rFonts w:asciiTheme="minorHAnsi" w:hAnsiTheme="minorHAnsi" w:cstheme="minorBidi"/>
        </w:rPr>
        <w:t xml:space="preserve">tehniliselt teostamatu </w:t>
      </w:r>
      <w:r w:rsidR="00B517D8">
        <w:rPr>
          <w:rFonts w:asciiTheme="minorHAnsi" w:hAnsiTheme="minorHAnsi" w:cstheme="minorBidi"/>
        </w:rPr>
        <w:t xml:space="preserve">aga juhul, </w:t>
      </w:r>
      <w:r w:rsidR="0021100A" w:rsidRPr="009E7170">
        <w:rPr>
          <w:rFonts w:asciiTheme="minorHAnsi" w:hAnsiTheme="minorHAnsi" w:cstheme="minorBidi"/>
        </w:rPr>
        <w:t xml:space="preserve">kui </w:t>
      </w:r>
      <w:r w:rsidR="00995833">
        <w:rPr>
          <w:rFonts w:asciiTheme="minorHAnsi" w:hAnsiTheme="minorHAnsi" w:cstheme="minorBidi"/>
        </w:rPr>
        <w:t xml:space="preserve">hoone ja tehnosüsteemide </w:t>
      </w:r>
      <w:r w:rsidR="0021100A" w:rsidRPr="009E7170">
        <w:rPr>
          <w:rFonts w:asciiTheme="minorHAnsi" w:hAnsiTheme="minorHAnsi" w:cstheme="minorBidi"/>
        </w:rPr>
        <w:t>tehniliste näitajate t</w:t>
      </w:r>
      <w:r w:rsidR="00B517D8">
        <w:rPr>
          <w:rFonts w:asciiTheme="minorHAnsi" w:hAnsiTheme="minorHAnsi" w:cstheme="minorBidi"/>
        </w:rPr>
        <w:t>õttu</w:t>
      </w:r>
      <w:r w:rsidR="0021100A" w:rsidRPr="009E7170">
        <w:rPr>
          <w:rFonts w:asciiTheme="minorHAnsi" w:hAnsiTheme="minorHAnsi" w:cstheme="minorBidi"/>
        </w:rPr>
        <w:t xml:space="preserve"> ei saa nõudeid järgida</w:t>
      </w:r>
      <w:r w:rsidR="0021100A">
        <w:rPr>
          <w:rFonts w:asciiTheme="minorHAnsi" w:hAnsiTheme="minorHAnsi" w:cstheme="minorBidi"/>
        </w:rPr>
        <w:t xml:space="preserve"> (n</w:t>
      </w:r>
      <w:r w:rsidR="00B517D8">
        <w:rPr>
          <w:rFonts w:asciiTheme="minorHAnsi" w:hAnsiTheme="minorHAnsi" w:cstheme="minorBidi"/>
        </w:rPr>
        <w:t>t</w:t>
      </w:r>
      <w:r w:rsidR="0021100A">
        <w:rPr>
          <w:rFonts w:asciiTheme="minorHAnsi" w:hAnsiTheme="minorHAnsi" w:cstheme="minorBidi"/>
        </w:rPr>
        <w:t xml:space="preserve"> päikesepaneelide panek eeldab ka käidukorraldust)</w:t>
      </w:r>
      <w:r w:rsidR="00227305">
        <w:rPr>
          <w:rFonts w:asciiTheme="minorHAnsi" w:hAnsiTheme="minorHAnsi" w:cstheme="minorBidi"/>
        </w:rPr>
        <w:t>;</w:t>
      </w:r>
    </w:p>
    <w:p w14:paraId="7B188C83" w14:textId="07A94139" w:rsidR="0021100A" w:rsidRPr="009E7170" w:rsidRDefault="005375AE" w:rsidP="00947442">
      <w:pPr>
        <w:pStyle w:val="muudetavtekst"/>
        <w:rPr>
          <w:rFonts w:asciiTheme="minorHAnsi" w:hAnsiTheme="minorHAnsi" w:cstheme="minorBidi"/>
        </w:rPr>
      </w:pPr>
      <w:r>
        <w:rPr>
          <w:rFonts w:asciiTheme="minorHAnsi" w:hAnsiTheme="minorHAnsi" w:cstheme="minorBidi"/>
        </w:rPr>
        <w:t>-</w:t>
      </w:r>
      <w:r w:rsidR="0021100A" w:rsidRPr="009E7170">
        <w:rPr>
          <w:rFonts w:asciiTheme="minorHAnsi" w:hAnsiTheme="minorHAnsi" w:cstheme="minorBidi"/>
        </w:rPr>
        <w:t xml:space="preserve"> majanduslik teostatavus s</w:t>
      </w:r>
      <w:r w:rsidR="00B517D8">
        <w:rPr>
          <w:rFonts w:asciiTheme="minorHAnsi" w:hAnsiTheme="minorHAnsi" w:cstheme="minorBidi"/>
        </w:rPr>
        <w:t>õltub</w:t>
      </w:r>
      <w:r w:rsidR="0021100A" w:rsidRPr="009E7170">
        <w:rPr>
          <w:rFonts w:asciiTheme="minorHAnsi" w:hAnsiTheme="minorHAnsi" w:cstheme="minorBidi"/>
        </w:rPr>
        <w:t xml:space="preserve"> nõuete täitmise kulude</w:t>
      </w:r>
      <w:r w:rsidR="00B517D8">
        <w:rPr>
          <w:rFonts w:asciiTheme="minorHAnsi" w:hAnsiTheme="minorHAnsi" w:cstheme="minorBidi"/>
        </w:rPr>
        <w:t>st</w:t>
      </w:r>
      <w:r w:rsidR="0021100A" w:rsidRPr="009E7170">
        <w:rPr>
          <w:rFonts w:asciiTheme="minorHAnsi" w:hAnsiTheme="minorHAnsi" w:cstheme="minorBidi"/>
        </w:rPr>
        <w:t xml:space="preserve"> ja selle</w:t>
      </w:r>
      <w:r w:rsidR="00B517D8">
        <w:rPr>
          <w:rFonts w:asciiTheme="minorHAnsi" w:hAnsiTheme="minorHAnsi" w:cstheme="minorBidi"/>
        </w:rPr>
        <w:t>st</w:t>
      </w:r>
      <w:r w:rsidR="0021100A" w:rsidRPr="009E7170">
        <w:rPr>
          <w:rFonts w:asciiTheme="minorHAnsi" w:hAnsiTheme="minorHAnsi" w:cstheme="minorBidi"/>
        </w:rPr>
        <w:t>, kas need kulud on kavandatava sekkumise (nt süsteemi uuendamise) kulude suhtes proportsionaalsed; eeldatav kasu kaalub kulud üles, võttes arvesse süsteemi eeldatavat tööiga;</w:t>
      </w:r>
    </w:p>
    <w:p w14:paraId="77D381E9" w14:textId="31A27558" w:rsidR="0021100A" w:rsidRDefault="005375AE" w:rsidP="00947442">
      <w:pPr>
        <w:pStyle w:val="muudetavtekst"/>
        <w:rPr>
          <w:rFonts w:asciiTheme="minorHAnsi" w:hAnsiTheme="minorHAnsi" w:cstheme="minorBidi"/>
        </w:rPr>
      </w:pPr>
      <w:r>
        <w:rPr>
          <w:rFonts w:asciiTheme="minorHAnsi" w:hAnsiTheme="minorHAnsi" w:cstheme="minorBidi"/>
        </w:rPr>
        <w:t>-</w:t>
      </w:r>
      <w:r w:rsidR="0021100A" w:rsidRPr="009E7170">
        <w:rPr>
          <w:rFonts w:asciiTheme="minorHAnsi" w:hAnsiTheme="minorHAnsi" w:cstheme="minorBidi"/>
        </w:rPr>
        <w:t xml:space="preserve"> funktsionaalne teostatavus </w:t>
      </w:r>
      <w:r w:rsidR="00B517D8">
        <w:rPr>
          <w:rFonts w:asciiTheme="minorHAnsi" w:hAnsiTheme="minorHAnsi" w:cstheme="minorBidi"/>
        </w:rPr>
        <w:t>sõltub sellest, kas</w:t>
      </w:r>
      <w:r w:rsidR="0021100A" w:rsidRPr="009E7170">
        <w:rPr>
          <w:rFonts w:asciiTheme="minorHAnsi" w:hAnsiTheme="minorHAnsi" w:cstheme="minorBidi"/>
        </w:rPr>
        <w:t xml:space="preserve"> nõuete täitmine too</w:t>
      </w:r>
      <w:r w:rsidR="00B517D8">
        <w:rPr>
          <w:rFonts w:asciiTheme="minorHAnsi" w:hAnsiTheme="minorHAnsi" w:cstheme="minorBidi"/>
        </w:rPr>
        <w:t>b</w:t>
      </w:r>
      <w:r w:rsidR="0021100A" w:rsidRPr="009E7170">
        <w:rPr>
          <w:rFonts w:asciiTheme="minorHAnsi" w:hAnsiTheme="minorHAnsi" w:cstheme="minorBidi"/>
        </w:rPr>
        <w:t xml:space="preserve"> kaasa muutusi, mis takistaksid süsteemi toimimist või hoone (või selle osa) kasutamist, võttes arvesse konkreetseid piiranguid (nt tehnilisi eeskirju), mida võidakse süsteemi ja/või hoone suhtes kohaldada</w:t>
      </w:r>
      <w:r w:rsidR="0021100A">
        <w:rPr>
          <w:rFonts w:asciiTheme="minorHAnsi" w:hAnsiTheme="minorHAnsi" w:cstheme="minorBidi"/>
        </w:rPr>
        <w:t>.</w:t>
      </w:r>
    </w:p>
    <w:p w14:paraId="082BBF75" w14:textId="77777777" w:rsidR="0021100A" w:rsidRDefault="0021100A" w:rsidP="00947442">
      <w:pPr>
        <w:pStyle w:val="muudetavtekst"/>
        <w:rPr>
          <w:rFonts w:asciiTheme="minorHAnsi" w:hAnsiTheme="minorHAnsi" w:cstheme="minorBidi"/>
        </w:rPr>
      </w:pPr>
    </w:p>
    <w:p w14:paraId="115CB011" w14:textId="46C6A3DC" w:rsidR="0021100A" w:rsidRDefault="0021100A" w:rsidP="00947442">
      <w:pPr>
        <w:pStyle w:val="muudetavtekst"/>
        <w:rPr>
          <w:rFonts w:asciiTheme="minorHAnsi" w:hAnsiTheme="minorHAnsi" w:cstheme="minorBidi"/>
        </w:rPr>
      </w:pPr>
      <w:r>
        <w:rPr>
          <w:rFonts w:asciiTheme="minorHAnsi" w:hAnsiTheme="minorHAnsi" w:cstheme="minorBidi"/>
        </w:rPr>
        <w:t>Need tingimused annavad avaliku sektori asutustele teatud paindlikkuse, milliseid hooneid ja kuidas rekonstrueerida, tagada tuleb vaid üldeesmärk 3% (197 000 m</w:t>
      </w:r>
      <w:r>
        <w:rPr>
          <w:rFonts w:asciiTheme="minorHAnsi" w:hAnsiTheme="minorHAnsi" w:cstheme="minorBidi"/>
          <w:vertAlign w:val="superscript"/>
        </w:rPr>
        <w:t>2</w:t>
      </w:r>
      <w:r>
        <w:rPr>
          <w:rFonts w:asciiTheme="minorHAnsi" w:hAnsiTheme="minorHAnsi" w:cstheme="minorBidi"/>
        </w:rPr>
        <w:t xml:space="preserve">) </w:t>
      </w:r>
      <w:r w:rsidR="006F7C1A">
        <w:rPr>
          <w:rFonts w:asciiTheme="minorHAnsi" w:hAnsiTheme="minorHAnsi" w:cstheme="minorBidi"/>
        </w:rPr>
        <w:t xml:space="preserve">hoonete </w:t>
      </w:r>
      <w:r>
        <w:rPr>
          <w:rFonts w:asciiTheme="minorHAnsi" w:hAnsiTheme="minorHAnsi" w:cstheme="minorBidi"/>
        </w:rPr>
        <w:t>rekonstrueerimine energiatõhususe miinimumtaseme</w:t>
      </w:r>
      <w:r w:rsidR="00B517D8">
        <w:rPr>
          <w:rFonts w:asciiTheme="minorHAnsi" w:hAnsiTheme="minorHAnsi" w:cstheme="minorBidi"/>
        </w:rPr>
        <w:t xml:space="preserve"> vastavaks.</w:t>
      </w:r>
    </w:p>
    <w:p w14:paraId="2BDB375F" w14:textId="77777777" w:rsidR="0021100A" w:rsidRDefault="0021100A" w:rsidP="00947442">
      <w:pPr>
        <w:pStyle w:val="muudetavtekst"/>
        <w:rPr>
          <w:rFonts w:asciiTheme="minorHAnsi" w:hAnsiTheme="minorHAnsi" w:cstheme="minorBidi"/>
        </w:rPr>
      </w:pPr>
    </w:p>
    <w:p w14:paraId="13E7FE06" w14:textId="2274A150" w:rsidR="0021100A" w:rsidRDefault="0021100A" w:rsidP="00947442">
      <w:pPr>
        <w:pStyle w:val="muudetavtekst"/>
        <w:rPr>
          <w:rFonts w:asciiTheme="minorHAnsi" w:hAnsiTheme="minorHAnsi" w:cstheme="minorBidi"/>
          <w:u w:val="single"/>
        </w:rPr>
      </w:pPr>
      <w:r w:rsidRPr="0058386F">
        <w:rPr>
          <w:rFonts w:asciiTheme="minorHAnsi" w:hAnsiTheme="minorHAnsi" w:cstheme="minorBidi"/>
          <w:u w:val="single"/>
        </w:rPr>
        <w:t>Kultuuriväärtuslikud hooned</w:t>
      </w:r>
    </w:p>
    <w:p w14:paraId="5D08E6BF" w14:textId="2602C63E" w:rsidR="0021100A" w:rsidRDefault="0021100A" w:rsidP="00947442">
      <w:pPr>
        <w:pStyle w:val="muudetavtekst"/>
        <w:rPr>
          <w:rFonts w:asciiTheme="minorHAnsi" w:hAnsiTheme="minorHAnsi" w:cstheme="minorBidi"/>
        </w:rPr>
      </w:pPr>
      <w:r>
        <w:rPr>
          <w:rFonts w:asciiTheme="minorHAnsi" w:hAnsiTheme="minorHAnsi" w:cstheme="minorBidi"/>
        </w:rPr>
        <w:t>Kultuuriväärtuslik</w:t>
      </w:r>
      <w:r w:rsidR="00B517D8">
        <w:rPr>
          <w:rFonts w:asciiTheme="minorHAnsi" w:hAnsiTheme="minorHAnsi" w:cstheme="minorBidi"/>
        </w:rPr>
        <w:t>ele</w:t>
      </w:r>
      <w:r>
        <w:rPr>
          <w:rFonts w:asciiTheme="minorHAnsi" w:hAnsiTheme="minorHAnsi" w:cstheme="minorBidi"/>
        </w:rPr>
        <w:t xml:space="preserve"> hoone</w:t>
      </w:r>
      <w:r w:rsidR="00B517D8">
        <w:rPr>
          <w:rFonts w:asciiTheme="minorHAnsi" w:hAnsiTheme="minorHAnsi" w:cstheme="minorBidi"/>
        </w:rPr>
        <w:t>tele (</w:t>
      </w:r>
      <w:r>
        <w:rPr>
          <w:rFonts w:asciiTheme="minorHAnsi" w:hAnsiTheme="minorHAnsi" w:cstheme="minorBidi"/>
        </w:rPr>
        <w:t>ehitusseadustiku</w:t>
      </w:r>
      <w:r>
        <w:rPr>
          <w:rStyle w:val="Allmrkuseviide"/>
          <w:rFonts w:asciiTheme="minorHAnsi" w:hAnsiTheme="minorHAnsi" w:cstheme="minorBidi"/>
        </w:rPr>
        <w:footnoteReference w:id="47"/>
      </w:r>
      <w:r>
        <w:rPr>
          <w:rFonts w:asciiTheme="minorHAnsi" w:hAnsiTheme="minorHAnsi" w:cstheme="minorBidi"/>
        </w:rPr>
        <w:t xml:space="preserve"> §</w:t>
      </w:r>
      <w:r w:rsidR="00B517D8">
        <w:rPr>
          <w:rFonts w:asciiTheme="minorHAnsi" w:hAnsiTheme="minorHAnsi" w:cstheme="minorBidi"/>
        </w:rPr>
        <w:t> </w:t>
      </w:r>
      <w:r>
        <w:rPr>
          <w:rFonts w:asciiTheme="minorHAnsi" w:hAnsiTheme="minorHAnsi" w:cstheme="minorBidi"/>
        </w:rPr>
        <w:t>62 l</w:t>
      </w:r>
      <w:r w:rsidR="00B517D8">
        <w:rPr>
          <w:rFonts w:asciiTheme="minorHAnsi" w:hAnsiTheme="minorHAnsi" w:cstheme="minorBidi"/>
        </w:rPr>
        <w:t>õike</w:t>
      </w:r>
      <w:r>
        <w:rPr>
          <w:rFonts w:asciiTheme="minorHAnsi" w:hAnsiTheme="minorHAnsi" w:cstheme="minorBidi"/>
        </w:rPr>
        <w:t xml:space="preserve"> 2 p</w:t>
      </w:r>
      <w:r w:rsidR="00B517D8">
        <w:rPr>
          <w:rFonts w:asciiTheme="minorHAnsi" w:hAnsiTheme="minorHAnsi" w:cstheme="minorBidi"/>
        </w:rPr>
        <w:t>unkti</w:t>
      </w:r>
      <w:r>
        <w:rPr>
          <w:rFonts w:asciiTheme="minorHAnsi" w:hAnsiTheme="minorHAnsi" w:cstheme="minorBidi"/>
        </w:rPr>
        <w:t xml:space="preserve"> 1</w:t>
      </w:r>
      <w:r w:rsidR="0097789B">
        <w:rPr>
          <w:rFonts w:asciiTheme="minorHAnsi" w:hAnsiTheme="minorHAnsi" w:cstheme="minorBidi"/>
        </w:rPr>
        <w:t xml:space="preserve"> tähenduses</w:t>
      </w:r>
      <w:r w:rsidR="00B517D8">
        <w:rPr>
          <w:rFonts w:asciiTheme="minorHAnsi" w:hAnsiTheme="minorHAnsi" w:cstheme="minorBidi"/>
        </w:rPr>
        <w:t>)</w:t>
      </w:r>
      <w:r>
        <w:rPr>
          <w:rFonts w:asciiTheme="minorHAnsi" w:hAnsiTheme="minorHAnsi" w:cstheme="minorBidi"/>
        </w:rPr>
        <w:t xml:space="preserve"> energiatõhususe nõuded </w:t>
      </w:r>
      <w:r w:rsidR="00B517D8">
        <w:rPr>
          <w:rFonts w:asciiTheme="minorHAnsi" w:hAnsiTheme="minorHAnsi" w:cstheme="minorBidi"/>
        </w:rPr>
        <w:t xml:space="preserve">praegu </w:t>
      </w:r>
      <w:r>
        <w:rPr>
          <w:rFonts w:asciiTheme="minorHAnsi" w:hAnsiTheme="minorHAnsi" w:cstheme="minorBidi"/>
        </w:rPr>
        <w:t xml:space="preserve">üldse ei rakendu. </w:t>
      </w:r>
      <w:r w:rsidR="00B517D8">
        <w:rPr>
          <w:rFonts w:asciiTheme="minorHAnsi" w:hAnsiTheme="minorHAnsi" w:cstheme="minorBidi"/>
        </w:rPr>
        <w:t>H</w:t>
      </w:r>
      <w:r>
        <w:rPr>
          <w:rFonts w:asciiTheme="minorHAnsi" w:hAnsiTheme="minorHAnsi" w:cstheme="minorBidi"/>
        </w:rPr>
        <w:t>oonete energiatõhususe direktiivi</w:t>
      </w:r>
      <w:r>
        <w:rPr>
          <w:rStyle w:val="Allmrkuseviide"/>
          <w:rFonts w:asciiTheme="minorHAnsi" w:hAnsiTheme="minorHAnsi" w:cstheme="minorBidi"/>
        </w:rPr>
        <w:footnoteReference w:id="48"/>
      </w:r>
      <w:r>
        <w:rPr>
          <w:rFonts w:asciiTheme="minorHAnsi" w:hAnsiTheme="minorHAnsi" w:cstheme="minorBidi"/>
        </w:rPr>
        <w:t xml:space="preserve"> (EL 2024/1275) </w:t>
      </w:r>
      <w:r w:rsidR="00B517D8">
        <w:rPr>
          <w:rFonts w:asciiTheme="minorHAnsi" w:hAnsiTheme="minorHAnsi" w:cstheme="minorBidi"/>
        </w:rPr>
        <w:t>järgi</w:t>
      </w:r>
      <w:r>
        <w:rPr>
          <w:rFonts w:asciiTheme="minorHAnsi" w:hAnsiTheme="minorHAnsi" w:cstheme="minorBidi"/>
        </w:rPr>
        <w:t xml:space="preserve"> </w:t>
      </w:r>
      <w:r w:rsidR="00B517D8">
        <w:rPr>
          <w:rFonts w:asciiTheme="minorHAnsi" w:hAnsiTheme="minorHAnsi" w:cstheme="minorBidi"/>
        </w:rPr>
        <w:t xml:space="preserve">ei kuulu aga </w:t>
      </w:r>
      <w:r>
        <w:rPr>
          <w:rFonts w:asciiTheme="minorHAnsi" w:hAnsiTheme="minorHAnsi" w:cstheme="minorBidi"/>
        </w:rPr>
        <w:t>kultuuriväärtuslikud hooned enam erandi alla, s</w:t>
      </w:r>
      <w:r w:rsidR="00B517D8">
        <w:rPr>
          <w:rFonts w:asciiTheme="minorHAnsi" w:hAnsiTheme="minorHAnsi" w:cstheme="minorBidi"/>
        </w:rPr>
        <w:t>eetõttu</w:t>
      </w:r>
      <w:r>
        <w:rPr>
          <w:rFonts w:asciiTheme="minorHAnsi" w:hAnsiTheme="minorHAnsi" w:cstheme="minorBidi"/>
        </w:rPr>
        <w:t xml:space="preserve"> </w:t>
      </w:r>
      <w:r w:rsidR="00F92043">
        <w:rPr>
          <w:rFonts w:asciiTheme="minorHAnsi" w:hAnsiTheme="minorHAnsi" w:cstheme="minorBidi"/>
        </w:rPr>
        <w:t xml:space="preserve">tuleb </w:t>
      </w:r>
      <w:r>
        <w:rPr>
          <w:rFonts w:asciiTheme="minorHAnsi" w:hAnsiTheme="minorHAnsi" w:cstheme="minorBidi"/>
        </w:rPr>
        <w:t>muut</w:t>
      </w:r>
      <w:r w:rsidR="00F92043">
        <w:rPr>
          <w:rFonts w:asciiTheme="minorHAnsi" w:hAnsiTheme="minorHAnsi" w:cstheme="minorBidi"/>
        </w:rPr>
        <w:t>a</w:t>
      </w:r>
      <w:r>
        <w:rPr>
          <w:rFonts w:asciiTheme="minorHAnsi" w:hAnsiTheme="minorHAnsi" w:cstheme="minorBidi"/>
        </w:rPr>
        <w:t xml:space="preserve"> ka EhS</w:t>
      </w:r>
      <w:r w:rsidR="00B517D8">
        <w:rPr>
          <w:rFonts w:asciiTheme="minorHAnsi" w:hAnsiTheme="minorHAnsi" w:cstheme="minorBidi"/>
        </w:rPr>
        <w:t>i</w:t>
      </w:r>
      <w:r>
        <w:rPr>
          <w:rFonts w:asciiTheme="minorHAnsi" w:hAnsiTheme="minorHAnsi" w:cstheme="minorBidi"/>
        </w:rPr>
        <w:t xml:space="preserve"> § 62 l</w:t>
      </w:r>
      <w:r w:rsidR="00B517D8">
        <w:rPr>
          <w:rFonts w:asciiTheme="minorHAnsi" w:hAnsiTheme="minorHAnsi" w:cstheme="minorBidi"/>
        </w:rPr>
        <w:t>õige</w:t>
      </w:r>
      <w:r w:rsidR="00F92043">
        <w:rPr>
          <w:rFonts w:asciiTheme="minorHAnsi" w:hAnsiTheme="minorHAnsi" w:cstheme="minorBidi"/>
        </w:rPr>
        <w:t>t</w:t>
      </w:r>
      <w:r>
        <w:rPr>
          <w:rFonts w:asciiTheme="minorHAnsi" w:hAnsiTheme="minorHAnsi" w:cstheme="minorBidi"/>
        </w:rPr>
        <w:t xml:space="preserve"> 2.</w:t>
      </w:r>
    </w:p>
    <w:p w14:paraId="59ECA1F9" w14:textId="0E0075DE" w:rsidR="0021100A" w:rsidRDefault="0021100A" w:rsidP="00947442">
      <w:pPr>
        <w:pStyle w:val="muudetavtekst"/>
        <w:rPr>
          <w:rFonts w:asciiTheme="minorHAnsi" w:hAnsiTheme="minorHAnsi" w:cstheme="minorBidi"/>
        </w:rPr>
      </w:pPr>
      <w:r w:rsidRPr="005E77F9">
        <w:rPr>
          <w:rFonts w:asciiTheme="minorHAnsi" w:hAnsiTheme="minorHAnsi" w:cstheme="minorBidi"/>
        </w:rPr>
        <w:t>Keskvalitsusel ja KOVidel on u 400 kultuuriväärtuslikku hoonet (sh eh</w:t>
      </w:r>
      <w:r w:rsidR="00B517D8">
        <w:rPr>
          <w:rFonts w:asciiTheme="minorHAnsi" w:hAnsiTheme="minorHAnsi" w:cstheme="minorBidi"/>
        </w:rPr>
        <w:t>itis</w:t>
      </w:r>
      <w:r w:rsidRPr="005E77F9">
        <w:rPr>
          <w:rFonts w:asciiTheme="minorHAnsi" w:hAnsiTheme="minorHAnsi" w:cstheme="minorBidi"/>
        </w:rPr>
        <w:t>mälestis, miljööväärtuslikul alal paiknevad hooned, UNESCO pärand jt) kogupinnaga umbes 590</w:t>
      </w:r>
      <w:r w:rsidR="002053EC">
        <w:rPr>
          <w:rFonts w:asciiTheme="minorHAnsi" w:hAnsiTheme="minorHAnsi" w:cstheme="minorBidi"/>
        </w:rPr>
        <w:t> </w:t>
      </w:r>
      <w:r w:rsidRPr="005E77F9">
        <w:rPr>
          <w:rFonts w:asciiTheme="minorHAnsi" w:hAnsiTheme="minorHAnsi" w:cstheme="minorBidi"/>
        </w:rPr>
        <w:t>000</w:t>
      </w:r>
      <w:r w:rsidR="002053EC">
        <w:rPr>
          <w:rFonts w:asciiTheme="minorHAnsi" w:hAnsiTheme="minorHAnsi" w:cstheme="minorBidi"/>
        </w:rPr>
        <w:t> </w:t>
      </w:r>
      <w:r w:rsidRPr="005E77F9">
        <w:rPr>
          <w:rFonts w:asciiTheme="minorHAnsi" w:hAnsiTheme="minorHAnsi" w:cstheme="minorBidi"/>
        </w:rPr>
        <w:t>m</w:t>
      </w:r>
      <w:r w:rsidRPr="00995833">
        <w:rPr>
          <w:rFonts w:asciiTheme="minorHAnsi" w:hAnsiTheme="minorHAnsi" w:cstheme="minorBidi"/>
          <w:vertAlign w:val="superscript"/>
        </w:rPr>
        <w:t>2</w:t>
      </w:r>
      <w:r w:rsidRPr="005E77F9">
        <w:rPr>
          <w:rFonts w:asciiTheme="minorHAnsi" w:hAnsiTheme="minorHAnsi" w:cstheme="minorBidi"/>
        </w:rPr>
        <w:t xml:space="preserve">. </w:t>
      </w:r>
      <w:r>
        <w:rPr>
          <w:rFonts w:asciiTheme="minorHAnsi" w:hAnsiTheme="minorHAnsi" w:cstheme="minorBidi"/>
        </w:rPr>
        <w:t>Direktiiv sätestab, et nende hoonete rekonstrueerimistööd saab 3% nõude täitmise</w:t>
      </w:r>
      <w:r w:rsidR="002053EC">
        <w:rPr>
          <w:rFonts w:asciiTheme="minorHAnsi" w:hAnsiTheme="minorHAnsi" w:cstheme="minorBidi"/>
        </w:rPr>
        <w:t>l</w:t>
      </w:r>
      <w:r>
        <w:rPr>
          <w:rFonts w:asciiTheme="minorHAnsi" w:hAnsiTheme="minorHAnsi" w:cstheme="minorBidi"/>
        </w:rPr>
        <w:t xml:space="preserve"> arvesse võtta </w:t>
      </w:r>
      <w:r w:rsidRPr="6C77E38F">
        <w:rPr>
          <w:rFonts w:asciiTheme="minorHAnsi" w:hAnsiTheme="minorHAnsi" w:cstheme="minorBidi"/>
        </w:rPr>
        <w:t>siis</w:t>
      </w:r>
      <w:r w:rsidR="002053EC">
        <w:rPr>
          <w:rFonts w:asciiTheme="minorHAnsi" w:hAnsiTheme="minorHAnsi" w:cstheme="minorBidi"/>
        </w:rPr>
        <w:t>,</w:t>
      </w:r>
      <w:r w:rsidRPr="6C77E38F">
        <w:rPr>
          <w:rFonts w:asciiTheme="minorHAnsi" w:hAnsiTheme="minorHAnsi" w:cstheme="minorBidi"/>
        </w:rPr>
        <w:t xml:space="preserve"> kui</w:t>
      </w:r>
      <w:r>
        <w:rPr>
          <w:rFonts w:asciiTheme="minorHAnsi" w:hAnsiTheme="minorHAnsi" w:cstheme="minorBidi"/>
        </w:rPr>
        <w:t xml:space="preserve"> kultuuriväärtuslikele hoonetele sätestatakse teatavad miinimumnõuded. Eesti </w:t>
      </w:r>
      <w:r w:rsidR="00146121">
        <w:rPr>
          <w:rFonts w:asciiTheme="minorHAnsi" w:hAnsiTheme="minorHAnsi" w:cstheme="minorBidi"/>
        </w:rPr>
        <w:t xml:space="preserve">rakendab </w:t>
      </w:r>
      <w:r>
        <w:rPr>
          <w:rFonts w:asciiTheme="minorHAnsi" w:hAnsiTheme="minorHAnsi" w:cstheme="minorBidi"/>
        </w:rPr>
        <w:t xml:space="preserve">seda leevendusmeedet </w:t>
      </w:r>
      <w:r w:rsidR="00146121">
        <w:rPr>
          <w:rFonts w:asciiTheme="minorHAnsi" w:hAnsiTheme="minorHAnsi" w:cstheme="minorBidi"/>
        </w:rPr>
        <w:t>ning</w:t>
      </w:r>
      <w:r>
        <w:rPr>
          <w:rFonts w:asciiTheme="minorHAnsi" w:hAnsiTheme="minorHAnsi" w:cstheme="minorBidi"/>
        </w:rPr>
        <w:t xml:space="preserve"> Kliimaministeerium </w:t>
      </w:r>
      <w:r w:rsidR="00146121">
        <w:rPr>
          <w:rFonts w:asciiTheme="minorHAnsi" w:hAnsiTheme="minorHAnsi" w:cstheme="minorBidi"/>
        </w:rPr>
        <w:t xml:space="preserve">on </w:t>
      </w:r>
      <w:r>
        <w:rPr>
          <w:rFonts w:asciiTheme="minorHAnsi" w:hAnsiTheme="minorHAnsi" w:cstheme="minorBidi"/>
        </w:rPr>
        <w:t xml:space="preserve">koostöös Kultuuriministeeriumi ja Muinsuskaitseametiga välja töötamas miinimumnõudeid avaliku sektori asutuste kultuuriväärtuslikele hoonetele. </w:t>
      </w:r>
      <w:r w:rsidR="000D0129" w:rsidRPr="000D0129">
        <w:rPr>
          <w:rFonts w:asciiTheme="minorHAnsi" w:hAnsiTheme="minorHAnsi" w:cstheme="minorBidi"/>
        </w:rPr>
        <w:t xml:space="preserve">Kultuuriväärtusliku hoone olulise rekonstrueerimise korral peavad miinimumnõuded olema võimalikult lähedased C-energiaklassi tasemele </w:t>
      </w:r>
      <w:r w:rsidR="000D0129">
        <w:rPr>
          <w:rFonts w:asciiTheme="minorHAnsi" w:hAnsiTheme="minorHAnsi" w:cstheme="minorBidi"/>
        </w:rPr>
        <w:t>(energiatõhususe direktiivi mõis</w:t>
      </w:r>
      <w:r w:rsidR="00B55AE0">
        <w:rPr>
          <w:rFonts w:asciiTheme="minorHAnsi" w:hAnsiTheme="minorHAnsi" w:cstheme="minorBidi"/>
        </w:rPr>
        <w:t xml:space="preserve">tes vastab </w:t>
      </w:r>
      <w:r w:rsidR="000D0129" w:rsidRPr="000D0129">
        <w:rPr>
          <w:rFonts w:asciiTheme="minorHAnsi" w:hAnsiTheme="minorHAnsi" w:cstheme="minorBidi"/>
        </w:rPr>
        <w:t xml:space="preserve">liginullenergiahoone või heitevaba hoone </w:t>
      </w:r>
      <w:r w:rsidR="00B55AE0">
        <w:rPr>
          <w:rFonts w:asciiTheme="minorHAnsi" w:hAnsiTheme="minorHAnsi" w:cstheme="minorBidi"/>
        </w:rPr>
        <w:t>mõistele olulise</w:t>
      </w:r>
      <w:r w:rsidR="00146121">
        <w:rPr>
          <w:rFonts w:asciiTheme="minorHAnsi" w:hAnsiTheme="minorHAnsi" w:cstheme="minorBidi"/>
        </w:rPr>
        <w:t>l</w:t>
      </w:r>
      <w:r w:rsidR="00B55AE0">
        <w:rPr>
          <w:rFonts w:asciiTheme="minorHAnsi" w:hAnsiTheme="minorHAnsi" w:cstheme="minorBidi"/>
        </w:rPr>
        <w:t xml:space="preserve"> rekonst</w:t>
      </w:r>
      <w:r w:rsidR="00C6173B">
        <w:rPr>
          <w:rFonts w:asciiTheme="minorHAnsi" w:hAnsiTheme="minorHAnsi" w:cstheme="minorBidi"/>
        </w:rPr>
        <w:t>rueerimisel)</w:t>
      </w:r>
      <w:r w:rsidR="000D0129" w:rsidRPr="000D0129">
        <w:rPr>
          <w:rFonts w:asciiTheme="minorHAnsi" w:hAnsiTheme="minorHAnsi" w:cstheme="minorBidi"/>
        </w:rPr>
        <w:t>, arvestades hoone eripärasid.</w:t>
      </w:r>
      <w:r w:rsidR="00C6173B">
        <w:rPr>
          <w:rFonts w:asciiTheme="minorHAnsi" w:hAnsiTheme="minorHAnsi" w:cstheme="minorBidi"/>
        </w:rPr>
        <w:t xml:space="preserve"> </w:t>
      </w:r>
      <w:r w:rsidR="002F7E65">
        <w:rPr>
          <w:rFonts w:asciiTheme="minorHAnsi" w:hAnsiTheme="minorHAnsi" w:cstheme="minorBidi"/>
        </w:rPr>
        <w:t xml:space="preserve">Miinimumnõuded sätestab </w:t>
      </w:r>
      <w:r w:rsidR="00CC73E0">
        <w:rPr>
          <w:rFonts w:asciiTheme="minorHAnsi" w:hAnsiTheme="minorHAnsi" w:cstheme="minorBidi"/>
        </w:rPr>
        <w:t xml:space="preserve">ehitusseadustiku </w:t>
      </w:r>
      <w:r w:rsidR="00EE0427">
        <w:rPr>
          <w:rFonts w:asciiTheme="minorHAnsi" w:hAnsiTheme="minorHAnsi" w:cstheme="minorBidi"/>
        </w:rPr>
        <w:t>§ 65 l</w:t>
      </w:r>
      <w:r w:rsidR="00E0675F">
        <w:rPr>
          <w:rFonts w:asciiTheme="minorHAnsi" w:hAnsiTheme="minorHAnsi" w:cstheme="minorBidi"/>
        </w:rPr>
        <w:t>õige</w:t>
      </w:r>
      <w:r w:rsidR="00EE0427">
        <w:rPr>
          <w:rFonts w:asciiTheme="minorHAnsi" w:hAnsiTheme="minorHAnsi" w:cstheme="minorBidi"/>
        </w:rPr>
        <w:t xml:space="preserve"> 3, mis sõnastatakse ümber hoonete energiatõhususe direktiivi ülevõtmisel. </w:t>
      </w:r>
    </w:p>
    <w:p w14:paraId="660EAF76" w14:textId="033AF747" w:rsidR="0021100A" w:rsidRDefault="0021100A" w:rsidP="00947442">
      <w:pPr>
        <w:pStyle w:val="muudetavtekst"/>
        <w:rPr>
          <w:rFonts w:asciiTheme="minorHAnsi" w:hAnsiTheme="minorHAnsi" w:cstheme="minorBidi"/>
        </w:rPr>
      </w:pPr>
      <w:r>
        <w:rPr>
          <w:rFonts w:asciiTheme="minorHAnsi" w:hAnsiTheme="minorHAnsi" w:cstheme="minorBidi"/>
        </w:rPr>
        <w:t>Kui miinimumnõudeid ei määrata ning leevendusmeedet ei kasutata, on tõenäoline</w:t>
      </w:r>
      <w:r w:rsidR="002053EC">
        <w:rPr>
          <w:rFonts w:asciiTheme="minorHAnsi" w:hAnsiTheme="minorHAnsi" w:cstheme="minorBidi"/>
        </w:rPr>
        <w:t>,</w:t>
      </w:r>
      <w:r>
        <w:rPr>
          <w:rFonts w:asciiTheme="minorHAnsi" w:hAnsiTheme="minorHAnsi" w:cstheme="minorBidi"/>
        </w:rPr>
        <w:t xml:space="preserve"> et need hooned jäävad prioriteetidest välja ning nende korrastamisega ei tegeleta.</w:t>
      </w:r>
    </w:p>
    <w:p w14:paraId="5C6E322F" w14:textId="77777777" w:rsidR="0021100A" w:rsidRDefault="0021100A" w:rsidP="00947442">
      <w:pPr>
        <w:pStyle w:val="muudetavtekst"/>
        <w:rPr>
          <w:rFonts w:asciiTheme="minorHAnsi" w:hAnsiTheme="minorHAnsi" w:cstheme="minorBidi"/>
        </w:rPr>
      </w:pPr>
    </w:p>
    <w:p w14:paraId="0A8819A2" w14:textId="725F8C54" w:rsidR="0021100A" w:rsidRDefault="0021100A" w:rsidP="00947442">
      <w:pPr>
        <w:pStyle w:val="muudetavtekst"/>
        <w:rPr>
          <w:rFonts w:asciiTheme="minorHAnsi" w:hAnsiTheme="minorHAnsi" w:cstheme="minorBidi"/>
        </w:rPr>
      </w:pPr>
      <w:r w:rsidRPr="00D46ACA">
        <w:rPr>
          <w:rFonts w:asciiTheme="minorHAnsi" w:hAnsiTheme="minorHAnsi" w:cstheme="minorBidi"/>
        </w:rPr>
        <w:t>Kultuuriväärtuslike hoonete</w:t>
      </w:r>
      <w:r w:rsidR="00AA5ECA">
        <w:rPr>
          <w:rFonts w:asciiTheme="minorHAnsi" w:hAnsiTheme="minorHAnsi" w:cstheme="minorBidi"/>
        </w:rPr>
        <w:t xml:space="preserve"> hulka</w:t>
      </w:r>
      <w:r w:rsidRPr="00D46ACA">
        <w:rPr>
          <w:rFonts w:asciiTheme="minorHAnsi" w:hAnsiTheme="minorHAnsi" w:cstheme="minorBidi"/>
        </w:rPr>
        <w:t xml:space="preserve"> võivad kuuluda ka kultuskohtadena või religioosseks tegevuseks kasutatavad </w:t>
      </w:r>
      <w:r>
        <w:rPr>
          <w:rFonts w:asciiTheme="minorHAnsi" w:hAnsiTheme="minorHAnsi" w:cstheme="minorBidi"/>
        </w:rPr>
        <w:t>hooned, kuid need hooned ei kuulu avaliku sektori asutusele, seetõttu neid ei võeta arvesse baastaseme määramisel</w:t>
      </w:r>
      <w:r w:rsidR="00AA5ECA">
        <w:rPr>
          <w:rFonts w:asciiTheme="minorHAnsi" w:hAnsiTheme="minorHAnsi" w:cstheme="minorBidi"/>
        </w:rPr>
        <w:t xml:space="preserve"> ega </w:t>
      </w:r>
      <w:r>
        <w:rPr>
          <w:rFonts w:asciiTheme="minorHAnsi" w:hAnsiTheme="minorHAnsi" w:cstheme="minorBidi"/>
        </w:rPr>
        <w:t>kohand</w:t>
      </w:r>
      <w:r w:rsidR="00146121">
        <w:rPr>
          <w:rFonts w:asciiTheme="minorHAnsi" w:hAnsiTheme="minorHAnsi" w:cstheme="minorBidi"/>
        </w:rPr>
        <w:t>ata</w:t>
      </w:r>
      <w:r>
        <w:rPr>
          <w:rFonts w:asciiTheme="minorHAnsi" w:hAnsiTheme="minorHAnsi" w:cstheme="minorBidi"/>
        </w:rPr>
        <w:t xml:space="preserve"> </w:t>
      </w:r>
      <w:r w:rsidR="00AA5ECA">
        <w:rPr>
          <w:rFonts w:asciiTheme="minorHAnsi" w:hAnsiTheme="minorHAnsi" w:cstheme="minorBidi"/>
        </w:rPr>
        <w:t xml:space="preserve">neile </w:t>
      </w:r>
      <w:r>
        <w:rPr>
          <w:rFonts w:asciiTheme="minorHAnsi" w:hAnsiTheme="minorHAnsi" w:cstheme="minorBidi"/>
        </w:rPr>
        <w:t xml:space="preserve">ka </w:t>
      </w:r>
      <w:r w:rsidR="00AA5ECA">
        <w:rPr>
          <w:rFonts w:asciiTheme="minorHAnsi" w:hAnsiTheme="minorHAnsi" w:cstheme="minorBidi"/>
        </w:rPr>
        <w:t>koostatava</w:t>
      </w:r>
      <w:r w:rsidR="00146121">
        <w:rPr>
          <w:rFonts w:asciiTheme="minorHAnsi" w:hAnsiTheme="minorHAnsi" w:cstheme="minorBidi"/>
        </w:rPr>
        <w:t>i</w:t>
      </w:r>
      <w:r w:rsidR="00AA5ECA">
        <w:rPr>
          <w:rFonts w:asciiTheme="minorHAnsi" w:hAnsiTheme="minorHAnsi" w:cstheme="minorBidi"/>
        </w:rPr>
        <w:t>d</w:t>
      </w:r>
      <w:r>
        <w:rPr>
          <w:rFonts w:asciiTheme="minorHAnsi" w:hAnsiTheme="minorHAnsi" w:cstheme="minorBidi"/>
        </w:rPr>
        <w:t xml:space="preserve"> kultuuriväärtuslike hoonete </w:t>
      </w:r>
      <w:r w:rsidR="00D8212A">
        <w:rPr>
          <w:rFonts w:asciiTheme="minorHAnsi" w:hAnsiTheme="minorHAnsi" w:cstheme="minorBidi"/>
        </w:rPr>
        <w:t xml:space="preserve">energiatõhususe </w:t>
      </w:r>
      <w:r>
        <w:rPr>
          <w:rFonts w:asciiTheme="minorHAnsi" w:hAnsiTheme="minorHAnsi" w:cstheme="minorBidi"/>
        </w:rPr>
        <w:t>miinimumnõude</w:t>
      </w:r>
      <w:r w:rsidR="00146121">
        <w:rPr>
          <w:rFonts w:asciiTheme="minorHAnsi" w:hAnsiTheme="minorHAnsi" w:cstheme="minorBidi"/>
        </w:rPr>
        <w:t>i</w:t>
      </w:r>
      <w:r>
        <w:rPr>
          <w:rFonts w:asciiTheme="minorHAnsi" w:hAnsiTheme="minorHAnsi" w:cstheme="minorBidi"/>
        </w:rPr>
        <w:t>d.</w:t>
      </w:r>
    </w:p>
    <w:p w14:paraId="59962AF7" w14:textId="77777777" w:rsidR="0021100A" w:rsidRDefault="0021100A" w:rsidP="00947442">
      <w:pPr>
        <w:pStyle w:val="muudetavtekst"/>
        <w:rPr>
          <w:rFonts w:asciiTheme="minorHAnsi" w:hAnsiTheme="minorHAnsi" w:cstheme="minorBidi"/>
        </w:rPr>
      </w:pPr>
    </w:p>
    <w:p w14:paraId="70FB232A" w14:textId="77777777" w:rsidR="0021100A" w:rsidRDefault="0021100A" w:rsidP="00947442">
      <w:pPr>
        <w:pStyle w:val="muudetavtekst"/>
        <w:rPr>
          <w:rFonts w:asciiTheme="minorHAnsi" w:hAnsiTheme="minorHAnsi" w:cstheme="minorBidi"/>
          <w:u w:val="single"/>
        </w:rPr>
      </w:pPr>
      <w:r w:rsidRPr="0058386F">
        <w:rPr>
          <w:rFonts w:asciiTheme="minorHAnsi" w:hAnsiTheme="minorHAnsi" w:cstheme="minorBidi"/>
          <w:u w:val="single"/>
        </w:rPr>
        <w:t>Relvajõud</w:t>
      </w:r>
    </w:p>
    <w:p w14:paraId="6D80EF80" w14:textId="63B5F846" w:rsidR="0021100A" w:rsidRDefault="0021100A" w:rsidP="00947442">
      <w:pPr>
        <w:pStyle w:val="muudetavtekst"/>
        <w:rPr>
          <w:rFonts w:asciiTheme="minorHAnsi" w:hAnsiTheme="minorHAnsi" w:cstheme="minorBidi"/>
        </w:rPr>
      </w:pPr>
      <w:r>
        <w:rPr>
          <w:rFonts w:asciiTheme="minorHAnsi" w:hAnsiTheme="minorHAnsi" w:cstheme="minorBidi"/>
        </w:rPr>
        <w:t>Relvajõudude hooned võetakse baastaseme arvutustes arvesse. R</w:t>
      </w:r>
      <w:r w:rsidRPr="0058386F">
        <w:rPr>
          <w:rFonts w:asciiTheme="minorHAnsi" w:hAnsiTheme="minorHAnsi" w:cstheme="minorBidi"/>
        </w:rPr>
        <w:t>elvajõududele või keskvalitsusele kuuluva</w:t>
      </w:r>
      <w:r w:rsidR="00AA5ECA">
        <w:rPr>
          <w:rFonts w:asciiTheme="minorHAnsi" w:hAnsiTheme="minorHAnsi" w:cstheme="minorBidi"/>
        </w:rPr>
        <w:t>tele</w:t>
      </w:r>
      <w:r w:rsidRPr="0058386F">
        <w:rPr>
          <w:rFonts w:asciiTheme="minorHAnsi" w:hAnsiTheme="minorHAnsi" w:cstheme="minorBidi"/>
        </w:rPr>
        <w:t xml:space="preserve"> ja riigikaitse eesmärke teeniva</w:t>
      </w:r>
      <w:r w:rsidR="00AA5ECA">
        <w:rPr>
          <w:rFonts w:asciiTheme="minorHAnsi" w:hAnsiTheme="minorHAnsi" w:cstheme="minorBidi"/>
        </w:rPr>
        <w:t>tele</w:t>
      </w:r>
      <w:r w:rsidRPr="0058386F">
        <w:rPr>
          <w:rFonts w:asciiTheme="minorHAnsi" w:hAnsiTheme="minorHAnsi" w:cstheme="minorBidi"/>
        </w:rPr>
        <w:t xml:space="preserve"> hoone</w:t>
      </w:r>
      <w:r>
        <w:rPr>
          <w:rFonts w:asciiTheme="minorHAnsi" w:hAnsiTheme="minorHAnsi" w:cstheme="minorBidi"/>
        </w:rPr>
        <w:t>tele ei rakendu renoveerimisnõuded, v</w:t>
      </w:r>
      <w:r w:rsidR="00AA5ECA">
        <w:rPr>
          <w:rFonts w:asciiTheme="minorHAnsi" w:hAnsiTheme="minorHAnsi" w:cstheme="minorBidi"/>
        </w:rPr>
        <w:t>.</w:t>
      </w:r>
      <w:r>
        <w:rPr>
          <w:rFonts w:asciiTheme="minorHAnsi" w:hAnsiTheme="minorHAnsi" w:cstheme="minorBidi"/>
        </w:rPr>
        <w:t xml:space="preserve">a </w:t>
      </w:r>
      <w:r w:rsidRPr="0058386F">
        <w:rPr>
          <w:rFonts w:asciiTheme="minorHAnsi" w:hAnsiTheme="minorHAnsi" w:cstheme="minorBidi"/>
        </w:rPr>
        <w:t>individuaalsed eluruumid</w:t>
      </w:r>
      <w:r>
        <w:rPr>
          <w:rFonts w:asciiTheme="minorHAnsi" w:hAnsiTheme="minorHAnsi" w:cstheme="minorBidi"/>
        </w:rPr>
        <w:t xml:space="preserve"> (nt kasarmud)</w:t>
      </w:r>
      <w:r w:rsidRPr="0058386F">
        <w:rPr>
          <w:rFonts w:asciiTheme="minorHAnsi" w:hAnsiTheme="minorHAnsi" w:cstheme="minorBidi"/>
        </w:rPr>
        <w:t xml:space="preserve"> ja kontorihooned</w:t>
      </w:r>
      <w:r>
        <w:rPr>
          <w:rFonts w:asciiTheme="minorHAnsi" w:hAnsiTheme="minorHAnsi" w:cstheme="minorBidi"/>
        </w:rPr>
        <w:t>, sest nende hoonete rekonstrueerimis</w:t>
      </w:r>
      <w:r w:rsidR="00AA5ECA">
        <w:rPr>
          <w:rFonts w:asciiTheme="minorHAnsi" w:hAnsiTheme="minorHAnsi" w:cstheme="minorBidi"/>
        </w:rPr>
        <w:t>tööd</w:t>
      </w:r>
      <w:r>
        <w:rPr>
          <w:rFonts w:asciiTheme="minorHAnsi" w:hAnsiTheme="minorHAnsi" w:cstheme="minorBidi"/>
        </w:rPr>
        <w:t xml:space="preserve"> on sarnased ja enamasti kulutõhusad</w:t>
      </w:r>
      <w:r w:rsidR="00AA5ECA">
        <w:rPr>
          <w:rFonts w:asciiTheme="minorHAnsi" w:hAnsiTheme="minorHAnsi" w:cstheme="minorBidi"/>
        </w:rPr>
        <w:t>,</w:t>
      </w:r>
      <w:r>
        <w:rPr>
          <w:rFonts w:asciiTheme="minorHAnsi" w:hAnsiTheme="minorHAnsi" w:cstheme="minorBidi"/>
        </w:rPr>
        <w:t xml:space="preserve"> nagu </w:t>
      </w:r>
      <w:r w:rsidR="00AA5ECA">
        <w:rPr>
          <w:rFonts w:asciiTheme="minorHAnsi" w:hAnsiTheme="minorHAnsi" w:cstheme="minorBidi"/>
        </w:rPr>
        <w:t xml:space="preserve">on </w:t>
      </w:r>
      <w:r>
        <w:rPr>
          <w:rFonts w:asciiTheme="minorHAnsi" w:hAnsiTheme="minorHAnsi" w:cstheme="minorBidi"/>
        </w:rPr>
        <w:t xml:space="preserve">ka avaliku sektori </w:t>
      </w:r>
      <w:r w:rsidR="006F1A18">
        <w:rPr>
          <w:rFonts w:asciiTheme="minorHAnsi" w:hAnsiTheme="minorHAnsi" w:cstheme="minorBidi"/>
        </w:rPr>
        <w:t>a</w:t>
      </w:r>
      <w:r>
        <w:rPr>
          <w:rFonts w:asciiTheme="minorHAnsi" w:hAnsiTheme="minorHAnsi" w:cstheme="minorBidi"/>
        </w:rPr>
        <w:t>sutuste või erasektori omandis oleva</w:t>
      </w:r>
      <w:r w:rsidR="00AA5ECA">
        <w:rPr>
          <w:rFonts w:asciiTheme="minorHAnsi" w:hAnsiTheme="minorHAnsi" w:cstheme="minorBidi"/>
        </w:rPr>
        <w:t>te</w:t>
      </w:r>
      <w:r>
        <w:rPr>
          <w:rFonts w:asciiTheme="minorHAnsi" w:hAnsiTheme="minorHAnsi" w:cstheme="minorBidi"/>
        </w:rPr>
        <w:t xml:space="preserve"> kontorihoone</w:t>
      </w:r>
      <w:r w:rsidR="00AA5ECA">
        <w:rPr>
          <w:rFonts w:asciiTheme="minorHAnsi" w:hAnsiTheme="minorHAnsi" w:cstheme="minorBidi"/>
        </w:rPr>
        <w:t>te rekonstrueerimine</w:t>
      </w:r>
      <w:r>
        <w:rPr>
          <w:rFonts w:asciiTheme="minorHAnsi" w:hAnsiTheme="minorHAnsi" w:cstheme="minorBidi"/>
        </w:rPr>
        <w:t>.</w:t>
      </w:r>
    </w:p>
    <w:p w14:paraId="2493D9DC" w14:textId="77777777" w:rsidR="0057243A" w:rsidRDefault="0057243A" w:rsidP="00947442">
      <w:pPr>
        <w:pStyle w:val="muudetavtekst"/>
        <w:rPr>
          <w:rFonts w:asciiTheme="minorHAnsi" w:hAnsiTheme="minorHAnsi" w:cstheme="minorHAnsi"/>
        </w:rPr>
      </w:pPr>
    </w:p>
    <w:p w14:paraId="2BFB19FC" w14:textId="476BD996" w:rsidR="00797563" w:rsidRPr="00797563" w:rsidRDefault="00797563" w:rsidP="00797563">
      <w:pPr>
        <w:pStyle w:val="muudetavtekst"/>
        <w:rPr>
          <w:b/>
          <w:bCs/>
        </w:rPr>
      </w:pPr>
      <w:r w:rsidRPr="00797563">
        <w:rPr>
          <w:b/>
          <w:bCs/>
        </w:rPr>
        <w:t xml:space="preserve">Punktiga </w:t>
      </w:r>
      <w:r w:rsidR="00D2424A">
        <w:rPr>
          <w:b/>
          <w:bCs/>
        </w:rPr>
        <w:t>2</w:t>
      </w:r>
      <w:r w:rsidR="00DF47C5">
        <w:rPr>
          <w:b/>
          <w:bCs/>
        </w:rPr>
        <w:t>0</w:t>
      </w:r>
      <w:r w:rsidRPr="00797563">
        <w:rPr>
          <w:b/>
          <w:bCs/>
        </w:rPr>
        <w:t xml:space="preserve"> </w:t>
      </w:r>
      <w:r w:rsidRPr="00FB49E0">
        <w:t xml:space="preserve">asendatakse EnKSi § 5 </w:t>
      </w:r>
      <w:r w:rsidR="00FB49E0" w:rsidRPr="00FB49E0">
        <w:t xml:space="preserve">lõikes 3 </w:t>
      </w:r>
      <w:r w:rsidRPr="00FB49E0">
        <w:t>sõna „keskvalitsus“ sõnadega „avaliku sektori asutus</w:t>
      </w:r>
      <w:r w:rsidR="00FB49E0" w:rsidRPr="00FB49E0">
        <w:t>ed</w:t>
      </w:r>
      <w:r w:rsidRPr="00FB49E0">
        <w:t>“ vastavas käändes. Tegemist</w:t>
      </w:r>
      <w:r w:rsidR="00D8212A">
        <w:t xml:space="preserve"> on</w:t>
      </w:r>
      <w:r w:rsidRPr="00FB49E0">
        <w:t xml:space="preserve"> tehnilise muudatusega. Paragrahv käsitleb avaliku sektori asutuste hoonete energiatõhususe parandamist, seni on see piirdunud vaid keskvalitsusega, kuid eelnõuga laiendatakse kohuslaste ringi.</w:t>
      </w:r>
    </w:p>
    <w:p w14:paraId="0E9C2B6F" w14:textId="77777777" w:rsidR="00797563" w:rsidRDefault="00797563" w:rsidP="00947442">
      <w:pPr>
        <w:pStyle w:val="muudetavtekst"/>
        <w:rPr>
          <w:rFonts w:asciiTheme="minorHAnsi" w:hAnsiTheme="minorHAnsi" w:cstheme="minorBidi"/>
          <w:b/>
          <w:bCs/>
        </w:rPr>
      </w:pPr>
    </w:p>
    <w:p w14:paraId="160D14A7" w14:textId="33969902" w:rsidR="00E93E9A" w:rsidRDefault="006D0C9C" w:rsidP="00947442">
      <w:pPr>
        <w:pStyle w:val="muudetavtekst"/>
        <w:rPr>
          <w:rFonts w:asciiTheme="minorHAnsi" w:hAnsiTheme="minorHAnsi" w:cstheme="minorBidi"/>
        </w:rPr>
      </w:pPr>
      <w:r w:rsidRPr="490A73E8">
        <w:rPr>
          <w:rFonts w:asciiTheme="minorHAnsi" w:hAnsiTheme="minorHAnsi" w:cstheme="minorBidi"/>
          <w:b/>
          <w:bCs/>
        </w:rPr>
        <w:t xml:space="preserve">Punktiga </w:t>
      </w:r>
      <w:r w:rsidR="00BA7E79">
        <w:rPr>
          <w:rFonts w:asciiTheme="minorHAnsi" w:hAnsiTheme="minorHAnsi" w:cstheme="minorBidi"/>
          <w:b/>
          <w:bCs/>
        </w:rPr>
        <w:t>2</w:t>
      </w:r>
      <w:r w:rsidR="00DF47C5">
        <w:rPr>
          <w:rFonts w:asciiTheme="minorHAnsi" w:hAnsiTheme="minorHAnsi" w:cstheme="minorBidi"/>
          <w:b/>
          <w:bCs/>
        </w:rPr>
        <w:t>1</w:t>
      </w:r>
      <w:r w:rsidR="00BA7E79" w:rsidRPr="490A73E8">
        <w:rPr>
          <w:rFonts w:asciiTheme="minorHAnsi" w:hAnsiTheme="minorHAnsi" w:cstheme="minorBidi"/>
        </w:rPr>
        <w:t xml:space="preserve"> </w:t>
      </w:r>
      <w:r w:rsidRPr="490A73E8">
        <w:rPr>
          <w:rFonts w:asciiTheme="minorHAnsi" w:hAnsiTheme="minorHAnsi" w:cstheme="minorBidi"/>
        </w:rPr>
        <w:t>muudetakse EnKS</w:t>
      </w:r>
      <w:r w:rsidR="00AA5ECA">
        <w:rPr>
          <w:rFonts w:asciiTheme="minorHAnsi" w:hAnsiTheme="minorHAnsi" w:cstheme="minorBidi"/>
        </w:rPr>
        <w:t>i</w:t>
      </w:r>
      <w:r w:rsidRPr="490A73E8">
        <w:rPr>
          <w:rFonts w:asciiTheme="minorHAnsi" w:hAnsiTheme="minorHAnsi" w:cstheme="minorBidi"/>
        </w:rPr>
        <w:t xml:space="preserve"> </w:t>
      </w:r>
      <w:r w:rsidR="00AA5ECA" w:rsidRPr="57490200">
        <w:rPr>
          <w:rFonts w:asciiTheme="minorHAnsi" w:hAnsiTheme="minorHAnsi" w:cstheme="minorBidi"/>
        </w:rPr>
        <w:t>§</w:t>
      </w:r>
      <w:r w:rsidR="00303377" w:rsidRPr="490A73E8">
        <w:rPr>
          <w:rFonts w:asciiTheme="minorHAnsi" w:hAnsiTheme="minorHAnsi" w:cstheme="minorBidi"/>
        </w:rPr>
        <w:t>5 lõiget 4</w:t>
      </w:r>
      <w:r w:rsidR="00975362" w:rsidRPr="490A73E8">
        <w:rPr>
          <w:rFonts w:asciiTheme="minorHAnsi" w:hAnsiTheme="minorHAnsi" w:cstheme="minorBidi"/>
        </w:rPr>
        <w:t xml:space="preserve">, mis </w:t>
      </w:r>
      <w:r w:rsidR="004F1337" w:rsidRPr="490A73E8">
        <w:rPr>
          <w:rFonts w:asciiTheme="minorHAnsi" w:hAnsiTheme="minorHAnsi" w:cstheme="minorBidi"/>
        </w:rPr>
        <w:t>sätestab erandid hoonetele</w:t>
      </w:r>
      <w:r w:rsidR="5F87213E" w:rsidRPr="490A73E8">
        <w:rPr>
          <w:rFonts w:asciiTheme="minorHAnsi" w:hAnsiTheme="minorHAnsi" w:cstheme="minorBidi"/>
        </w:rPr>
        <w:t>,</w:t>
      </w:r>
      <w:r w:rsidR="004F1337" w:rsidRPr="490A73E8">
        <w:rPr>
          <w:rFonts w:asciiTheme="minorHAnsi" w:hAnsiTheme="minorHAnsi" w:cstheme="minorBidi"/>
        </w:rPr>
        <w:t xml:space="preserve"> </w:t>
      </w:r>
      <w:r w:rsidR="00120924" w:rsidRPr="490A73E8">
        <w:rPr>
          <w:rFonts w:asciiTheme="minorHAnsi" w:hAnsiTheme="minorHAnsi" w:cstheme="minorBidi"/>
        </w:rPr>
        <w:t>millele rekonstrueerimisnõue ei rakendu</w:t>
      </w:r>
      <w:r w:rsidR="00C22E1A" w:rsidRPr="490A73E8">
        <w:rPr>
          <w:rFonts w:asciiTheme="minorHAnsi" w:hAnsiTheme="minorHAnsi" w:cstheme="minorBidi"/>
        </w:rPr>
        <w:t xml:space="preserve">. </w:t>
      </w:r>
      <w:r w:rsidR="00E9141A">
        <w:rPr>
          <w:rFonts w:asciiTheme="minorHAnsi" w:hAnsiTheme="minorHAnsi" w:cstheme="minorBidi"/>
        </w:rPr>
        <w:t>Lõikega 4 võetakse üle direktiivi artikl</w:t>
      </w:r>
      <w:r w:rsidR="00D8212A">
        <w:rPr>
          <w:rFonts w:asciiTheme="minorHAnsi" w:hAnsiTheme="minorHAnsi" w:cstheme="minorBidi"/>
        </w:rPr>
        <w:t>i</w:t>
      </w:r>
      <w:r w:rsidR="00E9141A">
        <w:rPr>
          <w:rFonts w:asciiTheme="minorHAnsi" w:hAnsiTheme="minorHAnsi" w:cstheme="minorBidi"/>
        </w:rPr>
        <w:t xml:space="preserve"> </w:t>
      </w:r>
      <w:r w:rsidR="00A72F33">
        <w:rPr>
          <w:rFonts w:asciiTheme="minorHAnsi" w:hAnsiTheme="minorHAnsi" w:cstheme="minorBidi"/>
        </w:rPr>
        <w:t>6 lõi</w:t>
      </w:r>
      <w:r w:rsidR="00D8212A">
        <w:rPr>
          <w:rFonts w:asciiTheme="minorHAnsi" w:hAnsiTheme="minorHAnsi" w:cstheme="minorBidi"/>
        </w:rPr>
        <w:t>k</w:t>
      </w:r>
      <w:r w:rsidR="00A72F33">
        <w:rPr>
          <w:rFonts w:asciiTheme="minorHAnsi" w:hAnsiTheme="minorHAnsi" w:cstheme="minorBidi"/>
        </w:rPr>
        <w:t>e 1</w:t>
      </w:r>
      <w:r w:rsidR="00B600B1">
        <w:rPr>
          <w:rFonts w:asciiTheme="minorHAnsi" w:hAnsiTheme="minorHAnsi" w:cstheme="minorBidi"/>
        </w:rPr>
        <w:t xml:space="preserve"> kolmas lõik</w:t>
      </w:r>
      <w:r w:rsidR="00C20DDC">
        <w:rPr>
          <w:rFonts w:asciiTheme="minorHAnsi" w:hAnsiTheme="minorHAnsi" w:cstheme="minorBidi"/>
        </w:rPr>
        <w:t xml:space="preserve"> ja lõige 2</w:t>
      </w:r>
      <w:r w:rsidR="0066098C">
        <w:rPr>
          <w:rFonts w:asciiTheme="minorHAnsi" w:hAnsiTheme="minorHAnsi" w:cstheme="minorBidi"/>
        </w:rPr>
        <w:t xml:space="preserve">, </w:t>
      </w:r>
      <w:r w:rsidR="00D8212A">
        <w:rPr>
          <w:rFonts w:asciiTheme="minorHAnsi" w:hAnsiTheme="minorHAnsi" w:cstheme="minorBidi"/>
        </w:rPr>
        <w:t xml:space="preserve">mis sätestavad </w:t>
      </w:r>
      <w:r w:rsidR="0066098C">
        <w:rPr>
          <w:rFonts w:asciiTheme="minorHAnsi" w:hAnsiTheme="minorHAnsi" w:cstheme="minorBidi"/>
        </w:rPr>
        <w:t>leevendused nõude rakendamisel</w:t>
      </w:r>
      <w:r w:rsidR="00BF2F49">
        <w:rPr>
          <w:rFonts w:asciiTheme="minorHAnsi" w:hAnsiTheme="minorHAnsi" w:cstheme="minorBidi"/>
        </w:rPr>
        <w:t xml:space="preserve">. </w:t>
      </w:r>
      <w:r w:rsidR="00C22E1A" w:rsidRPr="490A73E8">
        <w:rPr>
          <w:rFonts w:asciiTheme="minorHAnsi" w:hAnsiTheme="minorHAnsi" w:cstheme="minorBidi"/>
        </w:rPr>
        <w:t xml:space="preserve">Selguse mõttes on nõuded </w:t>
      </w:r>
      <w:r w:rsidR="00D8212A">
        <w:rPr>
          <w:rFonts w:asciiTheme="minorHAnsi" w:hAnsiTheme="minorHAnsi" w:cstheme="minorBidi"/>
        </w:rPr>
        <w:t xml:space="preserve">esitatud </w:t>
      </w:r>
      <w:r w:rsidR="385BAB9C" w:rsidRPr="490A73E8">
        <w:rPr>
          <w:rFonts w:asciiTheme="minorHAnsi" w:hAnsiTheme="minorHAnsi" w:cstheme="minorBidi"/>
        </w:rPr>
        <w:t xml:space="preserve">nüüd </w:t>
      </w:r>
      <w:r w:rsidR="00C22E1A" w:rsidRPr="490A73E8">
        <w:rPr>
          <w:rFonts w:asciiTheme="minorHAnsi" w:hAnsiTheme="minorHAnsi" w:cstheme="minorBidi"/>
        </w:rPr>
        <w:t xml:space="preserve">eri punktidena. Muutmata kujul </w:t>
      </w:r>
      <w:r w:rsidR="00477E18" w:rsidRPr="490A73E8">
        <w:rPr>
          <w:rFonts w:asciiTheme="minorHAnsi" w:hAnsiTheme="minorHAnsi" w:cstheme="minorBidi"/>
        </w:rPr>
        <w:t>s</w:t>
      </w:r>
      <w:r w:rsidR="00D8212A">
        <w:rPr>
          <w:rFonts w:asciiTheme="minorHAnsi" w:hAnsiTheme="minorHAnsi" w:cstheme="minorBidi"/>
        </w:rPr>
        <w:t>äilivad</w:t>
      </w:r>
      <w:r w:rsidR="00477E18" w:rsidRPr="490A73E8">
        <w:rPr>
          <w:rFonts w:asciiTheme="minorHAnsi" w:hAnsiTheme="minorHAnsi" w:cstheme="minorBidi"/>
        </w:rPr>
        <w:t xml:space="preserve"> punktid 1 ja 2</w:t>
      </w:r>
      <w:r w:rsidR="00AA5ECA">
        <w:rPr>
          <w:rFonts w:asciiTheme="minorHAnsi" w:hAnsiTheme="minorHAnsi" w:cstheme="minorBidi"/>
        </w:rPr>
        <w:t xml:space="preserve"> (</w:t>
      </w:r>
      <w:r w:rsidR="00D60D67" w:rsidRPr="490A73E8">
        <w:rPr>
          <w:rFonts w:asciiTheme="minorHAnsi" w:hAnsiTheme="minorHAnsi" w:cstheme="minorBidi"/>
        </w:rPr>
        <w:t>er</w:t>
      </w:r>
      <w:r w:rsidR="00AA5ECA">
        <w:rPr>
          <w:rFonts w:asciiTheme="minorHAnsi" w:hAnsiTheme="minorHAnsi" w:cstheme="minorBidi"/>
        </w:rPr>
        <w:t>andid</w:t>
      </w:r>
      <w:r w:rsidR="00D60D67" w:rsidRPr="490A73E8">
        <w:rPr>
          <w:rFonts w:asciiTheme="minorHAnsi" w:hAnsiTheme="minorHAnsi" w:cstheme="minorBidi"/>
        </w:rPr>
        <w:t xml:space="preserve"> </w:t>
      </w:r>
      <w:r w:rsidR="005D2312" w:rsidRPr="490A73E8">
        <w:rPr>
          <w:rFonts w:asciiTheme="minorHAnsi" w:hAnsiTheme="minorHAnsi" w:cstheme="minorBidi"/>
        </w:rPr>
        <w:t xml:space="preserve">ehitusseadustiku </w:t>
      </w:r>
      <w:r w:rsidR="00292A43" w:rsidRPr="490A73E8">
        <w:rPr>
          <w:rFonts w:asciiTheme="minorHAnsi" w:hAnsiTheme="minorHAnsi" w:cstheme="minorBidi"/>
        </w:rPr>
        <w:t>aluse</w:t>
      </w:r>
      <w:r w:rsidR="00D8212A">
        <w:rPr>
          <w:rFonts w:asciiTheme="minorHAnsi" w:hAnsiTheme="minorHAnsi" w:cstheme="minorBidi"/>
        </w:rPr>
        <w:t>l</w:t>
      </w:r>
      <w:r w:rsidR="00AA5ECA">
        <w:rPr>
          <w:rFonts w:asciiTheme="minorHAnsi" w:hAnsiTheme="minorHAnsi" w:cstheme="minorBidi"/>
        </w:rPr>
        <w:t xml:space="preserve"> ja</w:t>
      </w:r>
      <w:r w:rsidR="00292A43" w:rsidRPr="490A73E8">
        <w:rPr>
          <w:rFonts w:asciiTheme="minorHAnsi" w:hAnsiTheme="minorHAnsi" w:cstheme="minorBidi"/>
        </w:rPr>
        <w:t xml:space="preserve"> er</w:t>
      </w:r>
      <w:r w:rsidR="00AA5ECA">
        <w:rPr>
          <w:rFonts w:asciiTheme="minorHAnsi" w:hAnsiTheme="minorHAnsi" w:cstheme="minorBidi"/>
        </w:rPr>
        <w:t>andid</w:t>
      </w:r>
      <w:r w:rsidR="00292A43" w:rsidRPr="490A73E8">
        <w:rPr>
          <w:rFonts w:asciiTheme="minorHAnsi" w:hAnsiTheme="minorHAnsi" w:cstheme="minorBidi"/>
        </w:rPr>
        <w:t xml:space="preserve"> relvajõudude </w:t>
      </w:r>
      <w:r w:rsidR="000835BA" w:rsidRPr="490A73E8">
        <w:rPr>
          <w:rFonts w:asciiTheme="minorHAnsi" w:hAnsiTheme="minorHAnsi" w:cstheme="minorBidi"/>
        </w:rPr>
        <w:t>erihoonetele</w:t>
      </w:r>
      <w:r w:rsidR="00AA5ECA">
        <w:rPr>
          <w:rFonts w:asciiTheme="minorHAnsi" w:hAnsiTheme="minorHAnsi" w:cstheme="minorBidi"/>
        </w:rPr>
        <w:t>)</w:t>
      </w:r>
      <w:r w:rsidR="000835BA" w:rsidRPr="490A73E8">
        <w:rPr>
          <w:rFonts w:asciiTheme="minorHAnsi" w:hAnsiTheme="minorHAnsi" w:cstheme="minorBidi"/>
        </w:rPr>
        <w:t xml:space="preserve">. </w:t>
      </w:r>
      <w:r w:rsidR="00F31510" w:rsidRPr="490A73E8">
        <w:rPr>
          <w:rFonts w:asciiTheme="minorHAnsi" w:hAnsiTheme="minorHAnsi" w:cstheme="minorBidi"/>
        </w:rPr>
        <w:t>Uue punktina sätestatakse er</w:t>
      </w:r>
      <w:r w:rsidR="00AA5ECA">
        <w:rPr>
          <w:rFonts w:asciiTheme="minorHAnsi" w:hAnsiTheme="minorHAnsi" w:cstheme="minorBidi"/>
        </w:rPr>
        <w:t>andid</w:t>
      </w:r>
      <w:r w:rsidR="00F31510" w:rsidRPr="490A73E8">
        <w:rPr>
          <w:rFonts w:asciiTheme="minorHAnsi" w:hAnsiTheme="minorHAnsi" w:cstheme="minorBidi"/>
        </w:rPr>
        <w:t xml:space="preserve"> </w:t>
      </w:r>
      <w:r w:rsidR="009D0E58" w:rsidRPr="490A73E8">
        <w:rPr>
          <w:rFonts w:asciiTheme="minorHAnsi" w:hAnsiTheme="minorHAnsi" w:cstheme="minorBidi"/>
        </w:rPr>
        <w:t>sotsiaalhoonetele ja</w:t>
      </w:r>
      <w:r w:rsidR="316E3E7F" w:rsidRPr="490A73E8">
        <w:rPr>
          <w:rFonts w:asciiTheme="minorHAnsi" w:hAnsiTheme="minorHAnsi" w:cstheme="minorBidi"/>
        </w:rPr>
        <w:t xml:space="preserve"> </w:t>
      </w:r>
      <w:r w:rsidR="00AA5ECA">
        <w:rPr>
          <w:rFonts w:asciiTheme="minorHAnsi" w:hAnsiTheme="minorHAnsi" w:cstheme="minorBidi"/>
        </w:rPr>
        <w:t>-</w:t>
      </w:r>
      <w:r w:rsidR="009D0E58" w:rsidRPr="490A73E8">
        <w:rPr>
          <w:rFonts w:asciiTheme="minorHAnsi" w:hAnsiTheme="minorHAnsi" w:cstheme="minorBidi"/>
        </w:rPr>
        <w:t>eluruumidele</w:t>
      </w:r>
      <w:r w:rsidR="316E3E7F" w:rsidRPr="490A73E8">
        <w:rPr>
          <w:rFonts w:asciiTheme="minorHAnsi" w:hAnsiTheme="minorHAnsi" w:cstheme="minorBidi"/>
        </w:rPr>
        <w:t xml:space="preserve"> </w:t>
      </w:r>
      <w:r w:rsidR="00AA5ECA">
        <w:rPr>
          <w:rFonts w:asciiTheme="minorHAnsi" w:hAnsiTheme="minorHAnsi" w:cstheme="minorBidi"/>
        </w:rPr>
        <w:t xml:space="preserve">puhuks, </w:t>
      </w:r>
      <w:r w:rsidR="009D0E58" w:rsidRPr="490A73E8">
        <w:rPr>
          <w:rFonts w:asciiTheme="minorHAnsi" w:hAnsiTheme="minorHAnsi" w:cstheme="minorBidi"/>
        </w:rPr>
        <w:t xml:space="preserve"> </w:t>
      </w:r>
      <w:r w:rsidR="00C24B10" w:rsidRPr="490A73E8">
        <w:rPr>
          <w:rFonts w:asciiTheme="minorHAnsi" w:hAnsiTheme="minorHAnsi" w:cstheme="minorBidi"/>
        </w:rPr>
        <w:t xml:space="preserve">kui renoveerimine toob kaasa üüritõusu ja </w:t>
      </w:r>
      <w:r w:rsidR="00F811E0" w:rsidRPr="490A73E8">
        <w:rPr>
          <w:rFonts w:asciiTheme="minorHAnsi" w:hAnsiTheme="minorHAnsi" w:cstheme="minorBidi"/>
        </w:rPr>
        <w:t>mõjub negatiivselt energiaostuvõimetusele.</w:t>
      </w:r>
      <w:r w:rsidR="00F561AB">
        <w:rPr>
          <w:rFonts w:asciiTheme="minorHAnsi" w:hAnsiTheme="minorHAnsi" w:cstheme="minorBidi"/>
        </w:rPr>
        <w:t xml:space="preserve"> </w:t>
      </w:r>
    </w:p>
    <w:p w14:paraId="3DA2ABF3" w14:textId="77777777" w:rsidR="006F1A18" w:rsidRDefault="006F1A18" w:rsidP="00947442">
      <w:pPr>
        <w:pStyle w:val="muudetavtekst"/>
        <w:rPr>
          <w:rFonts w:asciiTheme="minorHAnsi" w:hAnsiTheme="minorHAnsi" w:cstheme="minorBidi"/>
        </w:rPr>
      </w:pPr>
    </w:p>
    <w:p w14:paraId="4A6088D3" w14:textId="1C533EB4" w:rsidR="00BC0A29" w:rsidRPr="0074183B" w:rsidRDefault="00BC0A29" w:rsidP="00947442">
      <w:pPr>
        <w:pStyle w:val="muudetavtekst"/>
        <w:rPr>
          <w:rFonts w:asciiTheme="minorHAnsi" w:hAnsiTheme="minorHAnsi" w:cstheme="minorBidi"/>
          <w:u w:val="single"/>
        </w:rPr>
      </w:pPr>
      <w:r w:rsidRPr="0074183B">
        <w:rPr>
          <w:rFonts w:asciiTheme="minorHAnsi" w:hAnsiTheme="minorHAnsi" w:cstheme="minorBidi"/>
          <w:u w:val="single"/>
        </w:rPr>
        <w:t>Sotsiaaleluruumid</w:t>
      </w:r>
    </w:p>
    <w:p w14:paraId="746DE642" w14:textId="2F4ADEA0" w:rsidR="00BC0A29" w:rsidRDefault="00BC0A29" w:rsidP="00947442">
      <w:pPr>
        <w:pStyle w:val="muudetavtekst"/>
        <w:rPr>
          <w:rFonts w:asciiTheme="minorHAnsi" w:hAnsiTheme="minorHAnsi" w:cstheme="minorBidi"/>
        </w:rPr>
      </w:pPr>
      <w:r w:rsidRPr="005106DA">
        <w:rPr>
          <w:rFonts w:asciiTheme="minorHAnsi" w:hAnsiTheme="minorHAnsi" w:cstheme="minorBidi"/>
        </w:rPr>
        <w:t xml:space="preserve">Eestis on sotsiaaleluruum </w:t>
      </w:r>
      <w:r>
        <w:rPr>
          <w:rFonts w:asciiTheme="minorHAnsi" w:hAnsiTheme="minorHAnsi" w:cstheme="minorBidi"/>
        </w:rPr>
        <w:t>määratletud s</w:t>
      </w:r>
      <w:r w:rsidRPr="005106DA">
        <w:rPr>
          <w:rFonts w:asciiTheme="minorHAnsi" w:hAnsiTheme="minorHAnsi" w:cstheme="minorBidi"/>
        </w:rPr>
        <w:t>otsiaalhoolekande seadus</w:t>
      </w:r>
      <w:r w:rsidR="006A66FA">
        <w:rPr>
          <w:rFonts w:asciiTheme="minorHAnsi" w:hAnsiTheme="minorHAnsi" w:cstheme="minorBidi"/>
        </w:rPr>
        <w:t>e</w:t>
      </w:r>
      <w:r>
        <w:rPr>
          <w:rStyle w:val="Allmrkuseviide"/>
          <w:rFonts w:asciiTheme="minorHAnsi" w:hAnsiTheme="minorHAnsi" w:cstheme="minorBidi"/>
        </w:rPr>
        <w:footnoteReference w:id="49"/>
      </w:r>
      <w:r w:rsidRPr="005106DA">
        <w:rPr>
          <w:rFonts w:asciiTheme="minorHAnsi" w:hAnsiTheme="minorHAnsi" w:cstheme="minorBidi"/>
        </w:rPr>
        <w:t xml:space="preserve"> §</w:t>
      </w:r>
      <w:r w:rsidR="006A66FA">
        <w:rPr>
          <w:rFonts w:asciiTheme="minorHAnsi" w:hAnsiTheme="minorHAnsi" w:cstheme="minorBidi"/>
        </w:rPr>
        <w:t>-s</w:t>
      </w:r>
      <w:r w:rsidRPr="005106DA">
        <w:rPr>
          <w:rFonts w:asciiTheme="minorHAnsi" w:hAnsiTheme="minorHAnsi" w:cstheme="minorBidi"/>
        </w:rPr>
        <w:t xml:space="preserve"> 14, mis sätestab</w:t>
      </w:r>
      <w:r>
        <w:rPr>
          <w:rFonts w:asciiTheme="minorHAnsi" w:hAnsiTheme="minorHAnsi" w:cstheme="minorBidi"/>
        </w:rPr>
        <w:t>, et s</w:t>
      </w:r>
      <w:r w:rsidRPr="005106DA">
        <w:rPr>
          <w:rFonts w:asciiTheme="minorHAnsi" w:hAnsiTheme="minorHAnsi" w:cstheme="minorBidi"/>
        </w:rPr>
        <w:t>otsiaaleluruum on kohalikule omavalitsusele kuuluv üürieluruum, mida kasutatakse sotsiaalteenusena ajutise eluaseme pakkumiseks.</w:t>
      </w:r>
      <w:r>
        <w:rPr>
          <w:rFonts w:asciiTheme="minorHAnsi" w:hAnsiTheme="minorHAnsi" w:cstheme="minorBidi"/>
        </w:rPr>
        <w:t xml:space="preserve"> Sotsiaaleluruumi</w:t>
      </w:r>
      <w:r w:rsidRPr="005106DA">
        <w:rPr>
          <w:rFonts w:asciiTheme="minorHAnsi" w:hAnsiTheme="minorHAnsi" w:cstheme="minorBidi"/>
        </w:rPr>
        <w:t xml:space="preserve"> eesmärk on tagada elamispind isikutele, kes on sattunud majanduslikesse või sotsiaalsetesse raskustesse </w:t>
      </w:r>
      <w:r w:rsidR="006A66FA">
        <w:rPr>
          <w:rFonts w:asciiTheme="minorHAnsi" w:hAnsiTheme="minorHAnsi" w:cstheme="minorBidi"/>
        </w:rPr>
        <w:t>ning</w:t>
      </w:r>
      <w:r w:rsidRPr="005106DA">
        <w:rPr>
          <w:rFonts w:asciiTheme="minorHAnsi" w:hAnsiTheme="minorHAnsi" w:cstheme="minorBidi"/>
        </w:rPr>
        <w:t xml:space="preserve"> vajavad tuge iseseisva toimetuleku saavutamiseks.</w:t>
      </w:r>
    </w:p>
    <w:p w14:paraId="3727697D" w14:textId="77777777" w:rsidR="00BC0A29" w:rsidRDefault="00BC0A29" w:rsidP="00947442">
      <w:pPr>
        <w:pStyle w:val="muudetavtekst"/>
        <w:rPr>
          <w:rFonts w:asciiTheme="minorHAnsi" w:hAnsiTheme="minorHAnsi" w:cstheme="minorBidi"/>
        </w:rPr>
      </w:pPr>
      <w:r w:rsidRPr="005106DA">
        <w:rPr>
          <w:rFonts w:asciiTheme="minorHAnsi" w:hAnsiTheme="minorHAnsi" w:cstheme="minorBidi"/>
        </w:rPr>
        <w:t>Sotsiaaleluruumide peamised põhimõtted</w:t>
      </w:r>
      <w:r>
        <w:rPr>
          <w:rFonts w:asciiTheme="minorHAnsi" w:hAnsiTheme="minorHAnsi" w:cstheme="minorBidi"/>
        </w:rPr>
        <w:t>: a</w:t>
      </w:r>
      <w:r w:rsidRPr="005106DA">
        <w:rPr>
          <w:rFonts w:asciiTheme="minorHAnsi" w:hAnsiTheme="minorHAnsi" w:cstheme="minorBidi"/>
        </w:rPr>
        <w:t>jutisus – neid ei anta eluaegseks kasutamiseks, vaid seni, kuni inimene suudab leida iseseisva lahenduse</w:t>
      </w:r>
      <w:r>
        <w:rPr>
          <w:rFonts w:asciiTheme="minorHAnsi" w:hAnsiTheme="minorHAnsi" w:cstheme="minorBidi"/>
        </w:rPr>
        <w:t>; s</w:t>
      </w:r>
      <w:r w:rsidRPr="005106DA">
        <w:rPr>
          <w:rFonts w:asciiTheme="minorHAnsi" w:hAnsiTheme="minorHAnsi" w:cstheme="minorBidi"/>
        </w:rPr>
        <w:t>ihtgrupp – abivajajad, näiteks väikese sissetulekuga pered, töötud, terviseprobleemidega inimesed, kodutud, lastega pered, vägivallaohvrid jms</w:t>
      </w:r>
      <w:r>
        <w:rPr>
          <w:rFonts w:asciiTheme="minorHAnsi" w:hAnsiTheme="minorHAnsi" w:cstheme="minorBidi"/>
        </w:rPr>
        <w:t>; o</w:t>
      </w:r>
      <w:r w:rsidRPr="005106DA">
        <w:rPr>
          <w:rFonts w:asciiTheme="minorHAnsi" w:hAnsiTheme="minorHAnsi" w:cstheme="minorBidi"/>
        </w:rPr>
        <w:t>mavalitsuse vastutus – kohalik omavalitsus otsustab, kellele ja millistel tingimustel eluruume eraldatakse</w:t>
      </w:r>
      <w:r>
        <w:rPr>
          <w:rFonts w:asciiTheme="minorHAnsi" w:hAnsiTheme="minorHAnsi" w:cstheme="minorBidi"/>
        </w:rPr>
        <w:t>; t</w:t>
      </w:r>
      <w:r w:rsidRPr="005106DA">
        <w:rPr>
          <w:rFonts w:asciiTheme="minorHAnsi" w:hAnsiTheme="minorHAnsi" w:cstheme="minorBidi"/>
        </w:rPr>
        <w:t>ingimused – üüri suurus ja muud tingimused määratakse kindlaks omavalitsuse määrustega.</w:t>
      </w:r>
    </w:p>
    <w:p w14:paraId="7E06AF75" w14:textId="3E6A64AF" w:rsidR="00BC0A29" w:rsidRDefault="00BC0A29" w:rsidP="00947442">
      <w:pPr>
        <w:pStyle w:val="muudetavtekst"/>
        <w:rPr>
          <w:rFonts w:asciiTheme="minorHAnsi" w:hAnsiTheme="minorHAnsi" w:cstheme="minorBidi"/>
        </w:rPr>
      </w:pPr>
      <w:r>
        <w:rPr>
          <w:rFonts w:asciiTheme="minorHAnsi" w:hAnsiTheme="minorHAnsi" w:cstheme="minorBidi"/>
        </w:rPr>
        <w:t>Baastaseme määramisel võetakse arvesse s</w:t>
      </w:r>
      <w:r w:rsidRPr="009E7332">
        <w:rPr>
          <w:rFonts w:asciiTheme="minorHAnsi" w:hAnsiTheme="minorHAnsi" w:cstheme="minorBidi"/>
        </w:rPr>
        <w:t xml:space="preserve">otsiaaleluruumid </w:t>
      </w:r>
      <w:r>
        <w:rPr>
          <w:rFonts w:asciiTheme="minorHAnsi" w:hAnsiTheme="minorHAnsi" w:cstheme="minorBidi"/>
        </w:rPr>
        <w:t xml:space="preserve">hoonetes </w:t>
      </w:r>
      <w:r w:rsidRPr="009E7332">
        <w:rPr>
          <w:rFonts w:asciiTheme="minorHAnsi" w:hAnsiTheme="minorHAnsi" w:cstheme="minorBidi"/>
        </w:rPr>
        <w:t>(kortermajad ja üksikelamud)</w:t>
      </w:r>
      <w:r>
        <w:rPr>
          <w:rFonts w:asciiTheme="minorHAnsi" w:hAnsiTheme="minorHAnsi" w:cstheme="minorBidi"/>
        </w:rPr>
        <w:t xml:space="preserve">, mille </w:t>
      </w:r>
      <w:r w:rsidRPr="009E7332">
        <w:rPr>
          <w:rFonts w:asciiTheme="minorHAnsi" w:hAnsiTheme="minorHAnsi" w:cstheme="minorBidi"/>
        </w:rPr>
        <w:t>kasulik üldpõrandapin</w:t>
      </w:r>
      <w:r>
        <w:rPr>
          <w:rFonts w:asciiTheme="minorHAnsi" w:hAnsiTheme="minorHAnsi" w:cstheme="minorBidi"/>
        </w:rPr>
        <w:t>d on</w:t>
      </w:r>
      <w:r w:rsidRPr="009E7332">
        <w:rPr>
          <w:rFonts w:asciiTheme="minorHAnsi" w:hAnsiTheme="minorHAnsi" w:cstheme="minorBidi"/>
        </w:rPr>
        <w:t xml:space="preserve"> üle 250 m2</w:t>
      </w:r>
      <w:r w:rsidR="00592801">
        <w:rPr>
          <w:rFonts w:asciiTheme="minorHAnsi" w:hAnsiTheme="minorHAnsi" w:cstheme="minorBidi"/>
        </w:rPr>
        <w:t xml:space="preserve"> ning</w:t>
      </w:r>
      <w:r w:rsidRPr="009E7332">
        <w:rPr>
          <w:rFonts w:asciiTheme="minorHAnsi" w:hAnsiTheme="minorHAnsi" w:cstheme="minorBidi"/>
        </w:rPr>
        <w:t xml:space="preserve"> mis on avaliku sektori asutuste omanduses</w:t>
      </w:r>
      <w:r>
        <w:rPr>
          <w:rFonts w:asciiTheme="minorHAnsi" w:hAnsiTheme="minorHAnsi" w:cstheme="minorBidi"/>
        </w:rPr>
        <w:t xml:space="preserve"> j</w:t>
      </w:r>
      <w:r w:rsidRPr="009E7332">
        <w:rPr>
          <w:rFonts w:asciiTheme="minorHAnsi" w:hAnsiTheme="minorHAnsi" w:cstheme="minorBidi"/>
        </w:rPr>
        <w:t>a mis 1. jaanuaril 2024 ei vasta</w:t>
      </w:r>
      <w:r w:rsidR="006A66FA">
        <w:rPr>
          <w:rFonts w:asciiTheme="minorHAnsi" w:hAnsiTheme="minorHAnsi" w:cstheme="minorBidi"/>
        </w:rPr>
        <w:t>nud</w:t>
      </w:r>
      <w:r w:rsidRPr="009E7332">
        <w:rPr>
          <w:rFonts w:asciiTheme="minorHAnsi" w:hAnsiTheme="minorHAnsi" w:cstheme="minorBidi"/>
        </w:rPr>
        <w:t xml:space="preserve"> </w:t>
      </w:r>
      <w:r>
        <w:rPr>
          <w:rFonts w:asciiTheme="minorHAnsi" w:hAnsiTheme="minorHAnsi" w:cstheme="minorBidi"/>
        </w:rPr>
        <w:t>energiatõhususe miinimumnõuetele.</w:t>
      </w:r>
    </w:p>
    <w:p w14:paraId="6EC27904" w14:textId="15DDFADC" w:rsidR="00BC0A29" w:rsidRDefault="00BC0A29" w:rsidP="00947442">
      <w:pPr>
        <w:pStyle w:val="muudetavtekst"/>
        <w:rPr>
          <w:rFonts w:asciiTheme="minorHAnsi" w:hAnsiTheme="minorHAnsi" w:cstheme="minorBidi"/>
        </w:rPr>
      </w:pPr>
      <w:r w:rsidRPr="002B2E13">
        <w:rPr>
          <w:rFonts w:asciiTheme="minorHAnsi" w:hAnsiTheme="minorHAnsi" w:cstheme="minorBidi"/>
        </w:rPr>
        <w:t xml:space="preserve">Keskvalitsusel on selliseid eluhooneid </w:t>
      </w:r>
      <w:r w:rsidR="006A66FA">
        <w:rPr>
          <w:rFonts w:asciiTheme="minorHAnsi" w:hAnsiTheme="minorHAnsi" w:cstheme="minorBidi"/>
        </w:rPr>
        <w:t>kaks</w:t>
      </w:r>
      <w:r w:rsidRPr="002B2E13">
        <w:rPr>
          <w:rFonts w:asciiTheme="minorHAnsi" w:hAnsiTheme="minorHAnsi" w:cstheme="minorBidi"/>
        </w:rPr>
        <w:t xml:space="preserve"> ja kohalikul omavalitsusel u 200.</w:t>
      </w:r>
    </w:p>
    <w:p w14:paraId="0D3FD12C" w14:textId="77777777" w:rsidR="00BC0A29" w:rsidRDefault="00BC0A29" w:rsidP="00947442">
      <w:pPr>
        <w:pStyle w:val="muudetavtekst"/>
        <w:rPr>
          <w:rFonts w:asciiTheme="minorHAnsi" w:hAnsiTheme="minorHAnsi" w:cstheme="minorHAnsi"/>
        </w:rPr>
      </w:pPr>
    </w:p>
    <w:p w14:paraId="64482AD2" w14:textId="384C1FCA" w:rsidR="00BC0A29" w:rsidRDefault="00BC0A29" w:rsidP="00947442">
      <w:pPr>
        <w:pStyle w:val="muudetavtekst"/>
        <w:rPr>
          <w:rFonts w:asciiTheme="minorHAnsi" w:hAnsiTheme="minorHAnsi" w:cstheme="minorHAnsi"/>
        </w:rPr>
      </w:pPr>
      <w:r>
        <w:rPr>
          <w:rFonts w:asciiTheme="minorHAnsi" w:hAnsiTheme="minorHAnsi" w:cstheme="minorHAnsi"/>
        </w:rPr>
        <w:t>Direktiiv annab võimaluse v</w:t>
      </w:r>
      <w:r w:rsidRPr="009E41D3">
        <w:rPr>
          <w:rFonts w:asciiTheme="minorHAnsi" w:hAnsiTheme="minorHAnsi" w:cstheme="minorHAnsi"/>
        </w:rPr>
        <w:t>abastada</w:t>
      </w:r>
      <w:r>
        <w:rPr>
          <w:rFonts w:asciiTheme="minorHAnsi" w:hAnsiTheme="minorHAnsi" w:cstheme="minorHAnsi"/>
        </w:rPr>
        <w:t xml:space="preserve"> avaliku sektori asutuse omandis</w:t>
      </w:r>
      <w:r w:rsidRPr="009E41D3">
        <w:rPr>
          <w:rFonts w:asciiTheme="minorHAnsi" w:hAnsiTheme="minorHAnsi" w:cstheme="minorHAnsi"/>
        </w:rPr>
        <w:t xml:space="preserve"> sotsiaaleluruumid</w:t>
      </w:r>
      <w:r>
        <w:rPr>
          <w:rFonts w:asciiTheme="minorHAnsi" w:hAnsiTheme="minorHAnsi" w:cstheme="minorHAnsi"/>
        </w:rPr>
        <w:t xml:space="preserve">ega hoone </w:t>
      </w:r>
      <w:r w:rsidRPr="009E41D3">
        <w:rPr>
          <w:rFonts w:asciiTheme="minorHAnsi" w:hAnsiTheme="minorHAnsi" w:cstheme="minorHAnsi"/>
        </w:rPr>
        <w:t>renoveerimiskohustusest, kui renoveerimine tooks sotsiaaleluruumides elavatele inimestele kaasa üüritõusu, mis ei piirdu energiaarvetelt saadava majandusliku kokkuhoiuga.</w:t>
      </w:r>
    </w:p>
    <w:p w14:paraId="3F9FB014" w14:textId="77777777" w:rsidR="00BC0A29" w:rsidRDefault="00BC0A29" w:rsidP="00947442">
      <w:pPr>
        <w:pStyle w:val="muudetavtekst"/>
        <w:rPr>
          <w:rFonts w:asciiTheme="minorHAnsi" w:hAnsiTheme="minorHAnsi" w:cstheme="minorHAnsi"/>
        </w:rPr>
      </w:pPr>
    </w:p>
    <w:p w14:paraId="6C32B76B" w14:textId="17BFD92B" w:rsidR="00BC0A29" w:rsidRDefault="00BC0A29" w:rsidP="00947442">
      <w:pPr>
        <w:pStyle w:val="muudetavtekst"/>
        <w:rPr>
          <w:rFonts w:asciiTheme="minorHAnsi" w:hAnsiTheme="minorHAnsi" w:cstheme="minorHAnsi"/>
        </w:rPr>
      </w:pPr>
      <w:r>
        <w:rPr>
          <w:rFonts w:asciiTheme="minorHAnsi" w:hAnsiTheme="minorHAnsi" w:cstheme="minorHAnsi"/>
        </w:rPr>
        <w:t>S</w:t>
      </w:r>
      <w:r w:rsidRPr="009E41D3">
        <w:rPr>
          <w:rFonts w:asciiTheme="minorHAnsi" w:hAnsiTheme="minorHAnsi" w:cstheme="minorHAnsi"/>
        </w:rPr>
        <w:t>otsiaaleluruumide</w:t>
      </w:r>
      <w:r>
        <w:rPr>
          <w:rFonts w:asciiTheme="minorHAnsi" w:hAnsiTheme="minorHAnsi" w:cstheme="minorHAnsi"/>
        </w:rPr>
        <w:t>ga hoones</w:t>
      </w:r>
      <w:r w:rsidRPr="009E41D3">
        <w:rPr>
          <w:rFonts w:asciiTheme="minorHAnsi" w:hAnsiTheme="minorHAnsi" w:cstheme="minorHAnsi"/>
        </w:rPr>
        <w:t xml:space="preserve"> </w:t>
      </w:r>
      <w:r>
        <w:rPr>
          <w:rFonts w:asciiTheme="minorHAnsi" w:hAnsiTheme="minorHAnsi" w:cstheme="minorHAnsi"/>
        </w:rPr>
        <w:t xml:space="preserve">tuleb hinnata </w:t>
      </w:r>
      <w:r w:rsidRPr="009E41D3">
        <w:rPr>
          <w:rFonts w:asciiTheme="minorHAnsi" w:hAnsiTheme="minorHAnsi" w:cstheme="minorHAnsi"/>
        </w:rPr>
        <w:t xml:space="preserve">renoveerimisega saavutatavat energiakulude vähenemist (võttes arvesse energiasäästu ja energiahindade </w:t>
      </w:r>
      <w:r w:rsidR="006A66FA">
        <w:rPr>
          <w:rFonts w:asciiTheme="minorHAnsi" w:hAnsiTheme="minorHAnsi" w:cstheme="minorHAnsi"/>
        </w:rPr>
        <w:t>kujunemist</w:t>
      </w:r>
      <w:r w:rsidRPr="009E41D3">
        <w:rPr>
          <w:rFonts w:asciiTheme="minorHAnsi" w:hAnsiTheme="minorHAnsi" w:cstheme="minorHAnsi"/>
        </w:rPr>
        <w:t>) ning kaalu</w:t>
      </w:r>
      <w:r w:rsidR="00592801">
        <w:rPr>
          <w:rFonts w:asciiTheme="minorHAnsi" w:hAnsiTheme="minorHAnsi" w:cstheme="minorHAnsi"/>
        </w:rPr>
        <w:t>da</w:t>
      </w:r>
      <w:r w:rsidR="006A66FA">
        <w:rPr>
          <w:rFonts w:asciiTheme="minorHAnsi" w:hAnsiTheme="minorHAnsi" w:cstheme="minorHAnsi"/>
        </w:rPr>
        <w:t>,</w:t>
      </w:r>
      <w:r>
        <w:rPr>
          <w:rFonts w:asciiTheme="minorHAnsi" w:hAnsiTheme="minorHAnsi" w:cstheme="minorHAnsi"/>
        </w:rPr>
        <w:t xml:space="preserve"> </w:t>
      </w:r>
      <w:r w:rsidRPr="009E41D3">
        <w:rPr>
          <w:rFonts w:asciiTheme="minorHAnsi" w:hAnsiTheme="minorHAnsi" w:cstheme="minorHAnsi"/>
        </w:rPr>
        <w:t xml:space="preserve">kas see on renoveerimiskulude katmiseks piisav. Kui energiaarvetelt saadav majanduslik kokkuhoid ei kata renoveerimiskulusid, </w:t>
      </w:r>
      <w:r>
        <w:rPr>
          <w:rFonts w:asciiTheme="minorHAnsi" w:hAnsiTheme="minorHAnsi" w:cstheme="minorHAnsi"/>
        </w:rPr>
        <w:t xml:space="preserve">tuleb hinnata </w:t>
      </w:r>
      <w:r w:rsidRPr="009E41D3">
        <w:rPr>
          <w:rFonts w:asciiTheme="minorHAnsi" w:hAnsiTheme="minorHAnsi" w:cstheme="minorHAnsi"/>
        </w:rPr>
        <w:t>muid võimalusi, et vältida renoveerimiskulude tervikuna ülekandumist elanikele, näiteks kulude osalist rahastamist avaliku või erasektori rahastamisvahenditest, s</w:t>
      </w:r>
      <w:r w:rsidR="006A66FA">
        <w:rPr>
          <w:rFonts w:asciiTheme="minorHAnsi" w:hAnsiTheme="minorHAnsi" w:cstheme="minorHAnsi"/>
        </w:rPr>
        <w:t>h</w:t>
      </w:r>
      <w:r w:rsidRPr="009E41D3">
        <w:rPr>
          <w:rFonts w:asciiTheme="minorHAnsi" w:hAnsiTheme="minorHAnsi" w:cstheme="minorHAnsi"/>
        </w:rPr>
        <w:t xml:space="preserve"> kliimameetmete sotsiaalfondist rahastatavate meetmete ja investeeringute kaudu. Seda tuleks teha olukorras, kus üüri küsitakse proportsionaalselt eluruumi väärtusega ja eluruumi renoveerimise (sh energiatõhususe parandamise) kulud kanduvad üüri suurenemise kaudu üle leibkondadele</w:t>
      </w:r>
      <w:r>
        <w:rPr>
          <w:rFonts w:asciiTheme="minorHAnsi" w:hAnsiTheme="minorHAnsi" w:cstheme="minorHAnsi"/>
        </w:rPr>
        <w:t>.</w:t>
      </w:r>
    </w:p>
    <w:p w14:paraId="70B38100" w14:textId="77777777" w:rsidR="00BC0A29" w:rsidRPr="009E41D3" w:rsidRDefault="00BC0A29" w:rsidP="00947442">
      <w:pPr>
        <w:pStyle w:val="muudetavtekst"/>
        <w:rPr>
          <w:rFonts w:asciiTheme="minorHAnsi" w:hAnsiTheme="minorHAnsi" w:cstheme="minorHAnsi"/>
        </w:rPr>
      </w:pPr>
    </w:p>
    <w:p w14:paraId="1B351118" w14:textId="5335CE69" w:rsidR="00BC0A29" w:rsidRPr="009E41D3" w:rsidRDefault="00BC0A29" w:rsidP="00947442">
      <w:pPr>
        <w:pStyle w:val="muudetavtekst"/>
        <w:rPr>
          <w:rFonts w:asciiTheme="minorHAnsi" w:hAnsiTheme="minorHAnsi" w:cstheme="minorHAnsi"/>
        </w:rPr>
      </w:pPr>
      <w:r w:rsidRPr="009E41D3">
        <w:rPr>
          <w:rFonts w:asciiTheme="minorHAnsi" w:hAnsiTheme="minorHAnsi" w:cstheme="minorHAnsi"/>
        </w:rPr>
        <w:t xml:space="preserve">Kuluneutraalsus tähendab, et hoone renoveerimiseks vajalik investeering on sama suur või väiksem kui hoone renoveerimisjärgse olelusringi jooksul eeldatavasti saadava kasu rahaline ekvivalent. Kuluneutraalsuse hindamisel </w:t>
      </w:r>
      <w:r>
        <w:rPr>
          <w:rFonts w:asciiTheme="minorHAnsi" w:hAnsiTheme="minorHAnsi" w:cstheme="minorHAnsi"/>
        </w:rPr>
        <w:t xml:space="preserve">saab </w:t>
      </w:r>
      <w:r w:rsidRPr="009E41D3">
        <w:rPr>
          <w:rFonts w:asciiTheme="minorHAnsi" w:hAnsiTheme="minorHAnsi" w:cstheme="minorHAnsi"/>
        </w:rPr>
        <w:t>arvesse võtta ka renoveerimisjärgseid väiksemaid hoolduskulusid ja paremaid elamistingimusi.</w:t>
      </w:r>
      <w:r>
        <w:rPr>
          <w:rFonts w:asciiTheme="minorHAnsi" w:hAnsiTheme="minorHAnsi" w:cstheme="minorHAnsi"/>
        </w:rPr>
        <w:t xml:space="preserve"> </w:t>
      </w:r>
      <w:r w:rsidRPr="009E41D3">
        <w:rPr>
          <w:rFonts w:asciiTheme="minorHAnsi" w:hAnsiTheme="minorHAnsi" w:cstheme="minorHAnsi"/>
        </w:rPr>
        <w:t>Selleks</w:t>
      </w:r>
      <w:r w:rsidR="006A66FA">
        <w:rPr>
          <w:rFonts w:asciiTheme="minorHAnsi" w:hAnsiTheme="minorHAnsi" w:cstheme="minorHAnsi"/>
        </w:rPr>
        <w:t>,</w:t>
      </w:r>
      <w:r w:rsidRPr="009E41D3">
        <w:rPr>
          <w:rFonts w:asciiTheme="minorHAnsi" w:hAnsiTheme="minorHAnsi" w:cstheme="minorHAnsi"/>
        </w:rPr>
        <w:t xml:space="preserve"> et hinnata</w:t>
      </w:r>
      <w:r>
        <w:rPr>
          <w:rFonts w:asciiTheme="minorHAnsi" w:hAnsiTheme="minorHAnsi" w:cstheme="minorHAnsi"/>
        </w:rPr>
        <w:t xml:space="preserve"> kuluneutraalsust</w:t>
      </w:r>
      <w:r w:rsidRPr="009E41D3">
        <w:rPr>
          <w:rFonts w:asciiTheme="minorHAnsi" w:hAnsiTheme="minorHAnsi" w:cstheme="minorHAnsi"/>
        </w:rPr>
        <w:t xml:space="preserve">, </w:t>
      </w:r>
      <w:r>
        <w:rPr>
          <w:rFonts w:asciiTheme="minorHAnsi" w:hAnsiTheme="minorHAnsi" w:cstheme="minorHAnsi"/>
        </w:rPr>
        <w:t xml:space="preserve">töötab Kliimaministeerium välja </w:t>
      </w:r>
      <w:r w:rsidRPr="009E41D3">
        <w:rPr>
          <w:rFonts w:asciiTheme="minorHAnsi" w:hAnsiTheme="minorHAnsi" w:cstheme="minorHAnsi"/>
        </w:rPr>
        <w:t>asjakohase metoodika, kus on täpsustatud, kuidas teha kindlaks arvutamiseks vajalikud näitajad, nagu renoveerimiskulud, diskontomäärad, tulevased energiahinnad, tarbimine enne ja pärast renoveerimist jne.</w:t>
      </w:r>
    </w:p>
    <w:p w14:paraId="7FD7D2FA" w14:textId="77777777" w:rsidR="00BC0A29" w:rsidRDefault="00BC0A29" w:rsidP="00947442">
      <w:pPr>
        <w:pStyle w:val="muudetavtekst"/>
      </w:pPr>
    </w:p>
    <w:p w14:paraId="15C5BD21" w14:textId="77777777"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Kuluneutraalsuse põhimõtet võib pidada järgituks, kui on täidetud järgmine tingimus:</w:t>
      </w:r>
    </w:p>
    <w:p w14:paraId="5DF55BA6" w14:textId="45A1A15A" w:rsidR="00BC0A29" w:rsidRDefault="00BC0A29" w:rsidP="00947442">
      <w:pPr>
        <w:pStyle w:val="muudetavtekst"/>
        <w:rPr>
          <w:rFonts w:asciiTheme="minorHAnsi" w:hAnsiTheme="minorHAnsi" w:cstheme="minorHAnsi"/>
        </w:rPr>
      </w:pPr>
      <w:r w:rsidRPr="00906D69">
        <w:rPr>
          <w:rFonts w:asciiTheme="minorHAnsi" w:hAnsiTheme="minorHAnsi" w:cstheme="minorHAnsi"/>
          <w:noProof/>
        </w:rPr>
        <w:drawing>
          <wp:inline distT="0" distB="0" distL="0" distR="0" wp14:anchorId="7F7982AC" wp14:editId="7397058E">
            <wp:extent cx="4134062" cy="730288"/>
            <wp:effectExtent l="0" t="0" r="0" b="0"/>
            <wp:docPr id="1881692651" name="Pilt 1" descr="Pilt, millel on kujutatud tekst, Font, järjekord, kuvatõmmis&#10;&#10;Kirjeldus on genereeritud automaatsel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1692651" name="Pilt 1" descr="Pilt, millel on kujutatud tekst, Font, järjekord, kuvatõmmis&#10;&#10;Kirjeldus on genereeritud automaatselt"/>
                    <pic:cNvPicPr/>
                  </pic:nvPicPr>
                  <pic:blipFill>
                    <a:blip r:embed="rId34"/>
                    <a:stretch>
                      <a:fillRect/>
                    </a:stretch>
                  </pic:blipFill>
                  <pic:spPr>
                    <a:xfrm>
                      <a:off x="0" y="0"/>
                      <a:ext cx="4134062" cy="730288"/>
                    </a:xfrm>
                    <a:prstGeom prst="rect">
                      <a:avLst/>
                    </a:prstGeom>
                  </pic:spPr>
                </pic:pic>
              </a:graphicData>
            </a:graphic>
          </wp:inline>
        </w:drawing>
      </w:r>
      <w:r w:rsidR="006A66FA">
        <w:rPr>
          <w:rFonts w:asciiTheme="minorHAnsi" w:hAnsiTheme="minorHAnsi" w:cstheme="minorHAnsi"/>
        </w:rPr>
        <w:t>,</w:t>
      </w:r>
    </w:p>
    <w:p w14:paraId="491F4FCB" w14:textId="77777777"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kus</w:t>
      </w:r>
    </w:p>
    <w:p w14:paraId="5144FCB5" w14:textId="43342A19"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RC</w:t>
      </w:r>
      <w:r w:rsidR="006A66FA">
        <w:rPr>
          <w:rFonts w:asciiTheme="minorHAnsi" w:hAnsiTheme="minorHAnsi" w:cstheme="minorHAnsi"/>
        </w:rPr>
        <w:t xml:space="preserve"> – </w:t>
      </w:r>
      <w:r w:rsidRPr="00B74F57">
        <w:rPr>
          <w:rFonts w:asciiTheme="minorHAnsi" w:hAnsiTheme="minorHAnsi" w:cstheme="minorHAnsi"/>
        </w:rPr>
        <w:t>hoone energiatõhusamaks renoveerimise kulud;</w:t>
      </w:r>
    </w:p>
    <w:p w14:paraId="5E9F7D0D" w14:textId="433FE45D"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E</w:t>
      </w:r>
      <w:r w:rsidR="006A66FA">
        <w:rPr>
          <w:rFonts w:asciiTheme="minorHAnsi" w:hAnsiTheme="minorHAnsi" w:cstheme="minorHAnsi"/>
        </w:rPr>
        <w:t xml:space="preserve"> –</w:t>
      </w:r>
      <w:r w:rsidRPr="00B74F57">
        <w:rPr>
          <w:rFonts w:asciiTheme="minorHAnsi" w:hAnsiTheme="minorHAnsi" w:cstheme="minorHAnsi"/>
        </w:rPr>
        <w:t xml:space="preserve"> kogu energiaarve;</w:t>
      </w:r>
    </w:p>
    <w:p w14:paraId="278D38A3" w14:textId="0528911D"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OC</w:t>
      </w:r>
      <w:r w:rsidR="006A66FA">
        <w:rPr>
          <w:rFonts w:asciiTheme="minorHAnsi" w:hAnsiTheme="minorHAnsi" w:cstheme="minorHAnsi"/>
        </w:rPr>
        <w:t xml:space="preserve"> –</w:t>
      </w:r>
      <w:r w:rsidRPr="00B74F57">
        <w:rPr>
          <w:rFonts w:asciiTheme="minorHAnsi" w:hAnsiTheme="minorHAnsi" w:cstheme="minorHAnsi"/>
        </w:rPr>
        <w:t xml:space="preserve"> muud kulud;</w:t>
      </w:r>
    </w:p>
    <w:p w14:paraId="6FC281AE" w14:textId="0053CA66"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OB</w:t>
      </w:r>
      <w:r w:rsidR="006A66FA">
        <w:rPr>
          <w:rFonts w:asciiTheme="minorHAnsi" w:hAnsiTheme="minorHAnsi" w:cstheme="minorHAnsi"/>
        </w:rPr>
        <w:t xml:space="preserve"> –</w:t>
      </w:r>
      <w:r w:rsidRPr="00B74F57">
        <w:rPr>
          <w:rFonts w:asciiTheme="minorHAnsi" w:hAnsiTheme="minorHAnsi" w:cstheme="minorHAnsi"/>
        </w:rPr>
        <w:t xml:space="preserve"> muu kasu;</w:t>
      </w:r>
    </w:p>
    <w:p w14:paraId="13F5E075" w14:textId="29885BC3" w:rsidR="00BC0A29" w:rsidRPr="00B74F57" w:rsidRDefault="006A66FA" w:rsidP="00947442">
      <w:pPr>
        <w:pStyle w:val="muudetavtekst"/>
        <w:rPr>
          <w:rFonts w:asciiTheme="minorHAnsi" w:hAnsiTheme="minorHAnsi" w:cstheme="minorHAnsi"/>
        </w:rPr>
      </w:pPr>
      <w:r w:rsidRPr="00B74F57">
        <w:rPr>
          <w:rFonts w:asciiTheme="minorHAnsi" w:hAnsiTheme="minorHAnsi" w:cstheme="minorHAnsi"/>
        </w:rPr>
        <w:t>B</w:t>
      </w:r>
      <w:r w:rsidR="00BC0A29" w:rsidRPr="00B74F57">
        <w:rPr>
          <w:rFonts w:asciiTheme="minorHAnsi" w:hAnsiTheme="minorHAnsi" w:cstheme="minorHAnsi"/>
        </w:rPr>
        <w:t>r</w:t>
      </w:r>
      <w:r>
        <w:rPr>
          <w:rFonts w:asciiTheme="minorHAnsi" w:hAnsiTheme="minorHAnsi" w:cstheme="minorHAnsi"/>
        </w:rPr>
        <w:t xml:space="preserve"> –</w:t>
      </w:r>
      <w:r w:rsidR="00BC0A29" w:rsidRPr="00B74F57">
        <w:rPr>
          <w:rFonts w:asciiTheme="minorHAnsi" w:hAnsiTheme="minorHAnsi" w:cstheme="minorHAnsi"/>
        </w:rPr>
        <w:t xml:space="preserve"> enne renoveerimist;</w:t>
      </w:r>
    </w:p>
    <w:p w14:paraId="5AB09FE0" w14:textId="6F34FDDD"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ar</w:t>
      </w:r>
      <w:r w:rsidR="006A66FA">
        <w:rPr>
          <w:rFonts w:asciiTheme="minorHAnsi" w:hAnsiTheme="minorHAnsi" w:cstheme="minorHAnsi"/>
        </w:rPr>
        <w:t xml:space="preserve"> –</w:t>
      </w:r>
      <w:r w:rsidRPr="00B74F57">
        <w:rPr>
          <w:rFonts w:asciiTheme="minorHAnsi" w:hAnsiTheme="minorHAnsi" w:cstheme="minorHAnsi"/>
        </w:rPr>
        <w:t xml:space="preserve"> pärast renoveerimist;</w:t>
      </w:r>
    </w:p>
    <w:p w14:paraId="44F23721" w14:textId="5EFBEE16"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r</w:t>
      </w:r>
      <w:r w:rsidR="006A66FA">
        <w:rPr>
          <w:rFonts w:asciiTheme="minorHAnsi" w:hAnsiTheme="minorHAnsi" w:cstheme="minorHAnsi"/>
        </w:rPr>
        <w:t xml:space="preserve"> –</w:t>
      </w:r>
      <w:r w:rsidRPr="00B74F57">
        <w:rPr>
          <w:rFonts w:asciiTheme="minorHAnsi" w:hAnsiTheme="minorHAnsi" w:cstheme="minorHAnsi"/>
        </w:rPr>
        <w:t xml:space="preserve"> kohaldatud diskontomäär;</w:t>
      </w:r>
    </w:p>
    <w:p w14:paraId="1B39D644" w14:textId="01E9A3ED"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i</w:t>
      </w:r>
      <w:r w:rsidR="006A66FA">
        <w:rPr>
          <w:rFonts w:asciiTheme="minorHAnsi" w:hAnsiTheme="minorHAnsi" w:cstheme="minorHAnsi"/>
        </w:rPr>
        <w:t xml:space="preserve"> –</w:t>
      </w:r>
      <w:r w:rsidRPr="00B74F57">
        <w:rPr>
          <w:rFonts w:asciiTheme="minorHAnsi" w:hAnsiTheme="minorHAnsi" w:cstheme="minorHAnsi"/>
        </w:rPr>
        <w:t xml:space="preserve"> aasta, mille kulusid ja kasu hinnatakse;</w:t>
      </w:r>
    </w:p>
    <w:p w14:paraId="14DDAA0D" w14:textId="7B427E15" w:rsidR="00BC0A29" w:rsidRDefault="00BC0A29" w:rsidP="00947442">
      <w:pPr>
        <w:pStyle w:val="muudetavtekst"/>
        <w:rPr>
          <w:rFonts w:asciiTheme="minorHAnsi" w:hAnsiTheme="minorHAnsi" w:cstheme="minorHAnsi"/>
        </w:rPr>
      </w:pPr>
      <w:r w:rsidRPr="00B74F57">
        <w:rPr>
          <w:rFonts w:asciiTheme="minorHAnsi" w:hAnsiTheme="minorHAnsi" w:cstheme="minorHAnsi"/>
        </w:rPr>
        <w:t>rl</w:t>
      </w:r>
      <w:r w:rsidR="006A66FA">
        <w:rPr>
          <w:rFonts w:asciiTheme="minorHAnsi" w:hAnsiTheme="minorHAnsi" w:cstheme="minorHAnsi"/>
        </w:rPr>
        <w:t xml:space="preserve"> –</w:t>
      </w:r>
      <w:r w:rsidRPr="00B74F57">
        <w:rPr>
          <w:rFonts w:asciiTheme="minorHAnsi" w:hAnsiTheme="minorHAnsi" w:cstheme="minorHAnsi"/>
        </w:rPr>
        <w:t xml:space="preserve"> hoone järelejäänud kasutusiga enne renoveerimist.</w:t>
      </w:r>
    </w:p>
    <w:p w14:paraId="16D162CE" w14:textId="77777777" w:rsidR="00BC0A29" w:rsidRDefault="00BC0A29" w:rsidP="00947442">
      <w:pPr>
        <w:pStyle w:val="muudetavtekst"/>
        <w:rPr>
          <w:rFonts w:asciiTheme="minorHAnsi" w:hAnsiTheme="minorHAnsi" w:cstheme="minorHAnsi"/>
        </w:rPr>
      </w:pPr>
    </w:p>
    <w:p w14:paraId="136C3BCB" w14:textId="6BFDF630" w:rsidR="00BC0A29" w:rsidRPr="00B74F57" w:rsidRDefault="00BC0A29" w:rsidP="00947442">
      <w:pPr>
        <w:pStyle w:val="muudetavtekst"/>
        <w:rPr>
          <w:rFonts w:asciiTheme="minorHAnsi" w:hAnsiTheme="minorHAnsi" w:cstheme="minorHAnsi"/>
        </w:rPr>
      </w:pPr>
      <w:r w:rsidRPr="00B74F57">
        <w:rPr>
          <w:rFonts w:asciiTheme="minorHAnsi" w:hAnsiTheme="minorHAnsi" w:cstheme="minorHAnsi"/>
        </w:rPr>
        <w:t xml:space="preserve">Võrrandi parem pool kajastab hoone jooksvate kulude kokkuhoidu, mis saavutatakse kogu kasutusea jooksul ja mida on asjakohaselt diskonteeritud. Võrrand on esitatud summeerimisena, </w:t>
      </w:r>
      <w:r>
        <w:rPr>
          <w:rFonts w:asciiTheme="minorHAnsi" w:hAnsiTheme="minorHAnsi" w:cstheme="minorHAnsi"/>
        </w:rPr>
        <w:t>et võtta vajaduse</w:t>
      </w:r>
      <w:r w:rsidR="006A66FA">
        <w:rPr>
          <w:rFonts w:asciiTheme="minorHAnsi" w:hAnsiTheme="minorHAnsi" w:cstheme="minorHAnsi"/>
        </w:rPr>
        <w:t xml:space="preserve"> korra</w:t>
      </w:r>
      <w:r>
        <w:rPr>
          <w:rFonts w:asciiTheme="minorHAnsi" w:hAnsiTheme="minorHAnsi" w:cstheme="minorHAnsi"/>
        </w:rPr>
        <w:t xml:space="preserve">l arvesse </w:t>
      </w:r>
      <w:r w:rsidRPr="00B74F57">
        <w:rPr>
          <w:rFonts w:asciiTheme="minorHAnsi" w:hAnsiTheme="minorHAnsi" w:cstheme="minorHAnsi"/>
        </w:rPr>
        <w:t>muutusi energiakuludes ning muudes kuludes ja muus kasus, mida on saabuvatel aastatel oodata.</w:t>
      </w:r>
    </w:p>
    <w:p w14:paraId="3A3E8E13" w14:textId="40EBD44E" w:rsidR="00BC0A29" w:rsidRPr="00B74F57" w:rsidRDefault="00BC0A29" w:rsidP="00947442">
      <w:pPr>
        <w:pStyle w:val="muudetavtekst"/>
        <w:rPr>
          <w:rFonts w:asciiTheme="minorHAnsi" w:hAnsiTheme="minorHAnsi" w:cstheme="minorHAnsi"/>
        </w:rPr>
      </w:pPr>
      <w:r>
        <w:rPr>
          <w:rFonts w:asciiTheme="minorHAnsi" w:hAnsiTheme="minorHAnsi" w:cstheme="minorHAnsi"/>
        </w:rPr>
        <w:t xml:space="preserve">Metoodikas tuleks </w:t>
      </w:r>
      <w:r w:rsidRPr="00B74F57">
        <w:rPr>
          <w:rFonts w:asciiTheme="minorHAnsi" w:hAnsiTheme="minorHAnsi" w:cstheme="minorHAnsi"/>
        </w:rPr>
        <w:t>arvesta</w:t>
      </w:r>
      <w:r w:rsidR="006A66FA">
        <w:rPr>
          <w:rFonts w:asciiTheme="minorHAnsi" w:hAnsiTheme="minorHAnsi" w:cstheme="minorHAnsi"/>
        </w:rPr>
        <w:t>da</w:t>
      </w:r>
      <w:r w:rsidRPr="00B74F57">
        <w:rPr>
          <w:rFonts w:asciiTheme="minorHAnsi" w:hAnsiTheme="minorHAnsi" w:cstheme="minorHAnsi"/>
        </w:rPr>
        <w:t xml:space="preserve"> järgmisega:</w:t>
      </w:r>
    </w:p>
    <w:p w14:paraId="0CDD32A4" w14:textId="678F20F3" w:rsidR="00BC0A29" w:rsidRPr="00B74F57" w:rsidRDefault="006A66FA" w:rsidP="00947442">
      <w:pPr>
        <w:pStyle w:val="muudetavtekst"/>
        <w:rPr>
          <w:rFonts w:asciiTheme="minorHAnsi" w:hAnsiTheme="minorHAnsi" w:cstheme="minorHAnsi"/>
        </w:rPr>
      </w:pPr>
      <w:r>
        <w:rPr>
          <w:rFonts w:asciiTheme="minorHAnsi" w:hAnsiTheme="minorHAnsi" w:cstheme="minorHAnsi"/>
        </w:rPr>
        <w:t>-</w:t>
      </w:r>
      <w:r w:rsidR="00BC0A29" w:rsidRPr="00B74F57">
        <w:rPr>
          <w:rFonts w:asciiTheme="minorHAnsi" w:hAnsiTheme="minorHAnsi" w:cstheme="minorHAnsi"/>
        </w:rPr>
        <w:t xml:space="preserve"> hindamisel ei tuleks arvesse võtta sotsiaaleluruumides elavate leibkondade makstavaid tegelikke energiakulusid, kui need on turuhinnast madalamad, vaid vaadelda tuleks tinglikku arvet, mis on arvutatud keskmiste tariifide ja hinnangulise tarbimise alusel, näiteks hoonete energiatõhususe direktiivi I lisa kohase hoonete energiatõhususe arvutamise metoodika</w:t>
      </w:r>
      <w:r w:rsidR="00592801">
        <w:rPr>
          <w:rFonts w:asciiTheme="minorHAnsi" w:hAnsiTheme="minorHAnsi" w:cstheme="minorHAnsi"/>
        </w:rPr>
        <w:t>ga</w:t>
      </w:r>
      <w:r w:rsidR="00BC0A29" w:rsidRPr="00B74F57">
        <w:rPr>
          <w:rFonts w:asciiTheme="minorHAnsi" w:hAnsiTheme="minorHAnsi" w:cstheme="minorHAnsi"/>
        </w:rPr>
        <w:t>. Üüritõusu hindamisel tuleks siiski arvesse võtta üksnes üürnike tegelikult saavutatud energiasäästu;</w:t>
      </w:r>
    </w:p>
    <w:p w14:paraId="1CEC78D9" w14:textId="43CF3AC5" w:rsidR="00BC0A29" w:rsidRPr="00B74F57" w:rsidRDefault="006A66FA" w:rsidP="00947442">
      <w:pPr>
        <w:pStyle w:val="muudetavtekst"/>
        <w:rPr>
          <w:rFonts w:asciiTheme="minorHAnsi" w:hAnsiTheme="minorHAnsi" w:cstheme="minorHAnsi"/>
        </w:rPr>
      </w:pPr>
      <w:r>
        <w:rPr>
          <w:rFonts w:asciiTheme="minorHAnsi" w:hAnsiTheme="minorHAnsi" w:cstheme="minorHAnsi"/>
        </w:rPr>
        <w:t>-</w:t>
      </w:r>
      <w:r w:rsidR="00BC0A29" w:rsidRPr="00B74F57">
        <w:rPr>
          <w:rFonts w:asciiTheme="minorHAnsi" w:hAnsiTheme="minorHAnsi" w:cstheme="minorHAnsi"/>
        </w:rPr>
        <w:t xml:space="preserve"> energiatõhusamaks renoveerimise kulude hindamisel tuleks arvesse võtta kasutusea lõppu jõudnud ehitusdetailide väljavahetamise kulusid. Näiteks kui gaasikatel tuleb välja vahetada, tuleks energiatõhusamaks renoveerimise kulude hulka arvestada üksnes energiatõhusa süsteemi (nt soojuspumba) hinna ja gaasikatla asendamiseks turul kättesaadava kõige tõenäolisema alternatiivi hinna vahe;</w:t>
      </w:r>
    </w:p>
    <w:p w14:paraId="36E4EA4F" w14:textId="5D2D98AE" w:rsidR="00BC0A29" w:rsidRPr="00B74F57" w:rsidRDefault="006A66FA" w:rsidP="00947442">
      <w:pPr>
        <w:pStyle w:val="muudetavtekst"/>
        <w:rPr>
          <w:rFonts w:asciiTheme="minorHAnsi" w:hAnsiTheme="minorHAnsi" w:cstheme="minorHAnsi"/>
        </w:rPr>
      </w:pPr>
      <w:r>
        <w:rPr>
          <w:rFonts w:asciiTheme="minorHAnsi" w:hAnsiTheme="minorHAnsi" w:cstheme="minorHAnsi"/>
        </w:rPr>
        <w:t>-</w:t>
      </w:r>
      <w:r w:rsidR="00BC0A29" w:rsidRPr="00B74F57">
        <w:rPr>
          <w:rFonts w:asciiTheme="minorHAnsi" w:hAnsiTheme="minorHAnsi" w:cstheme="minorHAnsi"/>
        </w:rPr>
        <w:t xml:space="preserve"> </w:t>
      </w:r>
      <w:r>
        <w:rPr>
          <w:rFonts w:asciiTheme="minorHAnsi" w:hAnsiTheme="minorHAnsi" w:cstheme="minorHAnsi"/>
        </w:rPr>
        <w:t>a</w:t>
      </w:r>
      <w:r w:rsidR="00BC0A29" w:rsidRPr="00B74F57">
        <w:rPr>
          <w:rFonts w:asciiTheme="minorHAnsi" w:hAnsiTheme="minorHAnsi" w:cstheme="minorHAnsi"/>
        </w:rPr>
        <w:t>sendatavate elementide eeldatavat kasutusiga tuleks arvesse võtta kasu hindamisel ja seda tuleks hinnata samamoodi nagu selle metoodika puhul, mida kasutatakse kuluoptimaalse taseme hindamiseks komisjoni delegeeritud määruse (EL) nr 244/2012 (49) I lisa</w:t>
      </w:r>
      <w:r>
        <w:rPr>
          <w:rFonts w:asciiTheme="minorHAnsi" w:hAnsiTheme="minorHAnsi" w:cstheme="minorHAnsi"/>
        </w:rPr>
        <w:t xml:space="preserve"> järgi</w:t>
      </w:r>
      <w:r w:rsidR="00BC0A29" w:rsidRPr="00B74F57">
        <w:rPr>
          <w:rFonts w:asciiTheme="minorHAnsi" w:hAnsiTheme="minorHAnsi" w:cstheme="minorHAnsi"/>
        </w:rPr>
        <w:t>. Hoone jääkväärtuse arvutamisel peaksid liikmesriigid tuginema delegeeritud määruse (EL) nr 244/2012 (millega kehtestatakse võrdlusmeetodite raamistik hoonete ja ehitusdetailide energiatõhususe miinimumnõuete kuluoptimaalse taseme arvutamiseks) I lisale. Selles on sätestatud, et liikmesriigid peavad kasutama eluhoonete ja üldkasutatavate hoonete puhul 30aastast ning kaubanduslike ja mitteeluruumide puhul 20aastast arvutusajavahemikku;</w:t>
      </w:r>
    </w:p>
    <w:p w14:paraId="06FDAB80" w14:textId="76B4C79F" w:rsidR="00BC0A29" w:rsidRPr="00B74F57" w:rsidRDefault="006A66FA" w:rsidP="00947442">
      <w:pPr>
        <w:pStyle w:val="muudetavtekst"/>
        <w:rPr>
          <w:rFonts w:asciiTheme="minorHAnsi" w:hAnsiTheme="minorHAnsi" w:cstheme="minorHAnsi"/>
        </w:rPr>
      </w:pPr>
      <w:r>
        <w:rPr>
          <w:rFonts w:asciiTheme="minorHAnsi" w:hAnsiTheme="minorHAnsi" w:cstheme="minorHAnsi"/>
        </w:rPr>
        <w:t>-</w:t>
      </w:r>
      <w:r w:rsidR="00BC0A29" w:rsidRPr="00B74F57">
        <w:rPr>
          <w:rFonts w:asciiTheme="minorHAnsi" w:hAnsiTheme="minorHAnsi" w:cstheme="minorHAnsi"/>
        </w:rPr>
        <w:t xml:space="preserve"> muud tulu, näiteks seda, mis saadakse päikesepaneelidest, tuleks käsitada osana muust renoveerimisjärgsest kasust</w:t>
      </w:r>
      <w:r w:rsidR="00BC0A29">
        <w:rPr>
          <w:rFonts w:asciiTheme="minorHAnsi" w:hAnsiTheme="minorHAnsi" w:cstheme="minorHAnsi"/>
        </w:rPr>
        <w:t xml:space="preserve">. </w:t>
      </w:r>
      <w:r w:rsidR="00BC0A29" w:rsidRPr="001353D1">
        <w:rPr>
          <w:rFonts w:asciiTheme="minorHAnsi" w:hAnsiTheme="minorHAnsi" w:cstheme="minorHAnsi"/>
        </w:rPr>
        <w:t>Näiteks päikeseenergia jagamine sotsiaaleluruumide üürnike vahel, mis võimaldab pakkuda rohelist elektrit madalama hinnaga. Energiatõhusamaks renoveerimisel väheneksid energiaarved ja kahaneksid need kaudsed energiakulud, mida ei pruugi näha olla, kui vaadelda üksnes energiaarvet</w:t>
      </w:r>
      <w:r w:rsidR="00BC0A29">
        <w:rPr>
          <w:rFonts w:asciiTheme="minorHAnsi" w:hAnsiTheme="minorHAnsi" w:cstheme="minorHAnsi"/>
        </w:rPr>
        <w:t>;</w:t>
      </w:r>
    </w:p>
    <w:p w14:paraId="08F0BB82" w14:textId="1D63320C" w:rsidR="00BC0A29" w:rsidRDefault="006A66FA" w:rsidP="00947442">
      <w:pPr>
        <w:pStyle w:val="muudetavtekst"/>
        <w:rPr>
          <w:rFonts w:asciiTheme="minorHAnsi" w:hAnsiTheme="minorHAnsi" w:cstheme="minorHAnsi"/>
        </w:rPr>
      </w:pPr>
      <w:r>
        <w:rPr>
          <w:rFonts w:asciiTheme="minorHAnsi" w:hAnsiTheme="minorHAnsi" w:cstheme="minorHAnsi"/>
        </w:rPr>
        <w:t>-</w:t>
      </w:r>
      <w:r w:rsidR="00BC0A29" w:rsidRPr="00B74F57">
        <w:rPr>
          <w:rFonts w:asciiTheme="minorHAnsi" w:hAnsiTheme="minorHAnsi" w:cstheme="minorHAnsi"/>
        </w:rPr>
        <w:t xml:space="preserve"> renoveerimine võib kaasa tuua lisatöid kas  nõu</w:t>
      </w:r>
      <w:r>
        <w:rPr>
          <w:rFonts w:asciiTheme="minorHAnsi" w:hAnsiTheme="minorHAnsi" w:cstheme="minorHAnsi"/>
        </w:rPr>
        <w:t>ete tõttu</w:t>
      </w:r>
      <w:r w:rsidR="00BC0A29" w:rsidRPr="00B74F57">
        <w:rPr>
          <w:rFonts w:asciiTheme="minorHAnsi" w:hAnsiTheme="minorHAnsi" w:cstheme="minorHAnsi"/>
        </w:rPr>
        <w:t xml:space="preserve"> või selleks, et hoonet veelgi täiustada. Näiteks võib hoone renoveerimiseks olla vaja viia hoone vastavusse tuleohutust, ligipääsetavust või elektrijuhtmestikku käsitlevate eeskirjadega või võidakse renoveerimise käigus luua uusi elupindasid (nt katusele).</w:t>
      </w:r>
    </w:p>
    <w:p w14:paraId="1656153D" w14:textId="435A48A2" w:rsidR="00BC0A29" w:rsidRDefault="00BC0A29" w:rsidP="00947442">
      <w:pPr>
        <w:pStyle w:val="muudetavtekst"/>
        <w:rPr>
          <w:rFonts w:asciiTheme="minorHAnsi" w:hAnsiTheme="minorHAnsi" w:cstheme="minorHAnsi"/>
        </w:rPr>
      </w:pPr>
      <w:r>
        <w:rPr>
          <w:rFonts w:asciiTheme="minorHAnsi" w:hAnsiTheme="minorHAnsi" w:cstheme="minorHAnsi"/>
        </w:rPr>
        <w:t xml:space="preserve">Seda kõike analüüsitakse </w:t>
      </w:r>
      <w:r w:rsidRPr="00B74F57">
        <w:rPr>
          <w:rFonts w:asciiTheme="minorHAnsi" w:hAnsiTheme="minorHAnsi" w:cstheme="minorHAnsi"/>
        </w:rPr>
        <w:t xml:space="preserve">metoodika </w:t>
      </w:r>
      <w:r>
        <w:rPr>
          <w:rFonts w:asciiTheme="minorHAnsi" w:hAnsiTheme="minorHAnsi" w:cstheme="minorHAnsi"/>
        </w:rPr>
        <w:t xml:space="preserve">väljatöötamisel, kuidas lisakasu arvestada kui </w:t>
      </w:r>
      <w:r w:rsidRPr="00B74F57">
        <w:rPr>
          <w:rFonts w:asciiTheme="minorHAnsi" w:hAnsiTheme="minorHAnsi" w:cstheme="minorHAnsi"/>
        </w:rPr>
        <w:t>renoveerimisjärgset muud kasu</w:t>
      </w:r>
      <w:r>
        <w:rPr>
          <w:rFonts w:asciiTheme="minorHAnsi" w:hAnsiTheme="minorHAnsi" w:cstheme="minorHAnsi"/>
        </w:rPr>
        <w:t>.</w:t>
      </w:r>
    </w:p>
    <w:p w14:paraId="1BF91752" w14:textId="77777777" w:rsidR="00D470EF" w:rsidRDefault="00D470EF" w:rsidP="00947442">
      <w:pPr>
        <w:pStyle w:val="muudetavtekst"/>
        <w:rPr>
          <w:rFonts w:asciiTheme="minorHAnsi" w:hAnsiTheme="minorHAnsi" w:cstheme="minorHAnsi"/>
        </w:rPr>
      </w:pPr>
    </w:p>
    <w:p w14:paraId="217B59AE" w14:textId="2CE17740" w:rsidR="003C1E1F" w:rsidRPr="00FE77C9" w:rsidRDefault="003C1E1F" w:rsidP="00947442">
      <w:pPr>
        <w:pStyle w:val="muudetavtekst"/>
        <w:rPr>
          <w:rFonts w:asciiTheme="minorHAnsi" w:hAnsiTheme="minorHAnsi" w:cstheme="minorHAnsi"/>
        </w:rPr>
      </w:pPr>
      <w:r w:rsidRPr="007144CA">
        <w:rPr>
          <w:rFonts w:asciiTheme="minorHAnsi" w:hAnsiTheme="minorHAnsi" w:cstheme="minorHAnsi"/>
          <w:b/>
          <w:bCs/>
        </w:rPr>
        <w:t>Punktiga 2</w:t>
      </w:r>
      <w:r w:rsidR="00DF47C5">
        <w:rPr>
          <w:rFonts w:asciiTheme="minorHAnsi" w:hAnsiTheme="minorHAnsi" w:cstheme="minorHAnsi"/>
          <w:b/>
          <w:bCs/>
        </w:rPr>
        <w:t>2</w:t>
      </w:r>
      <w:r>
        <w:rPr>
          <w:rFonts w:asciiTheme="minorHAnsi" w:hAnsiTheme="minorHAnsi" w:cstheme="minorHAnsi"/>
        </w:rPr>
        <w:t xml:space="preserve"> </w:t>
      </w:r>
      <w:r w:rsidR="008412C4">
        <w:rPr>
          <w:rFonts w:asciiTheme="minorHAnsi" w:hAnsiTheme="minorHAnsi" w:cstheme="minorHAnsi"/>
        </w:rPr>
        <w:t xml:space="preserve">täiendatakse </w:t>
      </w:r>
      <w:r w:rsidR="002B26E5">
        <w:rPr>
          <w:rFonts w:asciiTheme="minorHAnsi" w:hAnsiTheme="minorHAnsi" w:cstheme="minorHAnsi"/>
        </w:rPr>
        <w:t>EnKS</w:t>
      </w:r>
      <w:r w:rsidR="00592801">
        <w:rPr>
          <w:rFonts w:asciiTheme="minorHAnsi" w:hAnsiTheme="minorHAnsi" w:cstheme="minorHAnsi"/>
        </w:rPr>
        <w:t>i</w:t>
      </w:r>
      <w:r w:rsidR="002B26E5">
        <w:rPr>
          <w:rFonts w:asciiTheme="minorHAnsi" w:hAnsiTheme="minorHAnsi" w:cstheme="minorHAnsi"/>
        </w:rPr>
        <w:t xml:space="preserve"> § </w:t>
      </w:r>
      <w:r w:rsidR="00FE77C9">
        <w:rPr>
          <w:rFonts w:asciiTheme="minorHAnsi" w:hAnsiTheme="minorHAnsi" w:cstheme="minorHAnsi"/>
        </w:rPr>
        <w:t xml:space="preserve">5 </w:t>
      </w:r>
      <w:r w:rsidR="008C270E">
        <w:rPr>
          <w:rFonts w:asciiTheme="minorHAnsi" w:hAnsiTheme="minorHAnsi" w:cstheme="minorHAnsi"/>
        </w:rPr>
        <w:t xml:space="preserve">lõikega </w:t>
      </w:r>
      <w:r w:rsidR="0089533B">
        <w:rPr>
          <w:rFonts w:asciiTheme="minorHAnsi" w:hAnsiTheme="minorHAnsi" w:cstheme="minorHAnsi"/>
        </w:rPr>
        <w:t>4</w:t>
      </w:r>
      <w:r w:rsidR="0089533B">
        <w:rPr>
          <w:rFonts w:asciiTheme="minorHAnsi" w:hAnsiTheme="minorHAnsi" w:cstheme="minorHAnsi"/>
          <w:vertAlign w:val="superscript"/>
        </w:rPr>
        <w:t>1</w:t>
      </w:r>
      <w:r w:rsidR="00FE77C9">
        <w:rPr>
          <w:rFonts w:asciiTheme="minorHAnsi" w:hAnsiTheme="minorHAnsi" w:cstheme="minorHAnsi"/>
        </w:rPr>
        <w:t xml:space="preserve">, mis annab volitusnormi </w:t>
      </w:r>
      <w:r w:rsidR="0091713D">
        <w:rPr>
          <w:rFonts w:asciiTheme="minorHAnsi" w:hAnsiTheme="minorHAnsi" w:cstheme="minorHAnsi"/>
        </w:rPr>
        <w:t xml:space="preserve">valdkonna </w:t>
      </w:r>
      <w:r w:rsidR="00234663">
        <w:rPr>
          <w:rFonts w:asciiTheme="minorHAnsi" w:hAnsiTheme="minorHAnsi" w:cstheme="minorHAnsi"/>
        </w:rPr>
        <w:t>e</w:t>
      </w:r>
      <w:r w:rsidR="0091713D">
        <w:rPr>
          <w:rFonts w:asciiTheme="minorHAnsi" w:hAnsiTheme="minorHAnsi" w:cstheme="minorHAnsi"/>
        </w:rPr>
        <w:t xml:space="preserve">est vastutavale ministrile </w:t>
      </w:r>
      <w:r w:rsidR="00CD18E9">
        <w:rPr>
          <w:rFonts w:asciiTheme="minorHAnsi" w:hAnsiTheme="minorHAnsi" w:cstheme="minorHAnsi"/>
        </w:rPr>
        <w:t xml:space="preserve">metoodika koostamiseks, mis aitab arvestada kulutõhusat </w:t>
      </w:r>
      <w:r w:rsidR="001D39C1">
        <w:rPr>
          <w:rFonts w:asciiTheme="minorHAnsi" w:hAnsiTheme="minorHAnsi" w:cstheme="minorHAnsi"/>
        </w:rPr>
        <w:t xml:space="preserve">rekonstrueerimist </w:t>
      </w:r>
      <w:r w:rsidR="00DC02EA">
        <w:rPr>
          <w:rFonts w:asciiTheme="minorHAnsi" w:hAnsiTheme="minorHAnsi" w:cstheme="minorHAnsi"/>
        </w:rPr>
        <w:t>sotsiaalhoonete ja -eluruumide</w:t>
      </w:r>
      <w:r w:rsidR="00DC1E45">
        <w:rPr>
          <w:rFonts w:asciiTheme="minorHAnsi" w:hAnsiTheme="minorHAnsi" w:cstheme="minorHAnsi"/>
        </w:rPr>
        <w:t xml:space="preserve"> jaoks, </w:t>
      </w:r>
      <w:r w:rsidR="007B5A54">
        <w:rPr>
          <w:rFonts w:asciiTheme="minorHAnsi" w:hAnsiTheme="minorHAnsi" w:cstheme="minorHAnsi"/>
        </w:rPr>
        <w:t>mis ei tooks kaasa üüritõusu</w:t>
      </w:r>
      <w:r w:rsidR="007144CA">
        <w:rPr>
          <w:rFonts w:asciiTheme="minorHAnsi" w:hAnsiTheme="minorHAnsi" w:cstheme="minorHAnsi"/>
        </w:rPr>
        <w:t xml:space="preserve"> energiaostuvõimetutele isikutele ja riskirühmadele. </w:t>
      </w:r>
      <w:r w:rsidR="009F5B08">
        <w:rPr>
          <w:rFonts w:asciiTheme="minorHAnsi" w:hAnsiTheme="minorHAnsi" w:cstheme="minorHAnsi"/>
        </w:rPr>
        <w:t xml:space="preserve">Eelnõu menetlemise ajal on valdkonna eest vastutav minister taristuminister. </w:t>
      </w:r>
    </w:p>
    <w:p w14:paraId="652A98AF" w14:textId="77777777" w:rsidR="003C1E1F" w:rsidRDefault="003C1E1F" w:rsidP="00947442">
      <w:pPr>
        <w:pStyle w:val="muudetavtekst"/>
        <w:rPr>
          <w:rFonts w:asciiTheme="minorHAnsi" w:hAnsiTheme="minorHAnsi" w:cstheme="minorHAnsi"/>
        </w:rPr>
      </w:pPr>
    </w:p>
    <w:p w14:paraId="7A8437E4" w14:textId="70EE0B78" w:rsidR="00234663" w:rsidRPr="00234663" w:rsidRDefault="00D470EF" w:rsidP="00234663">
      <w:pPr>
        <w:pStyle w:val="muudetavtekst"/>
        <w:rPr>
          <w:rFonts w:asciiTheme="minorHAnsi" w:hAnsiTheme="minorHAnsi" w:cstheme="minorHAnsi"/>
        </w:rPr>
      </w:pPr>
      <w:r w:rsidRPr="00A210F8">
        <w:rPr>
          <w:rFonts w:asciiTheme="minorHAnsi" w:hAnsiTheme="minorHAnsi" w:cstheme="minorHAnsi"/>
          <w:b/>
          <w:bCs/>
        </w:rPr>
        <w:t xml:space="preserve">Punktiga </w:t>
      </w:r>
      <w:r w:rsidR="00234663">
        <w:rPr>
          <w:rFonts w:asciiTheme="minorHAnsi" w:hAnsiTheme="minorHAnsi" w:cstheme="minorHAnsi"/>
          <w:b/>
          <w:bCs/>
        </w:rPr>
        <w:t>2</w:t>
      </w:r>
      <w:r w:rsidR="00DF47C5">
        <w:rPr>
          <w:rFonts w:asciiTheme="minorHAnsi" w:hAnsiTheme="minorHAnsi" w:cstheme="minorHAnsi"/>
          <w:b/>
          <w:bCs/>
        </w:rPr>
        <w:t>3</w:t>
      </w:r>
      <w:r w:rsidR="00DF4BE8">
        <w:rPr>
          <w:rFonts w:asciiTheme="minorHAnsi" w:hAnsiTheme="minorHAnsi" w:cstheme="minorHAnsi"/>
        </w:rPr>
        <w:t xml:space="preserve"> </w:t>
      </w:r>
      <w:r>
        <w:rPr>
          <w:rFonts w:asciiTheme="minorHAnsi" w:hAnsiTheme="minorHAnsi" w:cstheme="minorHAnsi"/>
        </w:rPr>
        <w:t>muudetakse</w:t>
      </w:r>
      <w:r w:rsidR="00305B22">
        <w:rPr>
          <w:rFonts w:asciiTheme="minorHAnsi" w:hAnsiTheme="minorHAnsi" w:cstheme="minorHAnsi"/>
        </w:rPr>
        <w:t xml:space="preserve"> </w:t>
      </w:r>
      <w:r>
        <w:rPr>
          <w:rFonts w:asciiTheme="minorHAnsi" w:hAnsiTheme="minorHAnsi" w:cstheme="minorHAnsi"/>
        </w:rPr>
        <w:t>EnKS</w:t>
      </w:r>
      <w:r w:rsidR="00315EB7">
        <w:rPr>
          <w:rFonts w:asciiTheme="minorHAnsi" w:hAnsiTheme="minorHAnsi" w:cstheme="minorHAnsi"/>
        </w:rPr>
        <w:t>i</w:t>
      </w:r>
      <w:r>
        <w:rPr>
          <w:rFonts w:asciiTheme="minorHAnsi" w:hAnsiTheme="minorHAnsi" w:cstheme="minorHAnsi"/>
        </w:rPr>
        <w:t xml:space="preserve"> </w:t>
      </w:r>
      <w:r w:rsidR="00315EB7" w:rsidRPr="005106DA">
        <w:rPr>
          <w:rFonts w:asciiTheme="minorHAnsi" w:hAnsiTheme="minorHAnsi" w:cstheme="minorBidi"/>
        </w:rPr>
        <w:t>§</w:t>
      </w:r>
      <w:r>
        <w:rPr>
          <w:rFonts w:asciiTheme="minorHAnsi" w:hAnsiTheme="minorHAnsi" w:cstheme="minorHAnsi"/>
        </w:rPr>
        <w:t xml:space="preserve"> 5 lõi</w:t>
      </w:r>
      <w:r w:rsidR="00234663">
        <w:rPr>
          <w:rFonts w:asciiTheme="minorHAnsi" w:hAnsiTheme="minorHAnsi" w:cstheme="minorHAnsi"/>
        </w:rPr>
        <w:t xml:space="preserve">keid </w:t>
      </w:r>
      <w:r w:rsidR="008B461E">
        <w:rPr>
          <w:rFonts w:asciiTheme="minorHAnsi" w:hAnsiTheme="minorHAnsi" w:cstheme="minorHAnsi"/>
        </w:rPr>
        <w:t>5 ja 6</w:t>
      </w:r>
      <w:r w:rsidR="00A94DEF">
        <w:rPr>
          <w:rFonts w:asciiTheme="minorHAnsi" w:hAnsiTheme="minorHAnsi" w:cstheme="minorHAnsi"/>
        </w:rPr>
        <w:t xml:space="preserve"> </w:t>
      </w:r>
      <w:r w:rsidR="00234663" w:rsidRPr="00234663">
        <w:rPr>
          <w:rFonts w:asciiTheme="minorHAnsi" w:hAnsiTheme="minorHAnsi" w:cstheme="minorHAnsi"/>
        </w:rPr>
        <w:t>mis sätestab reeglid juhuks, kui avaliku sektori asutuste omandis olevaid hooneid rekonstrueeritakse ühel aastal rohkem kui kohustuslikus määras ehk rohkem kui 3% hoonete üldpõrandapinnast. Sellisel juhul võib 3% määra ületava osa arvestada järgmiste aastate rekonstrueerimiskohustuse täitmisel.</w:t>
      </w:r>
    </w:p>
    <w:p w14:paraId="52C3553D" w14:textId="2B193A36" w:rsidR="00234663" w:rsidRPr="00234663" w:rsidRDefault="00234663" w:rsidP="00234663">
      <w:pPr>
        <w:pStyle w:val="muudetavtekst"/>
        <w:rPr>
          <w:rFonts w:asciiTheme="minorHAnsi" w:hAnsiTheme="minorHAnsi" w:cstheme="minorHAnsi"/>
        </w:rPr>
      </w:pPr>
      <w:r w:rsidRPr="008B461E">
        <w:rPr>
          <w:rFonts w:asciiTheme="minorHAnsi" w:hAnsiTheme="minorHAnsi" w:cstheme="minorHAnsi"/>
          <w:u w:val="single"/>
        </w:rPr>
        <w:t>Lõikega</w:t>
      </w:r>
      <w:r w:rsidR="008B461E" w:rsidRPr="008B461E">
        <w:rPr>
          <w:rFonts w:asciiTheme="minorHAnsi" w:hAnsiTheme="minorHAnsi" w:cstheme="minorHAnsi"/>
          <w:u w:val="single"/>
        </w:rPr>
        <w:t xml:space="preserve"> 5</w:t>
      </w:r>
      <w:r w:rsidRPr="00234663">
        <w:rPr>
          <w:rFonts w:asciiTheme="minorHAnsi" w:hAnsiTheme="minorHAnsi" w:cstheme="minorHAnsi"/>
        </w:rPr>
        <w:t xml:space="preserve"> võetakse üle direktiivi artikli 6 lõige 3. Tegemist on paindlikkusmeetmega, mis võimaldab avaliku sektori hoonete rekonstrueerimiskohustust täita praktilisemalt, arvestades, et rekonstrueerimisprojektid ei jaotu aastate vahel alati ühtlaselt ning suuremad projektid võivad koonduda ühte aastasse.</w:t>
      </w:r>
    </w:p>
    <w:p w14:paraId="53B15F97" w14:textId="77777777" w:rsidR="00234663" w:rsidRPr="00234663" w:rsidRDefault="00234663" w:rsidP="00234663">
      <w:pPr>
        <w:pStyle w:val="muudetavtekst"/>
        <w:rPr>
          <w:rFonts w:asciiTheme="minorHAnsi" w:hAnsiTheme="minorHAnsi" w:cstheme="minorHAnsi"/>
        </w:rPr>
      </w:pPr>
      <w:r w:rsidRPr="00234663">
        <w:rPr>
          <w:rFonts w:asciiTheme="minorHAnsi" w:hAnsiTheme="minorHAnsi" w:cstheme="minorHAnsi"/>
        </w:rPr>
        <w:t>Kui avaliku sektori asutused rekonstrueerivad kuni 2026. aasta 31. detsembrini ühe aasta jooksul rohkem kui 3% oma hoonete üldpõrandapinnast, võib 3% määra ületava osa arvestada järgneva kolme aasta iga-aastase rekonstrueerimismäära hulka. Näiteks kui 2026. aastal rekonstrueeritakse rohkem kui 3% hoonete üldpõrandapinnast, võib ülejääki kasutada 2027., 2028. ja 2029. aasta rekonstrueerimiskohustuse täitmisel.</w:t>
      </w:r>
    </w:p>
    <w:p w14:paraId="1D38E26D" w14:textId="4FD55F61" w:rsidR="00A210F8" w:rsidRDefault="00234663" w:rsidP="00234663">
      <w:pPr>
        <w:pStyle w:val="muudetavtekst"/>
        <w:rPr>
          <w:rFonts w:asciiTheme="minorHAnsi" w:hAnsiTheme="minorHAnsi" w:cstheme="minorHAnsi"/>
        </w:rPr>
      </w:pPr>
      <w:r w:rsidRPr="00234663">
        <w:rPr>
          <w:rFonts w:asciiTheme="minorHAnsi" w:hAnsiTheme="minorHAnsi" w:cstheme="minorHAnsi"/>
        </w:rPr>
        <w:t>Alates 2027. aasta 1. jaanuarist on ülejäägi arvestamise periood lühem. Kui avaliku sektori asutused rekonstrueerivad alates 2027. aastast ühel aastal rohkem kui 3% oma hoonete üldpõrandapinnast, võib 3% määra ületava osa arvestada järgneva kahe aasta iga-aastase rekonstrueerimismäära hulka. Näiteks kui 2027. aastal rekonstrueeritakse rohkem kui 3% hoonete üldpõrandapinnast, võib ülejääki kasutada 2028. ja 2029. aasta rekonstrueerimiskohustuse täitmisel. Kui ülejääk tekib 2028. aastal, saab seda arvestada 2029. ja 2030. aasta kohustuse täitmisel.</w:t>
      </w:r>
      <w:r w:rsidR="006B33D4">
        <w:rPr>
          <w:rFonts w:asciiTheme="minorHAnsi" w:hAnsiTheme="minorHAnsi" w:cstheme="minorHAnsi"/>
        </w:rPr>
        <w:t xml:space="preserve"> </w:t>
      </w:r>
    </w:p>
    <w:p w14:paraId="6CE062B8" w14:textId="77777777" w:rsidR="008B461E" w:rsidRDefault="008B461E" w:rsidP="008B461E">
      <w:pPr>
        <w:pStyle w:val="muudetavtekst"/>
        <w:rPr>
          <w:rFonts w:asciiTheme="minorHAnsi" w:hAnsiTheme="minorHAnsi" w:cstheme="minorHAnsi"/>
        </w:rPr>
      </w:pPr>
    </w:p>
    <w:p w14:paraId="5A13FAA6" w14:textId="27CA76D9" w:rsidR="008B461E" w:rsidRPr="008B461E" w:rsidRDefault="008B461E" w:rsidP="008B461E">
      <w:pPr>
        <w:pStyle w:val="muudetavtekst"/>
        <w:rPr>
          <w:rFonts w:asciiTheme="minorHAnsi" w:hAnsiTheme="minorHAnsi" w:cstheme="minorHAnsi"/>
        </w:rPr>
      </w:pPr>
      <w:r w:rsidRPr="008B461E">
        <w:rPr>
          <w:rFonts w:asciiTheme="minorHAnsi" w:hAnsiTheme="minorHAnsi" w:cstheme="minorHAnsi"/>
          <w:u w:val="single"/>
        </w:rPr>
        <w:t>Lõikega 6</w:t>
      </w:r>
      <w:r>
        <w:rPr>
          <w:rFonts w:asciiTheme="minorHAnsi" w:hAnsiTheme="minorHAnsi" w:cstheme="minorHAnsi"/>
        </w:rPr>
        <w:t xml:space="preserve"> </w:t>
      </w:r>
      <w:r w:rsidRPr="008B461E">
        <w:rPr>
          <w:rFonts w:asciiTheme="minorHAnsi" w:hAnsiTheme="minorHAnsi" w:cstheme="minorHAnsi"/>
        </w:rPr>
        <w:t>sätestatakse võimalus arvestada hoonete iga-aastase rekonstrueerimismäära täitmisel ka uusi hooneid, mis on kasutusse võetud või omandatud eelnenud kahe aasta jooksul lammutatud avaliku sektori asutuste hoonete asemele. Sättega võetakse üle direktiivi artikli 6 lõige 4.</w:t>
      </w:r>
    </w:p>
    <w:p w14:paraId="1354AA2E" w14:textId="77777777" w:rsidR="008B461E" w:rsidRPr="008B461E" w:rsidRDefault="008B461E" w:rsidP="008B461E">
      <w:pPr>
        <w:pStyle w:val="muudetavtekst"/>
        <w:rPr>
          <w:rFonts w:asciiTheme="minorHAnsi" w:hAnsiTheme="minorHAnsi" w:cstheme="minorHAnsi"/>
        </w:rPr>
      </w:pPr>
      <w:r w:rsidRPr="008B461E">
        <w:rPr>
          <w:rFonts w:asciiTheme="minorHAnsi" w:hAnsiTheme="minorHAnsi" w:cstheme="minorHAnsi"/>
        </w:rPr>
        <w:t>Lõike 6 eesmärk on võimaldada erandlikult arvesse võtta olukordi, kus olemasoleva avaliku sektori hoone rekonstrueerimise asemel on kulutõhusam ja säästlikum hoone lammutada ning asendada see uue hoonega. Sellisel juhul võib uus hoone minna iga-aastase rekonstrueerimismäära täitmise arvestusse üksnes juhul, kui on täidetud kaks tingimust: uus hoone on kasutusse võetud või omandatud eelnenud kahe aasta jooksul lammutatud avaliku sektori asutuse hoone asemele ning selline lahendus on energiasäästu tagamise ja olelusringiaegse süsinikuheite vähendamise mõttes kulutõhusam ja säästlikum kui lammutatud hoone rekonstrueerimine.</w:t>
      </w:r>
    </w:p>
    <w:p w14:paraId="60C31DD4" w14:textId="77777777" w:rsidR="008B461E" w:rsidRPr="008B461E" w:rsidRDefault="008B461E" w:rsidP="008B461E">
      <w:pPr>
        <w:pStyle w:val="muudetavtekst"/>
        <w:rPr>
          <w:rFonts w:asciiTheme="minorHAnsi" w:hAnsiTheme="minorHAnsi" w:cstheme="minorHAnsi"/>
        </w:rPr>
      </w:pPr>
      <w:r w:rsidRPr="008B461E">
        <w:rPr>
          <w:rFonts w:asciiTheme="minorHAnsi" w:hAnsiTheme="minorHAnsi" w:cstheme="minorHAnsi"/>
        </w:rPr>
        <w:t>Näiteks võib lõiget 6 kohaldada juhul, kui avaliku sektori asutusele kuuluv amortiseerunud ja väga halva energiatõhususega hoone lammutatakse ning selle asemele võetakse kasutusse uus energiatõhus hoone. Sellisel juhul ei piisa üksnes asjaolust, et uus hoone asendab vana hoonet. Lisaks peab olema põhjendatud, et uue hoone kasutusse võtmine või omandamine annab energiasäästu ja olelusringiaegse süsinikuheite seisukohast parema tulemuse kui olemasoleva hoone rekonstrueerimine.</w:t>
      </w:r>
    </w:p>
    <w:p w14:paraId="79215285" w14:textId="0BA0657A" w:rsidR="008B461E" w:rsidRDefault="008B461E" w:rsidP="008B461E">
      <w:pPr>
        <w:pStyle w:val="muudetavtekst"/>
        <w:rPr>
          <w:rFonts w:asciiTheme="minorHAnsi" w:hAnsiTheme="minorHAnsi" w:cstheme="minorHAnsi"/>
        </w:rPr>
      </w:pPr>
      <w:r w:rsidRPr="008B461E">
        <w:rPr>
          <w:rFonts w:asciiTheme="minorHAnsi" w:hAnsiTheme="minorHAnsi" w:cstheme="minorHAnsi"/>
        </w:rPr>
        <w:t>Säte ei loo üldist võimalust asendada rekonstrueerimiskohustus uute hoonete ehitamise või omandamisega. Tegemist on piiratud erandiga, mida saab kasutada üksnes juhul, kui asendamine on energiasäästu, kulutõhususe ja olelusringiaegse süsinikuheite vähendamise seisukohast põhjendatud.</w:t>
      </w:r>
      <w:r w:rsidR="009F5B08" w:rsidRPr="009F5B08">
        <w:rPr>
          <w:rFonts w:asciiTheme="minorHAnsi" w:hAnsiTheme="minorHAnsi" w:cstheme="minorBidi"/>
        </w:rPr>
        <w:t xml:space="preserve"> </w:t>
      </w:r>
      <w:r w:rsidR="009F5B08">
        <w:rPr>
          <w:rFonts w:asciiTheme="minorHAnsi" w:hAnsiTheme="minorHAnsi" w:cstheme="minorBidi"/>
        </w:rPr>
        <w:t>Seda l</w:t>
      </w:r>
      <w:r w:rsidR="009F5B08" w:rsidRPr="490A73E8">
        <w:rPr>
          <w:rFonts w:asciiTheme="minorHAnsi" w:hAnsiTheme="minorHAnsi" w:cstheme="minorBidi"/>
        </w:rPr>
        <w:t>ähenemis</w:t>
      </w:r>
      <w:r w:rsidR="009F5B08">
        <w:rPr>
          <w:rFonts w:asciiTheme="minorHAnsi" w:hAnsiTheme="minorHAnsi" w:cstheme="minorBidi"/>
        </w:rPr>
        <w:t>viisi</w:t>
      </w:r>
      <w:r w:rsidR="009F5B08" w:rsidRPr="490A73E8">
        <w:rPr>
          <w:rFonts w:asciiTheme="minorHAnsi" w:hAnsiTheme="minorHAnsi" w:cstheme="minorBidi"/>
        </w:rPr>
        <w:t xml:space="preserve"> toetab ka „Hoonete rekonstrueerimise pikaajaline strateegia“</w:t>
      </w:r>
      <w:r w:rsidR="009F5B08" w:rsidRPr="490A73E8">
        <w:rPr>
          <w:rStyle w:val="Allmrkuseviide"/>
          <w:rFonts w:asciiTheme="minorHAnsi" w:hAnsiTheme="minorHAnsi" w:cstheme="minorBidi"/>
        </w:rPr>
        <w:footnoteReference w:id="50"/>
      </w:r>
      <w:r w:rsidR="009F5B08" w:rsidRPr="490A73E8">
        <w:rPr>
          <w:rFonts w:asciiTheme="minorHAnsi" w:hAnsiTheme="minorHAnsi" w:cstheme="minorBidi"/>
        </w:rPr>
        <w:t>.</w:t>
      </w:r>
    </w:p>
    <w:p w14:paraId="5A3D5EE3" w14:textId="77777777" w:rsidR="003D70B4" w:rsidRDefault="003D70B4" w:rsidP="00947442">
      <w:pPr>
        <w:pStyle w:val="muudetavtekst"/>
        <w:rPr>
          <w:rFonts w:asciiTheme="minorHAnsi" w:hAnsiTheme="minorHAnsi" w:cstheme="minorHAnsi"/>
          <w:u w:val="single"/>
        </w:rPr>
      </w:pPr>
    </w:p>
    <w:p w14:paraId="359AB2A0" w14:textId="231791B4" w:rsidR="003D70B4" w:rsidRDefault="003D70B4" w:rsidP="00947442">
      <w:pPr>
        <w:pStyle w:val="muudetavtekst"/>
        <w:rPr>
          <w:rFonts w:asciiTheme="minorHAnsi" w:hAnsiTheme="minorHAnsi" w:cstheme="minorHAnsi"/>
          <w:u w:val="single"/>
        </w:rPr>
      </w:pPr>
      <w:r w:rsidRPr="0074183B">
        <w:rPr>
          <w:rFonts w:asciiTheme="minorHAnsi" w:hAnsiTheme="minorHAnsi" w:cstheme="minorHAnsi"/>
          <w:u w:val="single"/>
        </w:rPr>
        <w:t>Lammutamine ja asendamine</w:t>
      </w:r>
    </w:p>
    <w:p w14:paraId="07B60A90" w14:textId="7965A991" w:rsidR="003D70B4" w:rsidRDefault="00315EB7" w:rsidP="00947442">
      <w:pPr>
        <w:pStyle w:val="muudetavtekst"/>
        <w:rPr>
          <w:rFonts w:asciiTheme="minorHAnsi" w:hAnsiTheme="minorHAnsi" w:cstheme="minorHAnsi"/>
        </w:rPr>
      </w:pPr>
      <w:r>
        <w:rPr>
          <w:rFonts w:asciiTheme="minorHAnsi" w:hAnsiTheme="minorHAnsi" w:cstheme="minorHAnsi"/>
        </w:rPr>
        <w:t>Mõningatel</w:t>
      </w:r>
      <w:r w:rsidR="003D70B4" w:rsidRPr="0074183B">
        <w:rPr>
          <w:rFonts w:asciiTheme="minorHAnsi" w:hAnsiTheme="minorHAnsi" w:cstheme="minorHAnsi"/>
        </w:rPr>
        <w:t xml:space="preserve"> tingimustel arvesta</w:t>
      </w:r>
      <w:r>
        <w:rPr>
          <w:rFonts w:asciiTheme="minorHAnsi" w:hAnsiTheme="minorHAnsi" w:cstheme="minorHAnsi"/>
        </w:rPr>
        <w:t>takse</w:t>
      </w:r>
      <w:r w:rsidR="003D70B4" w:rsidRPr="0074183B">
        <w:rPr>
          <w:rFonts w:asciiTheme="minorHAnsi" w:hAnsiTheme="minorHAnsi" w:cstheme="minorHAnsi"/>
        </w:rPr>
        <w:t xml:space="preserve"> iga-aastase renoveerimismäära hulka eelmise kahe aasta jooksul lammutatud hoonete asemele omandatud uute hoonete kasulik </w:t>
      </w:r>
      <w:r w:rsidR="003D70B4">
        <w:rPr>
          <w:rFonts w:asciiTheme="minorHAnsi" w:hAnsiTheme="minorHAnsi" w:cstheme="minorHAnsi"/>
        </w:rPr>
        <w:t>üld</w:t>
      </w:r>
      <w:r w:rsidR="003D70B4" w:rsidRPr="0074183B">
        <w:rPr>
          <w:rFonts w:asciiTheme="minorHAnsi" w:hAnsiTheme="minorHAnsi" w:cstheme="minorHAnsi"/>
        </w:rPr>
        <w:t>põrandapin</w:t>
      </w:r>
      <w:r>
        <w:rPr>
          <w:rFonts w:asciiTheme="minorHAnsi" w:hAnsiTheme="minorHAnsi" w:cstheme="minorHAnsi"/>
        </w:rPr>
        <w:t>d.</w:t>
      </w:r>
      <w:r w:rsidR="003D70B4" w:rsidRPr="0074183B">
        <w:rPr>
          <w:rFonts w:asciiTheme="minorHAnsi" w:hAnsiTheme="minorHAnsi" w:cstheme="minorHAnsi"/>
        </w:rPr>
        <w:t xml:space="preserve"> Uue liginullenergiahoone või heitevaba hoone arves</w:t>
      </w:r>
      <w:r>
        <w:rPr>
          <w:rFonts w:asciiTheme="minorHAnsi" w:hAnsiTheme="minorHAnsi" w:cstheme="minorHAnsi"/>
        </w:rPr>
        <w:t>tamine</w:t>
      </w:r>
      <w:r w:rsidR="003D70B4" w:rsidRPr="0074183B">
        <w:rPr>
          <w:rFonts w:asciiTheme="minorHAnsi" w:hAnsiTheme="minorHAnsi" w:cstheme="minorHAnsi"/>
        </w:rPr>
        <w:t xml:space="preserve"> iga-aastase renoveerimismäära</w:t>
      </w:r>
      <w:r>
        <w:rPr>
          <w:rFonts w:asciiTheme="minorHAnsi" w:hAnsiTheme="minorHAnsi" w:cstheme="minorHAnsi"/>
        </w:rPr>
        <w:t xml:space="preserve"> </w:t>
      </w:r>
      <w:r w:rsidR="003D70B4" w:rsidRPr="0074183B">
        <w:rPr>
          <w:rFonts w:asciiTheme="minorHAnsi" w:hAnsiTheme="minorHAnsi" w:cstheme="minorHAnsi"/>
        </w:rPr>
        <w:t>saavutamiseks on lubatud vaid juhul, kui on täidetud kaks kriteeriumi:</w:t>
      </w:r>
    </w:p>
    <w:p w14:paraId="6DBFED15" w14:textId="77777777" w:rsidR="003D70B4" w:rsidRDefault="003D70B4" w:rsidP="00947442">
      <w:pPr>
        <w:pStyle w:val="muudetavtekst"/>
        <w:rPr>
          <w:rFonts w:asciiTheme="minorHAnsi" w:hAnsiTheme="minorHAnsi" w:cstheme="minorBidi"/>
        </w:rPr>
      </w:pPr>
      <w:r w:rsidRPr="6C77E38F">
        <w:rPr>
          <w:rFonts w:asciiTheme="minorHAnsi" w:hAnsiTheme="minorHAnsi" w:cstheme="minorBidi"/>
        </w:rPr>
        <w:t xml:space="preserve">1) uus hoone </w:t>
      </w:r>
      <w:commentRangeStart w:id="22"/>
      <w:r w:rsidRPr="6C77E38F">
        <w:rPr>
          <w:rFonts w:asciiTheme="minorHAnsi" w:hAnsiTheme="minorHAnsi" w:cstheme="minorBidi"/>
        </w:rPr>
        <w:t xml:space="preserve">asendab </w:t>
      </w:r>
      <w:commentRangeEnd w:id="22"/>
      <w:r w:rsidR="00175C57" w:rsidRPr="6C77E38F">
        <w:rPr>
          <w:rStyle w:val="Kommentaariviide"/>
          <w:rFonts w:asciiTheme="minorHAnsi" w:hAnsiTheme="minorHAnsi" w:cstheme="minorBidi"/>
          <w:sz w:val="24"/>
          <w:szCs w:val="24"/>
        </w:rPr>
        <w:commentReference w:id="22"/>
      </w:r>
      <w:r w:rsidRPr="6C77E38F">
        <w:rPr>
          <w:rFonts w:asciiTheme="minorHAnsi" w:hAnsiTheme="minorHAnsi" w:cstheme="minorBidi"/>
        </w:rPr>
        <w:t>eelmise kahe aasta jooksul lammutatud avaliku sektori asutuse hoonet;</w:t>
      </w:r>
    </w:p>
    <w:p w14:paraId="76F7365C" w14:textId="29FDD6D9" w:rsidR="003D70B4" w:rsidRDefault="003D70B4" w:rsidP="00947442">
      <w:pPr>
        <w:pStyle w:val="muudetavtekst"/>
        <w:rPr>
          <w:rFonts w:asciiTheme="minorHAnsi" w:hAnsiTheme="minorHAnsi" w:cstheme="minorBidi"/>
        </w:rPr>
      </w:pPr>
      <w:r w:rsidRPr="6C77E38F">
        <w:rPr>
          <w:rFonts w:asciiTheme="minorHAnsi" w:hAnsiTheme="minorHAnsi" w:cstheme="minorBidi"/>
        </w:rPr>
        <w:t>2) olemasoleva hoone lammutamine ja asendamine uue hoonega on energiatarbimise ja hoone olelusringi jooksul tekkiva CO</w:t>
      </w:r>
      <w:r>
        <w:rPr>
          <w:rFonts w:asciiTheme="minorHAnsi" w:hAnsiTheme="minorHAnsi" w:cstheme="minorBidi"/>
          <w:vertAlign w:val="subscript"/>
        </w:rPr>
        <w:t>2</w:t>
      </w:r>
      <w:r w:rsidRPr="6C77E38F">
        <w:rPr>
          <w:rFonts w:asciiTheme="minorHAnsi" w:hAnsiTheme="minorHAnsi" w:cstheme="minorBidi"/>
        </w:rPr>
        <w:t xml:space="preserve"> heite vaatenurgast kulutõhusam ja säästlikum kui hoone renoveerimine. Olelusringi</w:t>
      </w:r>
      <w:r w:rsidR="005C7282">
        <w:rPr>
          <w:rFonts w:asciiTheme="minorHAnsi" w:hAnsiTheme="minorHAnsi" w:cstheme="minorBidi"/>
        </w:rPr>
        <w:t>aegne</w:t>
      </w:r>
      <w:r w:rsidRPr="6C77E38F">
        <w:rPr>
          <w:rFonts w:asciiTheme="minorHAnsi" w:hAnsiTheme="minorHAnsi" w:cstheme="minorBidi"/>
        </w:rPr>
        <w:t xml:space="preserve"> CO</w:t>
      </w:r>
      <w:r>
        <w:rPr>
          <w:rFonts w:asciiTheme="minorHAnsi" w:hAnsiTheme="minorHAnsi" w:cstheme="minorBidi"/>
          <w:vertAlign w:val="subscript"/>
        </w:rPr>
        <w:t>2</w:t>
      </w:r>
      <w:r w:rsidRPr="6C77E38F">
        <w:rPr>
          <w:rFonts w:asciiTheme="minorHAnsi" w:hAnsiTheme="minorHAnsi" w:cstheme="minorBidi"/>
        </w:rPr>
        <w:t xml:space="preserve"> heide </w:t>
      </w:r>
      <w:r w:rsidRPr="00B600B1">
        <w:rPr>
          <w:rFonts w:asciiTheme="minorHAnsi" w:hAnsiTheme="minorHAnsi" w:cstheme="minorBidi"/>
        </w:rPr>
        <w:t>hõlmab seonduvaid</w:t>
      </w:r>
      <w:r w:rsidR="00D0539A" w:rsidRPr="00B600B1">
        <w:rPr>
          <w:rFonts w:asciiTheme="minorHAnsi" w:hAnsiTheme="minorHAnsi" w:cstheme="minorBidi"/>
        </w:rPr>
        <w:t xml:space="preserve"> (renoveerim</w:t>
      </w:r>
      <w:r w:rsidR="00D41D3F" w:rsidRPr="00B600B1">
        <w:rPr>
          <w:rFonts w:asciiTheme="minorHAnsi" w:hAnsiTheme="minorHAnsi" w:cstheme="minorBidi"/>
        </w:rPr>
        <w:t>is</w:t>
      </w:r>
      <w:r w:rsidR="00D41D3F">
        <w:rPr>
          <w:rFonts w:asciiTheme="minorHAnsi" w:hAnsiTheme="minorHAnsi" w:cstheme="minorBidi"/>
        </w:rPr>
        <w:t>- ja ehitusetapi)</w:t>
      </w:r>
      <w:r w:rsidRPr="6C77E38F">
        <w:rPr>
          <w:rFonts w:asciiTheme="minorHAnsi" w:hAnsiTheme="minorHAnsi" w:cstheme="minorBidi"/>
        </w:rPr>
        <w:t xml:space="preserve"> heitkoguseid ja tegevuse käigus tekkivaid heitkoguseid ning heitkoguseid, mis on seotud vana hoone lammutamisega.</w:t>
      </w:r>
    </w:p>
    <w:p w14:paraId="50F5A6B8" w14:textId="77777777" w:rsidR="003D70B4" w:rsidRDefault="003D70B4" w:rsidP="00947442">
      <w:pPr>
        <w:pStyle w:val="muudetavtekst"/>
        <w:rPr>
          <w:rFonts w:asciiTheme="minorHAnsi" w:hAnsiTheme="minorHAnsi" w:cstheme="minorBidi"/>
        </w:rPr>
      </w:pPr>
    </w:p>
    <w:p w14:paraId="7B09C89E" w14:textId="6C07E273" w:rsidR="003D70B4" w:rsidRDefault="003D70B4" w:rsidP="00947442">
      <w:pPr>
        <w:pStyle w:val="muudetavtekst"/>
        <w:rPr>
          <w:rFonts w:asciiTheme="minorHAnsi" w:hAnsiTheme="minorHAnsi" w:cstheme="minorBidi"/>
        </w:rPr>
      </w:pPr>
      <w:r w:rsidRPr="6C77E38F">
        <w:rPr>
          <w:rFonts w:asciiTheme="minorHAnsi" w:hAnsiTheme="minorHAnsi" w:cstheme="minorBidi"/>
        </w:rPr>
        <w:t xml:space="preserve">Hoone lammutamise ja asendamise kriteeriumid on </w:t>
      </w:r>
      <w:r w:rsidR="00734623">
        <w:rPr>
          <w:rFonts w:asciiTheme="minorHAnsi" w:hAnsiTheme="minorHAnsi" w:cstheme="minorBidi"/>
        </w:rPr>
        <w:t xml:space="preserve">esitatud </w:t>
      </w:r>
      <w:r w:rsidRPr="6C77E38F">
        <w:rPr>
          <w:rFonts w:asciiTheme="minorHAnsi" w:hAnsiTheme="minorHAnsi" w:cstheme="minorBidi"/>
        </w:rPr>
        <w:t xml:space="preserve">tabelis </w:t>
      </w:r>
      <w:r w:rsidR="00CD7240">
        <w:rPr>
          <w:rFonts w:asciiTheme="minorHAnsi" w:hAnsiTheme="minorHAnsi" w:cstheme="minorBidi"/>
        </w:rPr>
        <w:t>11</w:t>
      </w:r>
      <w:r>
        <w:rPr>
          <w:rFonts w:asciiTheme="minorHAnsi" w:hAnsiTheme="minorHAnsi" w:cstheme="minorBidi"/>
        </w:rPr>
        <w:t>.</w:t>
      </w:r>
    </w:p>
    <w:p w14:paraId="41624531" w14:textId="77777777" w:rsidR="003D70B4" w:rsidRDefault="003D70B4" w:rsidP="00947442">
      <w:pPr>
        <w:pStyle w:val="muudetavtekst"/>
        <w:rPr>
          <w:rFonts w:asciiTheme="minorHAnsi" w:hAnsiTheme="minorHAnsi" w:cstheme="minorHAnsi"/>
        </w:rPr>
      </w:pPr>
    </w:p>
    <w:p w14:paraId="720542F0" w14:textId="691A9610" w:rsidR="003D70B4" w:rsidRPr="00894978" w:rsidRDefault="003D70B4" w:rsidP="00947442">
      <w:pPr>
        <w:pStyle w:val="muudetavtekst"/>
        <w:rPr>
          <w:color w:val="000000"/>
        </w:rPr>
      </w:pPr>
      <w:r w:rsidRPr="00CD7240">
        <w:rPr>
          <w:rFonts w:asciiTheme="minorHAnsi" w:hAnsiTheme="minorHAnsi" w:cstheme="minorHAnsi"/>
        </w:rPr>
        <w:t xml:space="preserve">Tabel </w:t>
      </w:r>
      <w:r w:rsidR="00B251CE" w:rsidRPr="00CD7240">
        <w:rPr>
          <w:rFonts w:asciiTheme="minorHAnsi" w:hAnsiTheme="minorHAnsi" w:cstheme="minorHAnsi"/>
        </w:rPr>
        <w:t>11</w:t>
      </w:r>
      <w:r w:rsidRPr="00CD7240">
        <w:rPr>
          <w:rFonts w:asciiTheme="minorHAnsi" w:hAnsiTheme="minorHAnsi" w:cstheme="minorHAnsi"/>
        </w:rPr>
        <w:t>. Lammutamise</w:t>
      </w:r>
      <w:r>
        <w:rPr>
          <w:rFonts w:asciiTheme="minorHAnsi" w:hAnsiTheme="minorHAnsi" w:cstheme="minorHAnsi"/>
        </w:rPr>
        <w:t xml:space="preserve"> ja asendamise kriteeriumid</w:t>
      </w:r>
    </w:p>
    <w:tbl>
      <w:tblPr>
        <w:tblW w:w="5000" w:type="pct"/>
        <w:tblBorders>
          <w:top w:val="single" w:sz="6" w:space="0" w:color="000000"/>
          <w:left w:val="single" w:sz="6" w:space="0" w:color="000000"/>
          <w:bottom w:val="single" w:sz="6" w:space="0" w:color="000000"/>
          <w:right w:val="single" w:sz="6" w:space="0" w:color="000000"/>
        </w:tblBorders>
        <w:shd w:val="clear" w:color="auto" w:fill="FFFFFF"/>
        <w:tblCellMar>
          <w:left w:w="0" w:type="dxa"/>
          <w:right w:w="0" w:type="dxa"/>
        </w:tblCellMar>
        <w:tblLook w:val="04A0" w:firstRow="1" w:lastRow="0" w:firstColumn="1" w:lastColumn="0" w:noHBand="0" w:noVBand="1"/>
      </w:tblPr>
      <w:tblGrid>
        <w:gridCol w:w="1494"/>
        <w:gridCol w:w="7562"/>
      </w:tblGrid>
      <w:tr w:rsidR="003D70B4" w:rsidRPr="00894978" w14:paraId="56BAA95B" w14:textId="77777777" w:rsidTr="00D36C95">
        <w:tc>
          <w:tcPr>
            <w:tcW w:w="0" w:type="auto"/>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FFFF" w:themeFill="background1"/>
            <w:hideMark/>
          </w:tcPr>
          <w:p w14:paraId="4EE5DEBB" w14:textId="77777777" w:rsidR="003D70B4" w:rsidRPr="00894978" w:rsidRDefault="003D70B4" w:rsidP="00CD7240">
            <w:pPr>
              <w:spacing w:after="0" w:line="240" w:lineRule="auto"/>
              <w:ind w:right="195"/>
              <w:jc w:val="center"/>
              <w:rPr>
                <w:rFonts w:ascii="inherit" w:eastAsia="Times New Roman" w:hAnsi="inherit" w:cs="Times New Roman"/>
                <w:b/>
                <w:bCs/>
                <w:color w:val="000000"/>
                <w:lang w:eastAsia="et-EE"/>
              </w:rPr>
            </w:pPr>
            <w:r w:rsidRPr="00894978">
              <w:rPr>
                <w:rFonts w:ascii="inherit" w:eastAsia="Times New Roman" w:hAnsi="inherit" w:cs="Times New Roman"/>
                <w:b/>
                <w:bCs/>
                <w:color w:val="000000"/>
                <w:lang w:eastAsia="et-EE"/>
              </w:rPr>
              <w:t>Parameetrid</w:t>
            </w:r>
          </w:p>
        </w:tc>
        <w:tc>
          <w:tcPr>
            <w:tcW w:w="0" w:type="auto"/>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FFFF" w:themeFill="background1"/>
            <w:hideMark/>
          </w:tcPr>
          <w:p w14:paraId="639E9B5A" w14:textId="77777777" w:rsidR="003D70B4" w:rsidRPr="00894978" w:rsidRDefault="003D70B4" w:rsidP="00CD7240">
            <w:pPr>
              <w:spacing w:after="0" w:line="240" w:lineRule="auto"/>
              <w:ind w:right="195"/>
              <w:jc w:val="center"/>
              <w:rPr>
                <w:rFonts w:ascii="inherit" w:eastAsia="Times New Roman" w:hAnsi="inherit" w:cs="Times New Roman"/>
                <w:b/>
                <w:bCs/>
                <w:color w:val="000000"/>
                <w:lang w:eastAsia="et-EE"/>
              </w:rPr>
            </w:pPr>
            <w:r w:rsidRPr="00894978">
              <w:rPr>
                <w:rFonts w:ascii="inherit" w:eastAsia="Times New Roman" w:hAnsi="inherit" w:cs="Times New Roman"/>
                <w:b/>
                <w:bCs/>
                <w:color w:val="000000"/>
                <w:lang w:eastAsia="et-EE"/>
              </w:rPr>
              <w:t>Tingimus</w:t>
            </w:r>
          </w:p>
        </w:tc>
      </w:tr>
      <w:tr w:rsidR="003D70B4" w:rsidRPr="00894978" w14:paraId="5D44799E" w14:textId="77777777" w:rsidTr="00D36C95">
        <w:tc>
          <w:tcPr>
            <w:tcW w:w="0" w:type="auto"/>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FFFF" w:themeFill="background1"/>
            <w:hideMark/>
          </w:tcPr>
          <w:p w14:paraId="51FFE3D8" w14:textId="77777777" w:rsidR="003D70B4" w:rsidRPr="00894978" w:rsidRDefault="003D70B4" w:rsidP="00CD7240">
            <w:pPr>
              <w:spacing w:after="0" w:line="240" w:lineRule="auto"/>
              <w:rPr>
                <w:rFonts w:ascii="inherit" w:eastAsia="Times New Roman" w:hAnsi="inherit" w:cs="Times New Roman"/>
                <w:color w:val="000000"/>
                <w:lang w:eastAsia="et-EE"/>
              </w:rPr>
            </w:pPr>
            <w:r w:rsidRPr="00894978">
              <w:rPr>
                <w:rFonts w:ascii="inherit" w:eastAsia="Times New Roman" w:hAnsi="inherit" w:cs="Times New Roman"/>
                <w:color w:val="000000"/>
                <w:lang w:eastAsia="et-EE"/>
              </w:rPr>
              <w:t>Kulutõhusus</w:t>
            </w:r>
          </w:p>
        </w:tc>
        <w:tc>
          <w:tcPr>
            <w:tcW w:w="0" w:type="auto"/>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FFFF" w:themeFill="background1"/>
            <w:hideMark/>
          </w:tcPr>
          <w:p w14:paraId="60D4C2DD" w14:textId="77777777" w:rsidR="003D70B4" w:rsidRPr="00894978" w:rsidRDefault="003D70B4" w:rsidP="00CD7240">
            <w:pPr>
              <w:spacing w:after="0" w:line="240" w:lineRule="auto"/>
              <w:rPr>
                <w:rFonts w:ascii="inherit" w:eastAsia="Times New Roman" w:hAnsi="inherit" w:cs="Times New Roman"/>
                <w:color w:val="000000"/>
                <w:lang w:eastAsia="et-EE"/>
              </w:rPr>
            </w:pPr>
            <w:r w:rsidRPr="00894978">
              <w:rPr>
                <w:rFonts w:ascii="inherit" w:eastAsia="Times New Roman" w:hAnsi="inherit" w:cs="Times New Roman"/>
                <w:color w:val="000000"/>
                <w:lang w:eastAsia="et-EE"/>
              </w:rPr>
              <w:t>Olemasoleva hoone lammutamise kogukulud (eurodes) + uue hoone ehitamise kogukulud (eurodes) </w:t>
            </w:r>
            <w:r w:rsidRPr="00894978">
              <w:rPr>
                <w:rFonts w:ascii="inherit" w:eastAsia="Times New Roman" w:hAnsi="inherit" w:cs="Times New Roman"/>
                <w:b/>
                <w:bCs/>
                <w:color w:val="000000"/>
                <w:lang w:eastAsia="et-EE"/>
              </w:rPr>
              <w:t>&lt;</w:t>
            </w:r>
            <w:r w:rsidRPr="00894978">
              <w:rPr>
                <w:rFonts w:ascii="inherit" w:eastAsia="Times New Roman" w:hAnsi="inherit" w:cs="Times New Roman"/>
                <w:color w:val="000000"/>
                <w:lang w:eastAsia="et-EE"/>
              </w:rPr>
              <w:t> olemasoleva hoone renoveerimise kogukulud (eurodes)</w:t>
            </w:r>
          </w:p>
        </w:tc>
      </w:tr>
      <w:tr w:rsidR="003D70B4" w:rsidRPr="00894978" w14:paraId="733B3F59" w14:textId="77777777" w:rsidTr="00D36C95">
        <w:tc>
          <w:tcPr>
            <w:tcW w:w="0" w:type="auto"/>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FFFF" w:themeFill="background1"/>
            <w:hideMark/>
          </w:tcPr>
          <w:p w14:paraId="26FA7A5E" w14:textId="0BA5233E" w:rsidR="003D70B4" w:rsidRPr="00894978" w:rsidRDefault="003D70B4" w:rsidP="00CD7240">
            <w:pPr>
              <w:spacing w:after="0" w:line="240" w:lineRule="auto"/>
              <w:rPr>
                <w:rFonts w:ascii="inherit" w:eastAsia="Times New Roman" w:hAnsi="inherit" w:cs="Times New Roman"/>
                <w:color w:val="000000"/>
                <w:lang w:eastAsia="et-EE"/>
              </w:rPr>
            </w:pPr>
            <w:r>
              <w:rPr>
                <w:rFonts w:ascii="inherit" w:eastAsia="Times New Roman" w:hAnsi="inherit" w:cs="Times New Roman"/>
                <w:color w:val="000000" w:themeColor="text1"/>
                <w:lang w:eastAsia="et-EE"/>
              </w:rPr>
              <w:t>Säästlik</w:t>
            </w:r>
            <w:r w:rsidR="00315EB7">
              <w:rPr>
                <w:rFonts w:ascii="inherit" w:eastAsia="Times New Roman" w:hAnsi="inherit" w:cs="Times New Roman"/>
                <w:color w:val="000000" w:themeColor="text1"/>
                <w:lang w:eastAsia="et-EE"/>
              </w:rPr>
              <w:t>k</w:t>
            </w:r>
            <w:r>
              <w:rPr>
                <w:rFonts w:ascii="inherit" w:eastAsia="Times New Roman" w:hAnsi="inherit" w:cs="Times New Roman"/>
                <w:color w:val="000000" w:themeColor="text1"/>
                <w:lang w:eastAsia="et-EE"/>
              </w:rPr>
              <w:t xml:space="preserve">us </w:t>
            </w:r>
          </w:p>
        </w:tc>
        <w:tc>
          <w:tcPr>
            <w:tcW w:w="0" w:type="auto"/>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FFFFFF" w:themeFill="background1"/>
            <w:hideMark/>
          </w:tcPr>
          <w:p w14:paraId="72352510" w14:textId="77777777" w:rsidR="003D70B4" w:rsidRPr="00894978" w:rsidRDefault="003D70B4" w:rsidP="00CD7240">
            <w:pPr>
              <w:spacing w:after="0" w:line="240" w:lineRule="auto"/>
              <w:rPr>
                <w:rFonts w:ascii="inherit" w:eastAsia="Times New Roman" w:hAnsi="inherit" w:cs="Times New Roman"/>
                <w:color w:val="000000"/>
                <w:lang w:eastAsia="et-EE"/>
              </w:rPr>
            </w:pPr>
            <w:r w:rsidRPr="00894978">
              <w:rPr>
                <w:rFonts w:ascii="inherit" w:eastAsia="Times New Roman" w:hAnsi="inherit" w:cs="Times New Roman"/>
                <w:color w:val="000000"/>
                <w:lang w:eastAsia="et-EE"/>
              </w:rPr>
              <w:t>Renoveeritud hoone energia kogutarbimine (kWh) hoone järelejäänud hinnangulise majandusliku olelusringi jooksul + energia kogutarbimine (kWh) renoveerimisetapis </w:t>
            </w:r>
            <w:r w:rsidRPr="00894978">
              <w:rPr>
                <w:rFonts w:ascii="inherit" w:eastAsia="Times New Roman" w:hAnsi="inherit" w:cs="Times New Roman"/>
                <w:b/>
                <w:bCs/>
                <w:color w:val="000000"/>
                <w:lang w:eastAsia="et-EE"/>
              </w:rPr>
              <w:t>&gt;</w:t>
            </w:r>
            <w:r w:rsidRPr="00894978">
              <w:rPr>
                <w:rFonts w:ascii="inherit" w:eastAsia="Times New Roman" w:hAnsi="inherit" w:cs="Times New Roman"/>
                <w:color w:val="000000"/>
                <w:lang w:eastAsia="et-EE"/>
              </w:rPr>
              <w:t> uue hoone energia kogutarbimine (kWh) sama arvu aastate jooksul + energia kogutarbimine (kWh) lammutus- ja ehitusetapis</w:t>
            </w:r>
          </w:p>
          <w:p w14:paraId="7BDBCA80" w14:textId="3F10B7B9" w:rsidR="003D70B4" w:rsidRPr="00894978" w:rsidRDefault="003D70B4" w:rsidP="00CD7240">
            <w:pPr>
              <w:spacing w:after="0" w:line="240" w:lineRule="auto"/>
              <w:rPr>
                <w:rFonts w:ascii="inherit" w:eastAsia="Times New Roman" w:hAnsi="inherit" w:cs="Times New Roman"/>
                <w:color w:val="000000" w:themeColor="text1"/>
                <w:lang w:eastAsia="et-EE"/>
              </w:rPr>
            </w:pPr>
            <w:r w:rsidRPr="6C77E38F">
              <w:rPr>
                <w:rFonts w:ascii="inherit" w:eastAsia="Times New Roman" w:hAnsi="inherit" w:cs="Times New Roman"/>
                <w:color w:val="000000" w:themeColor="text1"/>
                <w:lang w:eastAsia="et-EE"/>
              </w:rPr>
              <w:t>ja</w:t>
            </w:r>
          </w:p>
          <w:p w14:paraId="39F47BB9" w14:textId="2128BCBB" w:rsidR="003D70B4" w:rsidRPr="00894978" w:rsidRDefault="003D70B4" w:rsidP="00CD7240">
            <w:pPr>
              <w:spacing w:after="0" w:line="240" w:lineRule="auto"/>
              <w:rPr>
                <w:rFonts w:ascii="inherit" w:eastAsia="Times New Roman" w:hAnsi="inherit" w:cs="Times New Roman"/>
                <w:color w:val="000000"/>
                <w:lang w:eastAsia="et-EE"/>
              </w:rPr>
            </w:pPr>
            <w:r w:rsidRPr="00894978">
              <w:rPr>
                <w:rFonts w:ascii="inherit" w:eastAsia="Times New Roman" w:hAnsi="inherit" w:cs="Times New Roman"/>
                <w:color w:val="000000"/>
                <w:lang w:eastAsia="et-EE"/>
              </w:rPr>
              <w:t>renoveeritud hoone CO</w:t>
            </w:r>
            <w:r w:rsidRPr="00894978">
              <w:rPr>
                <w:rFonts w:ascii="inherit" w:eastAsia="Times New Roman" w:hAnsi="inherit" w:cs="Times New Roman"/>
                <w:color w:val="000000"/>
                <w:sz w:val="15"/>
                <w:szCs w:val="15"/>
                <w:vertAlign w:val="subscript"/>
                <w:lang w:eastAsia="et-EE"/>
              </w:rPr>
              <w:t>2</w:t>
            </w:r>
            <w:r w:rsidRPr="00894978">
              <w:rPr>
                <w:rFonts w:ascii="inherit" w:eastAsia="Times New Roman" w:hAnsi="inherit" w:cs="Times New Roman"/>
                <w:color w:val="000000"/>
                <w:lang w:eastAsia="et-EE"/>
              </w:rPr>
              <w:t> heide (CO</w:t>
            </w:r>
            <w:r w:rsidRPr="00894978">
              <w:rPr>
                <w:rFonts w:ascii="inherit" w:eastAsia="Times New Roman" w:hAnsi="inherit" w:cs="Times New Roman"/>
                <w:color w:val="000000"/>
                <w:sz w:val="15"/>
                <w:szCs w:val="15"/>
                <w:vertAlign w:val="subscript"/>
                <w:lang w:eastAsia="et-EE"/>
              </w:rPr>
              <w:t>2</w:t>
            </w:r>
            <w:r w:rsidRPr="00894978">
              <w:rPr>
                <w:rFonts w:ascii="inherit" w:eastAsia="Times New Roman" w:hAnsi="inherit" w:cs="Times New Roman"/>
                <w:color w:val="000000"/>
                <w:lang w:eastAsia="et-EE"/>
              </w:rPr>
              <w:t> ekvivalenttonnides) hoone järelejäänud hinnangulise majandusliku olelusringi jooksul + olelusringi</w:t>
            </w:r>
            <w:r w:rsidR="005C7282">
              <w:rPr>
                <w:rFonts w:ascii="inherit" w:eastAsia="Times New Roman" w:hAnsi="inherit" w:cs="Times New Roman"/>
                <w:color w:val="000000"/>
                <w:lang w:eastAsia="et-EE"/>
              </w:rPr>
              <w:t>aegne</w:t>
            </w:r>
            <w:r w:rsidRPr="00894978">
              <w:rPr>
                <w:rFonts w:ascii="inherit" w:eastAsia="Times New Roman" w:hAnsi="inherit" w:cs="Times New Roman"/>
                <w:color w:val="000000"/>
                <w:lang w:eastAsia="et-EE"/>
              </w:rPr>
              <w:t xml:space="preserve"> CO</w:t>
            </w:r>
            <w:r w:rsidRPr="00894978">
              <w:rPr>
                <w:rFonts w:ascii="inherit" w:eastAsia="Times New Roman" w:hAnsi="inherit" w:cs="Times New Roman"/>
                <w:color w:val="000000"/>
                <w:sz w:val="15"/>
                <w:szCs w:val="15"/>
                <w:vertAlign w:val="subscript"/>
                <w:lang w:eastAsia="et-EE"/>
              </w:rPr>
              <w:t>2</w:t>
            </w:r>
            <w:r w:rsidRPr="00894978">
              <w:rPr>
                <w:rFonts w:ascii="inherit" w:eastAsia="Times New Roman" w:hAnsi="inherit" w:cs="Times New Roman"/>
                <w:color w:val="000000"/>
                <w:lang w:eastAsia="et-EE"/>
              </w:rPr>
              <w:t> heide (CO</w:t>
            </w:r>
            <w:r w:rsidRPr="00894978">
              <w:rPr>
                <w:rFonts w:ascii="inherit" w:eastAsia="Times New Roman" w:hAnsi="inherit" w:cs="Times New Roman"/>
                <w:color w:val="000000"/>
                <w:sz w:val="15"/>
                <w:szCs w:val="15"/>
                <w:vertAlign w:val="subscript"/>
                <w:lang w:eastAsia="et-EE"/>
              </w:rPr>
              <w:t>2</w:t>
            </w:r>
            <w:r w:rsidRPr="00894978">
              <w:rPr>
                <w:rFonts w:ascii="inherit" w:eastAsia="Times New Roman" w:hAnsi="inherit" w:cs="Times New Roman"/>
                <w:color w:val="000000"/>
                <w:lang w:eastAsia="et-EE"/>
              </w:rPr>
              <w:t> ekvivalenttonnides) renoveerimisetapis </w:t>
            </w:r>
            <w:r w:rsidRPr="00894978">
              <w:rPr>
                <w:rFonts w:ascii="inherit" w:eastAsia="Times New Roman" w:hAnsi="inherit" w:cs="Times New Roman"/>
                <w:b/>
                <w:bCs/>
                <w:color w:val="000000"/>
                <w:lang w:eastAsia="et-EE"/>
              </w:rPr>
              <w:t>&gt;</w:t>
            </w:r>
            <w:r w:rsidRPr="00894978">
              <w:rPr>
                <w:rFonts w:ascii="inherit" w:eastAsia="Times New Roman" w:hAnsi="inherit" w:cs="Times New Roman"/>
                <w:color w:val="000000"/>
                <w:lang w:eastAsia="et-EE"/>
              </w:rPr>
              <w:t> uue hoone CO</w:t>
            </w:r>
            <w:r w:rsidRPr="00894978">
              <w:rPr>
                <w:rFonts w:ascii="inherit" w:eastAsia="Times New Roman" w:hAnsi="inherit" w:cs="Times New Roman"/>
                <w:color w:val="000000"/>
                <w:sz w:val="15"/>
                <w:szCs w:val="15"/>
                <w:vertAlign w:val="subscript"/>
                <w:lang w:eastAsia="et-EE"/>
              </w:rPr>
              <w:t>2</w:t>
            </w:r>
            <w:r w:rsidRPr="00894978">
              <w:rPr>
                <w:rFonts w:ascii="inherit" w:eastAsia="Times New Roman" w:hAnsi="inherit" w:cs="Times New Roman"/>
                <w:color w:val="000000"/>
                <w:lang w:eastAsia="et-EE"/>
              </w:rPr>
              <w:t> heide (CO</w:t>
            </w:r>
            <w:r w:rsidRPr="00894978">
              <w:rPr>
                <w:rFonts w:ascii="inherit" w:eastAsia="Times New Roman" w:hAnsi="inherit" w:cs="Times New Roman"/>
                <w:color w:val="000000"/>
                <w:sz w:val="15"/>
                <w:szCs w:val="15"/>
                <w:vertAlign w:val="subscript"/>
                <w:lang w:eastAsia="et-EE"/>
              </w:rPr>
              <w:t>2</w:t>
            </w:r>
            <w:r w:rsidRPr="00894978">
              <w:rPr>
                <w:rFonts w:ascii="inherit" w:eastAsia="Times New Roman" w:hAnsi="inherit" w:cs="Times New Roman"/>
                <w:color w:val="000000"/>
                <w:lang w:eastAsia="et-EE"/>
              </w:rPr>
              <w:t> ekvivalenttonnides) sama arvu aastate jooksul + olelusringi</w:t>
            </w:r>
            <w:r w:rsidR="005C7282">
              <w:rPr>
                <w:rFonts w:ascii="inherit" w:eastAsia="Times New Roman" w:hAnsi="inherit" w:cs="Times New Roman"/>
                <w:color w:val="000000"/>
                <w:lang w:eastAsia="et-EE"/>
              </w:rPr>
              <w:t>aegne</w:t>
            </w:r>
            <w:r w:rsidRPr="00894978">
              <w:rPr>
                <w:rFonts w:ascii="inherit" w:eastAsia="Times New Roman" w:hAnsi="inherit" w:cs="Times New Roman"/>
                <w:color w:val="000000"/>
                <w:lang w:eastAsia="et-EE"/>
              </w:rPr>
              <w:t xml:space="preserve"> CO</w:t>
            </w:r>
            <w:r w:rsidRPr="00894978">
              <w:rPr>
                <w:rFonts w:ascii="inherit" w:eastAsia="Times New Roman" w:hAnsi="inherit" w:cs="Times New Roman"/>
                <w:color w:val="000000"/>
                <w:sz w:val="15"/>
                <w:szCs w:val="15"/>
                <w:vertAlign w:val="subscript"/>
                <w:lang w:eastAsia="et-EE"/>
              </w:rPr>
              <w:t>2</w:t>
            </w:r>
            <w:r w:rsidRPr="00894978">
              <w:rPr>
                <w:rFonts w:ascii="inherit" w:eastAsia="Times New Roman" w:hAnsi="inherit" w:cs="Times New Roman"/>
                <w:color w:val="000000"/>
                <w:lang w:eastAsia="et-EE"/>
              </w:rPr>
              <w:t> heide (CO</w:t>
            </w:r>
            <w:r w:rsidRPr="00894978">
              <w:rPr>
                <w:rFonts w:ascii="inherit" w:eastAsia="Times New Roman" w:hAnsi="inherit" w:cs="Times New Roman"/>
                <w:color w:val="000000"/>
                <w:sz w:val="15"/>
                <w:szCs w:val="15"/>
                <w:vertAlign w:val="subscript"/>
                <w:lang w:eastAsia="et-EE"/>
              </w:rPr>
              <w:t>2</w:t>
            </w:r>
            <w:r w:rsidRPr="00894978">
              <w:rPr>
                <w:rFonts w:ascii="inherit" w:eastAsia="Times New Roman" w:hAnsi="inherit" w:cs="Times New Roman"/>
                <w:color w:val="000000"/>
                <w:lang w:eastAsia="et-EE"/>
              </w:rPr>
              <w:t> ekvivalenttonnides) lammutus- ja ehitusetapis</w:t>
            </w:r>
          </w:p>
        </w:tc>
      </w:tr>
    </w:tbl>
    <w:p w14:paraId="102B6063" w14:textId="77777777" w:rsidR="003D70B4" w:rsidRDefault="003D70B4" w:rsidP="00947442">
      <w:pPr>
        <w:pStyle w:val="muudetavtekst"/>
        <w:rPr>
          <w:rFonts w:asciiTheme="minorHAnsi" w:hAnsiTheme="minorHAnsi" w:cstheme="minorHAnsi"/>
        </w:rPr>
      </w:pPr>
    </w:p>
    <w:p w14:paraId="60B698FE" w14:textId="78668971" w:rsidR="003D70B4" w:rsidRDefault="003D70B4" w:rsidP="00947442">
      <w:pPr>
        <w:pStyle w:val="muudetavtekst"/>
        <w:rPr>
          <w:rFonts w:asciiTheme="minorHAnsi" w:hAnsiTheme="minorHAnsi" w:cstheme="minorBidi"/>
          <w:bCs/>
        </w:rPr>
      </w:pPr>
      <w:r w:rsidRPr="0074183B">
        <w:rPr>
          <w:bCs/>
        </w:rPr>
        <w:t>Metoodika</w:t>
      </w:r>
      <w:r w:rsidR="00315EB7">
        <w:rPr>
          <w:bCs/>
        </w:rPr>
        <w:t>,</w:t>
      </w:r>
      <w:r w:rsidRPr="0074183B">
        <w:rPr>
          <w:bCs/>
        </w:rPr>
        <w:t xml:space="preserve"> kuidas olemasolevate hoonete olelusringi nii renoveerimisel kui </w:t>
      </w:r>
      <w:r w:rsidR="00315EB7">
        <w:rPr>
          <w:bCs/>
        </w:rPr>
        <w:t xml:space="preserve">ka </w:t>
      </w:r>
      <w:r w:rsidRPr="0074183B">
        <w:rPr>
          <w:bCs/>
        </w:rPr>
        <w:t>järelejäänud hinnangulise majandusliku olelusringi arvestada</w:t>
      </w:r>
      <w:r w:rsidR="00315EB7">
        <w:rPr>
          <w:bCs/>
        </w:rPr>
        <w:t>,</w:t>
      </w:r>
      <w:r w:rsidRPr="0074183B">
        <w:rPr>
          <w:bCs/>
        </w:rPr>
        <w:t xml:space="preserve"> töötab välja Kliimaministeerium.</w:t>
      </w:r>
    </w:p>
    <w:p w14:paraId="18D30FED" w14:textId="77777777" w:rsidR="00965C91" w:rsidRDefault="00965C91" w:rsidP="00947442">
      <w:pPr>
        <w:pStyle w:val="muudetavtekst"/>
        <w:rPr>
          <w:rFonts w:asciiTheme="minorHAnsi" w:hAnsiTheme="minorHAnsi" w:cstheme="minorHAnsi"/>
        </w:rPr>
      </w:pPr>
    </w:p>
    <w:p w14:paraId="12797552" w14:textId="2438D4D3" w:rsidR="00AA4E10" w:rsidRDefault="00965C91" w:rsidP="00947442">
      <w:pPr>
        <w:pStyle w:val="muudetavtekst"/>
        <w:rPr>
          <w:rFonts w:asciiTheme="minorHAnsi" w:hAnsiTheme="minorHAnsi" w:cstheme="minorBidi"/>
        </w:rPr>
      </w:pPr>
      <w:r w:rsidRPr="490A73E8">
        <w:rPr>
          <w:rFonts w:asciiTheme="minorHAnsi" w:hAnsiTheme="minorHAnsi" w:cstheme="minorBidi"/>
          <w:b/>
          <w:bCs/>
        </w:rPr>
        <w:t xml:space="preserve">Punktiga </w:t>
      </w:r>
      <w:r w:rsidR="009F5B08">
        <w:rPr>
          <w:rFonts w:asciiTheme="minorHAnsi" w:hAnsiTheme="minorHAnsi" w:cstheme="minorBidi"/>
          <w:b/>
          <w:bCs/>
        </w:rPr>
        <w:t>2</w:t>
      </w:r>
      <w:r w:rsidR="00DF47C5">
        <w:rPr>
          <w:rFonts w:asciiTheme="minorHAnsi" w:hAnsiTheme="minorHAnsi" w:cstheme="minorBidi"/>
          <w:b/>
          <w:bCs/>
        </w:rPr>
        <w:t>4</w:t>
      </w:r>
      <w:r w:rsidR="00C86833" w:rsidRPr="490A73E8">
        <w:rPr>
          <w:rFonts w:asciiTheme="minorHAnsi" w:hAnsiTheme="minorHAnsi" w:cstheme="minorBidi"/>
        </w:rPr>
        <w:t xml:space="preserve"> </w:t>
      </w:r>
      <w:r w:rsidR="00EC5D95" w:rsidRPr="490A73E8">
        <w:rPr>
          <w:rFonts w:asciiTheme="minorHAnsi" w:hAnsiTheme="minorHAnsi" w:cstheme="minorBidi"/>
        </w:rPr>
        <w:t xml:space="preserve">lisatakse </w:t>
      </w:r>
      <w:r w:rsidR="004649FF" w:rsidRPr="490A73E8">
        <w:rPr>
          <w:rFonts w:asciiTheme="minorHAnsi" w:hAnsiTheme="minorHAnsi" w:cstheme="minorBidi"/>
        </w:rPr>
        <w:t>EnKS</w:t>
      </w:r>
      <w:r w:rsidR="00315EB7">
        <w:rPr>
          <w:rFonts w:asciiTheme="minorHAnsi" w:hAnsiTheme="minorHAnsi" w:cstheme="minorBidi"/>
        </w:rPr>
        <w:t>i</w:t>
      </w:r>
      <w:r w:rsidR="004649FF" w:rsidRPr="490A73E8">
        <w:rPr>
          <w:rFonts w:asciiTheme="minorHAnsi" w:hAnsiTheme="minorHAnsi" w:cstheme="minorBidi"/>
        </w:rPr>
        <w:t xml:space="preserve"> </w:t>
      </w:r>
      <w:r w:rsidR="00315EB7" w:rsidRPr="005106DA">
        <w:rPr>
          <w:rFonts w:asciiTheme="minorHAnsi" w:hAnsiTheme="minorHAnsi" w:cstheme="minorBidi"/>
        </w:rPr>
        <w:t>§</w:t>
      </w:r>
      <w:r w:rsidR="004649FF" w:rsidRPr="490A73E8">
        <w:rPr>
          <w:rFonts w:asciiTheme="minorHAnsi" w:hAnsiTheme="minorHAnsi" w:cstheme="minorBidi"/>
        </w:rPr>
        <w:t xml:space="preserve"> 5</w:t>
      </w:r>
      <w:r w:rsidR="00EC5D95" w:rsidRPr="490A73E8">
        <w:rPr>
          <w:rFonts w:asciiTheme="minorHAnsi" w:hAnsiTheme="minorHAnsi" w:cstheme="minorBidi"/>
        </w:rPr>
        <w:t xml:space="preserve"> </w:t>
      </w:r>
      <w:r w:rsidR="009460F0" w:rsidRPr="490A73E8">
        <w:rPr>
          <w:rFonts w:asciiTheme="minorHAnsi" w:hAnsiTheme="minorHAnsi" w:cstheme="minorBidi"/>
        </w:rPr>
        <w:t>lõi</w:t>
      </w:r>
      <w:r w:rsidR="00C86833">
        <w:rPr>
          <w:rFonts w:asciiTheme="minorHAnsi" w:hAnsiTheme="minorHAnsi" w:cstheme="minorBidi"/>
        </w:rPr>
        <w:t>ge</w:t>
      </w:r>
      <w:r w:rsidR="002D3CEE">
        <w:rPr>
          <w:rFonts w:asciiTheme="minorHAnsi" w:hAnsiTheme="minorHAnsi" w:cstheme="minorBidi"/>
        </w:rPr>
        <w:t xml:space="preserve"> </w:t>
      </w:r>
      <w:r w:rsidR="009460F0" w:rsidRPr="490A73E8">
        <w:rPr>
          <w:rFonts w:asciiTheme="minorHAnsi" w:hAnsiTheme="minorHAnsi" w:cstheme="minorBidi"/>
        </w:rPr>
        <w:t>6</w:t>
      </w:r>
      <w:r w:rsidR="009460F0" w:rsidRPr="490A73E8">
        <w:rPr>
          <w:rFonts w:asciiTheme="minorHAnsi" w:hAnsiTheme="minorHAnsi" w:cstheme="minorBidi"/>
          <w:vertAlign w:val="superscript"/>
        </w:rPr>
        <w:t>1</w:t>
      </w:r>
      <w:r w:rsidR="009460F0" w:rsidRPr="490A73E8">
        <w:rPr>
          <w:rFonts w:asciiTheme="minorHAnsi" w:hAnsiTheme="minorHAnsi" w:cstheme="minorBidi"/>
        </w:rPr>
        <w:t xml:space="preserve">, </w:t>
      </w:r>
      <w:r w:rsidR="002D3CEE" w:rsidRPr="002D3CEE">
        <w:rPr>
          <w:rFonts w:asciiTheme="minorHAnsi" w:hAnsiTheme="minorHAnsi" w:cstheme="minorBidi"/>
        </w:rPr>
        <w:t>mis annab volitusnormi metoodika koostamiseks</w:t>
      </w:r>
      <w:r w:rsidR="39C92B4D" w:rsidRPr="490A73E8">
        <w:rPr>
          <w:rFonts w:asciiTheme="minorHAnsi" w:hAnsiTheme="minorHAnsi" w:cstheme="minorBidi"/>
        </w:rPr>
        <w:t>,</w:t>
      </w:r>
      <w:r w:rsidR="00052925" w:rsidRPr="490A73E8">
        <w:rPr>
          <w:rFonts w:asciiTheme="minorHAnsi" w:hAnsiTheme="minorHAnsi" w:cstheme="minorBidi"/>
        </w:rPr>
        <w:t xml:space="preserve"> kuidas arvutada </w:t>
      </w:r>
      <w:r w:rsidR="00456FD8" w:rsidRPr="490A73E8">
        <w:rPr>
          <w:rFonts w:asciiTheme="minorHAnsi" w:hAnsiTheme="minorHAnsi" w:cstheme="minorBidi"/>
        </w:rPr>
        <w:t xml:space="preserve">olemasoleva </w:t>
      </w:r>
      <w:r w:rsidR="00AA4E10" w:rsidRPr="490A73E8">
        <w:rPr>
          <w:rFonts w:asciiTheme="minorHAnsi" w:hAnsiTheme="minorHAnsi" w:cstheme="minorBidi"/>
        </w:rPr>
        <w:t>hoone olelusringi</w:t>
      </w:r>
      <w:r w:rsidR="005C7282">
        <w:rPr>
          <w:rFonts w:asciiTheme="minorHAnsi" w:hAnsiTheme="minorHAnsi" w:cstheme="minorBidi"/>
        </w:rPr>
        <w:t>aegne</w:t>
      </w:r>
      <w:r w:rsidR="00AA4E10" w:rsidRPr="490A73E8">
        <w:rPr>
          <w:rFonts w:asciiTheme="minorHAnsi" w:hAnsiTheme="minorHAnsi" w:cstheme="minorBidi"/>
        </w:rPr>
        <w:t xml:space="preserve"> CO</w:t>
      </w:r>
      <w:r w:rsidR="00AA4E10" w:rsidRPr="00CD7240">
        <w:rPr>
          <w:rFonts w:asciiTheme="minorHAnsi" w:hAnsiTheme="minorHAnsi" w:cstheme="minorBidi"/>
          <w:vertAlign w:val="subscript"/>
        </w:rPr>
        <w:t>2</w:t>
      </w:r>
      <w:r w:rsidR="0008629A">
        <w:rPr>
          <w:rFonts w:asciiTheme="minorHAnsi" w:hAnsiTheme="minorHAnsi" w:cstheme="minorBidi"/>
        </w:rPr>
        <w:t xml:space="preserve"> </w:t>
      </w:r>
      <w:r w:rsidR="009A3F50">
        <w:rPr>
          <w:rFonts w:asciiTheme="minorHAnsi" w:hAnsiTheme="minorHAnsi" w:cstheme="minorBidi"/>
        </w:rPr>
        <w:t>heide.</w:t>
      </w:r>
      <w:r w:rsidR="009F5B08">
        <w:rPr>
          <w:rFonts w:asciiTheme="minorHAnsi" w:hAnsiTheme="minorHAnsi" w:cstheme="minorBidi"/>
        </w:rPr>
        <w:t xml:space="preserve"> Eelnõu menetlemise ajal on valdkonna eest vastutav minister taristuminister. </w:t>
      </w:r>
    </w:p>
    <w:p w14:paraId="237365FA" w14:textId="77777777" w:rsidR="00AA4E10" w:rsidRDefault="00AA4E10" w:rsidP="00947442">
      <w:pPr>
        <w:pStyle w:val="muudetavtekst"/>
        <w:rPr>
          <w:rFonts w:asciiTheme="minorHAnsi" w:hAnsiTheme="minorHAnsi" w:cstheme="minorHAnsi"/>
        </w:rPr>
      </w:pPr>
    </w:p>
    <w:p w14:paraId="607C07C3" w14:textId="6137400A" w:rsidR="00817EE1" w:rsidRPr="00817EE1" w:rsidRDefault="00AA4E10" w:rsidP="00817EE1">
      <w:pPr>
        <w:pStyle w:val="muudetavtekst"/>
      </w:pPr>
      <w:r w:rsidRPr="490A73E8">
        <w:rPr>
          <w:rFonts w:asciiTheme="minorHAnsi" w:hAnsiTheme="minorHAnsi" w:cstheme="minorBidi"/>
          <w:b/>
          <w:bCs/>
        </w:rPr>
        <w:t xml:space="preserve">Punktiga </w:t>
      </w:r>
      <w:r w:rsidR="009F5B08">
        <w:rPr>
          <w:rFonts w:asciiTheme="minorHAnsi" w:hAnsiTheme="minorHAnsi" w:cstheme="minorBidi"/>
          <w:b/>
          <w:bCs/>
        </w:rPr>
        <w:t>2</w:t>
      </w:r>
      <w:r w:rsidR="00DF47C5">
        <w:rPr>
          <w:rFonts w:asciiTheme="minorHAnsi" w:hAnsiTheme="minorHAnsi" w:cstheme="minorBidi"/>
          <w:b/>
          <w:bCs/>
        </w:rPr>
        <w:t>5</w:t>
      </w:r>
      <w:r w:rsidR="00FB19A4" w:rsidRPr="490A73E8">
        <w:rPr>
          <w:rFonts w:asciiTheme="minorHAnsi" w:hAnsiTheme="minorHAnsi" w:cstheme="minorBidi"/>
        </w:rPr>
        <w:t xml:space="preserve"> </w:t>
      </w:r>
      <w:r w:rsidR="004649FF" w:rsidRPr="490A73E8">
        <w:rPr>
          <w:rFonts w:asciiTheme="minorHAnsi" w:hAnsiTheme="minorHAnsi" w:cstheme="minorBidi"/>
        </w:rPr>
        <w:t>muudetakse EnKS</w:t>
      </w:r>
      <w:r w:rsidR="00774A61">
        <w:rPr>
          <w:rFonts w:asciiTheme="minorHAnsi" w:hAnsiTheme="minorHAnsi" w:cstheme="minorBidi"/>
        </w:rPr>
        <w:t>i</w:t>
      </w:r>
      <w:r w:rsidR="004649FF" w:rsidRPr="490A73E8">
        <w:rPr>
          <w:rFonts w:asciiTheme="minorHAnsi" w:hAnsiTheme="minorHAnsi" w:cstheme="minorBidi"/>
        </w:rPr>
        <w:t xml:space="preserve"> </w:t>
      </w:r>
      <w:r w:rsidR="00774A61" w:rsidRPr="005106DA">
        <w:rPr>
          <w:rFonts w:asciiTheme="minorHAnsi" w:hAnsiTheme="minorHAnsi" w:cstheme="minorBidi"/>
        </w:rPr>
        <w:t>§</w:t>
      </w:r>
      <w:r w:rsidR="004649FF" w:rsidRPr="490A73E8">
        <w:rPr>
          <w:rFonts w:asciiTheme="minorHAnsi" w:hAnsiTheme="minorHAnsi" w:cstheme="minorBidi"/>
        </w:rPr>
        <w:t xml:space="preserve"> 5 lõiget 7</w:t>
      </w:r>
      <w:r w:rsidR="0088443F" w:rsidRPr="490A73E8">
        <w:rPr>
          <w:rFonts w:asciiTheme="minorHAnsi" w:hAnsiTheme="minorHAnsi" w:cstheme="minorBidi"/>
        </w:rPr>
        <w:t xml:space="preserve">. </w:t>
      </w:r>
      <w:r w:rsidR="00817EE1" w:rsidRPr="00817EE1">
        <w:t>Lõikega võetakse üle direktiivi artikli 6 lõige 5, mille kohaselt tuleb teha avaliku sektori asutuste omandis või kasutuses olevate köetavate ja jahutatavate hoonete inventuur, kui hoone kasulik üldpõrandapind on suurem kui 250 m².</w:t>
      </w:r>
    </w:p>
    <w:p w14:paraId="1142A1E1" w14:textId="77777777" w:rsidR="00817EE1" w:rsidRPr="00817EE1" w:rsidRDefault="00817EE1" w:rsidP="00817EE1">
      <w:pPr>
        <w:pStyle w:val="muudetavtekst"/>
      </w:pPr>
      <w:r w:rsidRPr="00817EE1">
        <w:t>Muudatuse eesmärk on täpsustada avaliku sektori hoonete inventuuri ulatust ja minimaalset andmekoosseisu. Inventuuri teeb energiatõhususe koordinaator. Inventuur hõlmab nii avaliku sektori asutuste omandis olevaid hooneid kui ka avaliku sektori asutuste kasutuses olevaid hooneid, sealhulgas üüritavaid pindu, kui need vastavad sätte kohaldamisalale.</w:t>
      </w:r>
    </w:p>
    <w:p w14:paraId="4448E6A4" w14:textId="525B38D0" w:rsidR="00817EE1" w:rsidRPr="00817EE1" w:rsidRDefault="00817EE1" w:rsidP="00817EE1">
      <w:pPr>
        <w:pStyle w:val="muudetavtekst"/>
      </w:pPr>
      <w:r w:rsidRPr="00817EE1">
        <w:t>Inventuur peab sisaldama vähemalt andmeid hoone kasuliku üldpõrandapinna kohta ruutmeetrites või nende andmete puudumisel suletud netopinda ehitusseadustiku § 3 lõike 5 alusel kehtestatud määruse tähenduses. Samuti tuleb inventuuris kajastada hoone energiatõhususarvu klass või kaalutud energia erikasutuse klass ning soojuse, jahutuse, elektrienergia ja sooja tarbevee tootmisega seotud aastane mõõdetud energiatarbimine, kui need andmed on kättesaadavad.</w:t>
      </w:r>
      <w:r w:rsidR="00D71823">
        <w:t>si</w:t>
      </w:r>
    </w:p>
    <w:p w14:paraId="3BC4FA5E" w14:textId="77777777" w:rsidR="00817EE1" w:rsidRPr="00817EE1" w:rsidRDefault="00817EE1" w:rsidP="00817EE1">
      <w:pPr>
        <w:pStyle w:val="muudetavtekst"/>
      </w:pPr>
      <w:r w:rsidRPr="00817EE1">
        <w:t>Kasuliku üldpõrandapinna andmete puudumisel võimaldatakse kasutada suletud netopinda, kuna see on riiklikes ehitisandmetes paremini kättesaadav näitaja. Selline lahendus võimaldab inventuuri koostada olemasolevate andmete alusel, kuid ei välista edaspidi andmete täpsustamist, kui kasuliku üldpõrandapinna andmed muutuvad kättesaadavaks.</w:t>
      </w:r>
    </w:p>
    <w:p w14:paraId="0EC5CB5B" w14:textId="77777777" w:rsidR="00817EE1" w:rsidRPr="00817EE1" w:rsidRDefault="00817EE1" w:rsidP="00817EE1">
      <w:pPr>
        <w:pStyle w:val="muudetavtekst"/>
      </w:pPr>
      <w:r w:rsidRPr="00817EE1">
        <w:t>Avaliku sektori hoonete inventuur on vajalik selleks, et saada terviklik ülevaade avaliku sektori asutuste omandis ja kasutuses olevast hoonefondist, selle energiatõhususe tasemest ning energiatarbimisest. Inventuuri andmeid kasutatakse avaliku sektori hoonete rekonstrueerimiskohustuse kavandamiseks ja täitmise jälgimiseks, sealhulgas selleks, et hinnata 3% iga-aastase rekonstrueerimismäära aluseks olevat hoonepinda ning kavandada energiatõhususe parandamise meetmeid.</w:t>
      </w:r>
    </w:p>
    <w:p w14:paraId="5517286A" w14:textId="77777777" w:rsidR="00817EE1" w:rsidRPr="00817EE1" w:rsidRDefault="00817EE1" w:rsidP="00817EE1">
      <w:pPr>
        <w:pStyle w:val="muudetavtekst"/>
      </w:pPr>
      <w:r w:rsidRPr="00817EE1">
        <w:t xml:space="preserve">Eelnõu mõjuanalüüsi koostamise käigus on avaliku sektori hoonefondi kohta esialgne ülevaade juba koostatud, kuid seda tuleb ehitisregistri ja teiste asjakohaste andmeallikate alusel täpsustada ja ajakohastada. Ehitisregister on selleks oluline olemasolev andmeplatvorm, kuna sinna koonduvad hoonete tehnilised andmed, energiamärgiste andmed ja muud hoonefondi puudutavad andmed. Edaspidi on otstarbekas </w:t>
      </w:r>
      <w:commentRangeStart w:id="23"/>
      <w:r w:rsidRPr="00817EE1">
        <w:t>siduda avaliku sektori hoonete inventuur võimalikult suures ulatuses ehitisregistri ja hoonete energiatõhususe andmebaasidega.</w:t>
      </w:r>
      <w:commentRangeEnd w:id="23"/>
      <w:r w:rsidR="00C762BB" w:rsidRPr="00817EE1">
        <w:rPr>
          <w:rStyle w:val="Kommentaariviide"/>
          <w:sz w:val="24"/>
          <w:szCs w:val="24"/>
        </w:rPr>
        <w:commentReference w:id="23"/>
      </w:r>
    </w:p>
    <w:p w14:paraId="747659D9" w14:textId="77777777" w:rsidR="00817EE1" w:rsidRPr="00817EE1" w:rsidRDefault="00817EE1" w:rsidP="00817EE1">
      <w:pPr>
        <w:pStyle w:val="muudetavtekst"/>
      </w:pPr>
      <w:r w:rsidRPr="00817EE1">
        <w:t>Inventuuri koostamisel tuleb lähtuda ka Euroopa Parlamendi ja nõukogu direktiivist (EL) 2024/1275 hoonete energiatõhususe kohta ning selle alusel koostatavast hoonete rekonstrueerimise riiklikust kavast ja asjaomastest andmebaasidest. Sellega tagatakse, et avaliku sektori hoonete inventuur on kooskõlas laiemate hoonefondi rekonstrueerimise ja energiatõhususe kavandamise andmetega.</w:t>
      </w:r>
    </w:p>
    <w:p w14:paraId="7B61D6E2" w14:textId="653DE713" w:rsidR="00817EE1" w:rsidRPr="00817EE1" w:rsidRDefault="00817EE1" w:rsidP="00817EE1">
      <w:pPr>
        <w:pStyle w:val="muudetavtekst"/>
      </w:pPr>
      <w:r w:rsidRPr="00817EE1">
        <w:t>Inventuuri andmeid tuleb ajakohastada regulaarselt</w:t>
      </w:r>
      <w:r>
        <w:t xml:space="preserve"> (iga kahe aasta tagant, vt. punkt 27)</w:t>
      </w:r>
      <w:r w:rsidRPr="00817EE1">
        <w:t>, et need kajastaksid hoonefondis toimunud muutusi, sealhulgas hoonete rekonstrueerimist, kasutusse võtmist, omandamist, kasutusest väljalangemist või lammutamist. Ajakohased andmed on vajalikud nii riigisisese rekonstrueerimiskohustuse täitmise jälgimiseks kui ka Euroopa Liidu energiatõhususe aruandluse toetamiseks.</w:t>
      </w:r>
    </w:p>
    <w:p w14:paraId="70ECBA9B" w14:textId="19DB7101" w:rsidR="002631F8" w:rsidRDefault="002631F8" w:rsidP="00947442">
      <w:pPr>
        <w:pStyle w:val="muudetavtekst"/>
        <w:rPr>
          <w:rFonts w:asciiTheme="minorHAnsi" w:hAnsiTheme="minorHAnsi" w:cstheme="minorBidi"/>
        </w:rPr>
      </w:pPr>
      <w:r>
        <w:rPr>
          <w:rFonts w:asciiTheme="minorHAnsi" w:hAnsiTheme="minorHAnsi" w:cstheme="minorBidi"/>
        </w:rPr>
        <w:t>T</w:t>
      </w:r>
      <w:r w:rsidRPr="6C77E38F">
        <w:rPr>
          <w:rFonts w:asciiTheme="minorHAnsi" w:hAnsiTheme="minorHAnsi" w:cstheme="minorBidi"/>
        </w:rPr>
        <w:t xml:space="preserve">abelis </w:t>
      </w:r>
      <w:r>
        <w:rPr>
          <w:rFonts w:asciiTheme="minorHAnsi" w:hAnsiTheme="minorHAnsi" w:cstheme="minorBidi"/>
        </w:rPr>
        <w:t>1</w:t>
      </w:r>
      <w:r w:rsidR="00FD4402">
        <w:rPr>
          <w:rFonts w:asciiTheme="minorHAnsi" w:hAnsiTheme="minorHAnsi" w:cstheme="minorBidi"/>
        </w:rPr>
        <w:t>3</w:t>
      </w:r>
      <w:r w:rsidRPr="6C77E38F">
        <w:rPr>
          <w:rFonts w:asciiTheme="minorHAnsi" w:hAnsiTheme="minorHAnsi" w:cstheme="minorBidi"/>
        </w:rPr>
        <w:t xml:space="preserve"> on toodud näite</w:t>
      </w:r>
      <w:r w:rsidR="00734623">
        <w:rPr>
          <w:rFonts w:asciiTheme="minorHAnsi" w:hAnsiTheme="minorHAnsi" w:cstheme="minorBidi"/>
        </w:rPr>
        <w:t>ks</w:t>
      </w:r>
      <w:r w:rsidRPr="6C77E38F">
        <w:rPr>
          <w:rFonts w:asciiTheme="minorHAnsi" w:hAnsiTheme="minorHAnsi" w:cstheme="minorBidi"/>
        </w:rPr>
        <w:t>, mida inventuur</w:t>
      </w:r>
      <w:r w:rsidR="00734623">
        <w:rPr>
          <w:rFonts w:asciiTheme="minorHAnsi" w:hAnsiTheme="minorHAnsi" w:cstheme="minorBidi"/>
        </w:rPr>
        <w:t>iandmed</w:t>
      </w:r>
      <w:r w:rsidRPr="6C77E38F">
        <w:rPr>
          <w:rFonts w:asciiTheme="minorHAnsi" w:hAnsiTheme="minorHAnsi" w:cstheme="minorBidi"/>
        </w:rPr>
        <w:t xml:space="preserve"> peaks sisaldama.</w:t>
      </w:r>
    </w:p>
    <w:p w14:paraId="44BFC2B2" w14:textId="77777777" w:rsidR="002631F8" w:rsidRDefault="002631F8" w:rsidP="00947442">
      <w:pPr>
        <w:pStyle w:val="muudetavtekst"/>
        <w:rPr>
          <w:rFonts w:asciiTheme="minorHAnsi" w:hAnsiTheme="minorHAnsi" w:cstheme="minorBidi"/>
        </w:rPr>
      </w:pPr>
    </w:p>
    <w:p w14:paraId="211DA70E" w14:textId="55D22925" w:rsidR="002631F8" w:rsidRPr="004B20E7" w:rsidRDefault="002631F8" w:rsidP="00947442">
      <w:pPr>
        <w:pStyle w:val="muudetavtekst"/>
        <w:rPr>
          <w:color w:val="000000"/>
        </w:rPr>
      </w:pPr>
      <w:r>
        <w:rPr>
          <w:rFonts w:asciiTheme="minorHAnsi" w:hAnsiTheme="minorHAnsi" w:cstheme="minorBidi"/>
        </w:rPr>
        <w:t xml:space="preserve">Tabel </w:t>
      </w:r>
      <w:r w:rsidR="00B251CE">
        <w:rPr>
          <w:rFonts w:asciiTheme="minorHAnsi" w:hAnsiTheme="minorHAnsi" w:cstheme="minorBidi"/>
        </w:rPr>
        <w:t>13</w:t>
      </w:r>
      <w:r w:rsidR="00FD4402">
        <w:rPr>
          <w:rFonts w:asciiTheme="minorHAnsi" w:hAnsiTheme="minorHAnsi" w:cstheme="minorBidi"/>
        </w:rPr>
        <w:t>.</w:t>
      </w:r>
      <w:r>
        <w:rPr>
          <w:rFonts w:asciiTheme="minorHAnsi" w:hAnsiTheme="minorHAnsi" w:cstheme="minorBidi"/>
        </w:rPr>
        <w:t xml:space="preserve"> Avaliku sektori asutuste hoonete </w:t>
      </w:r>
      <w:r>
        <w:rPr>
          <w:rFonts w:ascii="inherit" w:hAnsi="inherit"/>
          <w:color w:val="000000" w:themeColor="text1"/>
        </w:rPr>
        <w:t>i</w:t>
      </w:r>
      <w:r w:rsidRPr="6C77E38F">
        <w:rPr>
          <w:rFonts w:ascii="inherit" w:hAnsi="inherit"/>
          <w:color w:val="000000" w:themeColor="text1"/>
        </w:rPr>
        <w:t>nventuuri andmete kokkuvõte</w:t>
      </w:r>
    </w:p>
    <w:tbl>
      <w:tblPr>
        <w:tblW w:w="5000" w:type="pct"/>
        <w:tblBorders>
          <w:top w:val="single" w:sz="6" w:space="0" w:color="000000"/>
          <w:left w:val="single" w:sz="6" w:space="0" w:color="000000"/>
          <w:bottom w:val="single" w:sz="6" w:space="0" w:color="000000"/>
          <w:right w:val="single" w:sz="6" w:space="0" w:color="000000"/>
        </w:tblBorders>
        <w:shd w:val="clear" w:color="auto" w:fill="FFFFFF"/>
        <w:tblCellMar>
          <w:left w:w="0" w:type="dxa"/>
          <w:right w:w="0" w:type="dxa"/>
        </w:tblCellMar>
        <w:tblLook w:val="04A0" w:firstRow="1" w:lastRow="0" w:firstColumn="1" w:lastColumn="0" w:noHBand="0" w:noVBand="1"/>
      </w:tblPr>
      <w:tblGrid>
        <w:gridCol w:w="3700"/>
        <w:gridCol w:w="5356"/>
      </w:tblGrid>
      <w:tr w:rsidR="002631F8" w:rsidRPr="004B20E7" w14:paraId="14D2418B" w14:textId="77777777" w:rsidTr="00D36C95">
        <w:tc>
          <w:tcPr>
            <w:tcW w:w="2043" w:type="pct"/>
            <w:tcBorders>
              <w:top w:val="single" w:sz="6" w:space="0" w:color="000000"/>
              <w:left w:val="single" w:sz="6" w:space="0" w:color="000000"/>
              <w:bottom w:val="single" w:sz="6" w:space="0" w:color="000000"/>
              <w:right w:val="single" w:sz="6" w:space="0" w:color="000000"/>
            </w:tcBorders>
            <w:shd w:val="clear" w:color="auto" w:fill="FFFFFF"/>
          </w:tcPr>
          <w:p w14:paraId="099E879A" w14:textId="77777777" w:rsidR="002631F8" w:rsidRPr="004B20E7" w:rsidRDefault="002631F8" w:rsidP="00CD7240">
            <w:pPr>
              <w:spacing w:after="0" w:line="240" w:lineRule="auto"/>
              <w:ind w:right="195"/>
              <w:jc w:val="center"/>
              <w:rPr>
                <w:rFonts w:ascii="inherit" w:eastAsia="Times New Roman" w:hAnsi="inherit" w:cs="Times New Roman"/>
                <w:b/>
                <w:bCs/>
                <w:color w:val="000000"/>
                <w:lang w:eastAsia="et-EE"/>
              </w:rPr>
            </w:pPr>
            <w:r w:rsidRPr="004B20E7">
              <w:rPr>
                <w:rFonts w:ascii="inherit" w:eastAsia="Times New Roman" w:hAnsi="inherit" w:cs="Times New Roman"/>
                <w:b/>
                <w:bCs/>
                <w:color w:val="000000"/>
                <w:lang w:eastAsia="et-EE"/>
              </w:rPr>
              <w:t>Andmed</w:t>
            </w:r>
          </w:p>
        </w:tc>
        <w:tc>
          <w:tcPr>
            <w:tcW w:w="2957" w:type="pct"/>
            <w:tcBorders>
              <w:top w:val="single" w:sz="6" w:space="0" w:color="000000"/>
              <w:left w:val="single" w:sz="6" w:space="0" w:color="000000"/>
              <w:bottom w:val="single" w:sz="6" w:space="0" w:color="000000"/>
              <w:right w:val="single" w:sz="6" w:space="0" w:color="000000"/>
            </w:tcBorders>
            <w:shd w:val="clear" w:color="auto" w:fill="FFFFFF"/>
            <w:hideMark/>
          </w:tcPr>
          <w:p w14:paraId="21C4C550" w14:textId="77777777" w:rsidR="002631F8" w:rsidRPr="004B20E7" w:rsidRDefault="002631F8" w:rsidP="00CD7240">
            <w:pPr>
              <w:spacing w:after="0" w:line="240" w:lineRule="auto"/>
              <w:ind w:right="195"/>
              <w:jc w:val="center"/>
              <w:rPr>
                <w:rFonts w:ascii="inherit" w:eastAsia="Times New Roman" w:hAnsi="inherit" w:cs="Times New Roman"/>
                <w:b/>
                <w:bCs/>
                <w:color w:val="000000"/>
                <w:lang w:eastAsia="et-EE"/>
              </w:rPr>
            </w:pPr>
            <w:r w:rsidRPr="004B20E7">
              <w:rPr>
                <w:rFonts w:ascii="inherit" w:eastAsia="Times New Roman" w:hAnsi="inherit" w:cs="Times New Roman"/>
                <w:b/>
                <w:bCs/>
                <w:color w:val="000000"/>
                <w:lang w:eastAsia="et-EE"/>
              </w:rPr>
              <w:t>Liik</w:t>
            </w:r>
          </w:p>
        </w:tc>
      </w:tr>
      <w:tr w:rsidR="002631F8" w:rsidRPr="004B20E7" w14:paraId="1E9A565E" w14:textId="77777777" w:rsidTr="00D36C95">
        <w:tc>
          <w:tcPr>
            <w:tcW w:w="2043" w:type="pct"/>
            <w:tcBorders>
              <w:top w:val="single" w:sz="6" w:space="0" w:color="000000"/>
              <w:left w:val="single" w:sz="6" w:space="0" w:color="000000"/>
              <w:bottom w:val="single" w:sz="6" w:space="0" w:color="000000"/>
              <w:right w:val="single" w:sz="6" w:space="0" w:color="000000"/>
            </w:tcBorders>
            <w:shd w:val="clear" w:color="auto" w:fill="FFFFFF"/>
          </w:tcPr>
          <w:p w14:paraId="61291CCE"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Põrandapind</w:t>
            </w:r>
          </w:p>
          <w:p w14:paraId="0142E43B"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Energiamärgis</w:t>
            </w:r>
          </w:p>
        </w:tc>
        <w:tc>
          <w:tcPr>
            <w:tcW w:w="2957" w:type="pct"/>
            <w:tcBorders>
              <w:top w:val="single" w:sz="6" w:space="0" w:color="000000"/>
              <w:left w:val="single" w:sz="6" w:space="0" w:color="000000"/>
              <w:bottom w:val="single" w:sz="6" w:space="0" w:color="000000"/>
              <w:right w:val="single" w:sz="6" w:space="0" w:color="000000"/>
            </w:tcBorders>
            <w:shd w:val="clear" w:color="auto" w:fill="FFFFFF"/>
            <w:hideMark/>
          </w:tcPr>
          <w:p w14:paraId="7E3A534B"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 xml:space="preserve">Kogumine ja üldsusele kättesaadavaks tegemine on </w:t>
            </w:r>
            <w:r w:rsidRPr="00425F83">
              <w:rPr>
                <w:rFonts w:ascii="inherit" w:eastAsia="Times New Roman" w:hAnsi="inherit" w:cs="Times New Roman"/>
                <w:b/>
                <w:bCs/>
                <w:color w:val="000000"/>
                <w:lang w:eastAsia="et-EE"/>
              </w:rPr>
              <w:t>kohustuslik</w:t>
            </w:r>
          </w:p>
        </w:tc>
      </w:tr>
      <w:tr w:rsidR="002631F8" w:rsidRPr="004B20E7" w14:paraId="150B40C8" w14:textId="77777777" w:rsidTr="00D36C95">
        <w:tc>
          <w:tcPr>
            <w:tcW w:w="2043" w:type="pct"/>
            <w:tcBorders>
              <w:top w:val="single" w:sz="6" w:space="0" w:color="000000"/>
              <w:left w:val="single" w:sz="6" w:space="0" w:color="000000"/>
              <w:bottom w:val="single" w:sz="6" w:space="0" w:color="000000"/>
              <w:right w:val="single" w:sz="6" w:space="0" w:color="000000"/>
            </w:tcBorders>
            <w:shd w:val="clear" w:color="auto" w:fill="FFFFFF"/>
          </w:tcPr>
          <w:p w14:paraId="21F00561" w14:textId="67DF6BCC"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Soojuse, jahutuse, elektrienergia ja sooja vee tarbi</w:t>
            </w:r>
            <w:r w:rsidR="00734623">
              <w:rPr>
                <w:rFonts w:ascii="inherit" w:eastAsia="Times New Roman" w:hAnsi="inherit" w:cs="Times New Roman"/>
                <w:color w:val="000000"/>
                <w:lang w:eastAsia="et-EE"/>
              </w:rPr>
              <w:t>tud kogus</w:t>
            </w:r>
          </w:p>
        </w:tc>
        <w:tc>
          <w:tcPr>
            <w:tcW w:w="2957" w:type="pct"/>
            <w:tcBorders>
              <w:top w:val="single" w:sz="6" w:space="0" w:color="000000"/>
              <w:left w:val="single" w:sz="6" w:space="0" w:color="000000"/>
              <w:bottom w:val="single" w:sz="6" w:space="0" w:color="000000"/>
              <w:right w:val="single" w:sz="6" w:space="0" w:color="000000"/>
            </w:tcBorders>
            <w:shd w:val="clear" w:color="auto" w:fill="FFFFFF"/>
            <w:hideMark/>
          </w:tcPr>
          <w:p w14:paraId="100B1AAE"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 xml:space="preserve">Kogumine ja üldsusele kättesaadavaks tegemine on </w:t>
            </w:r>
            <w:r w:rsidRPr="00425F83">
              <w:rPr>
                <w:rFonts w:ascii="inherit" w:eastAsia="Times New Roman" w:hAnsi="inherit" w:cs="Times New Roman"/>
                <w:b/>
                <w:bCs/>
                <w:color w:val="000000"/>
                <w:lang w:eastAsia="et-EE"/>
              </w:rPr>
              <w:t>kohustuslik,</w:t>
            </w:r>
            <w:r w:rsidRPr="004B20E7">
              <w:rPr>
                <w:rFonts w:ascii="inherit" w:eastAsia="Times New Roman" w:hAnsi="inherit" w:cs="Times New Roman"/>
                <w:color w:val="000000"/>
                <w:lang w:eastAsia="et-EE"/>
              </w:rPr>
              <w:t xml:space="preserve"> </w:t>
            </w:r>
            <w:r w:rsidRPr="00425F83">
              <w:rPr>
                <w:rFonts w:ascii="inherit" w:eastAsia="Times New Roman" w:hAnsi="inherit" w:cs="Times New Roman"/>
                <w:b/>
                <w:bCs/>
                <w:color w:val="000000"/>
                <w:lang w:eastAsia="et-EE"/>
              </w:rPr>
              <w:t>kui teave on kättesaadav</w:t>
            </w:r>
          </w:p>
        </w:tc>
      </w:tr>
      <w:tr w:rsidR="002631F8" w:rsidRPr="004B20E7" w14:paraId="7B77F250" w14:textId="77777777" w:rsidTr="00D36C95">
        <w:tc>
          <w:tcPr>
            <w:tcW w:w="2043" w:type="pct"/>
            <w:tcBorders>
              <w:top w:val="single" w:sz="6" w:space="0" w:color="000000"/>
              <w:left w:val="single" w:sz="6" w:space="0" w:color="000000"/>
              <w:bottom w:val="single" w:sz="6" w:space="0" w:color="000000"/>
              <w:right w:val="single" w:sz="6" w:space="0" w:color="000000"/>
            </w:tcBorders>
            <w:shd w:val="clear" w:color="auto" w:fill="FFFFFF"/>
          </w:tcPr>
          <w:p w14:paraId="6BC0FBA4"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Hoones asuv avaliku sektori asutus</w:t>
            </w:r>
          </w:p>
          <w:p w14:paraId="6582AB40"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Linn/piirkond</w:t>
            </w:r>
          </w:p>
          <w:p w14:paraId="60F0AD02"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Aadress</w:t>
            </w:r>
          </w:p>
          <w:p w14:paraId="0C2A221C" w14:textId="7746DBAA"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Kas hoone on avaliku sektori asutuse omanduses või üüritakse seda</w:t>
            </w:r>
            <w:r w:rsidR="00734623">
              <w:rPr>
                <w:rFonts w:ascii="inherit" w:eastAsia="Times New Roman" w:hAnsi="inherit" w:cs="Times New Roman"/>
                <w:color w:val="000000"/>
                <w:lang w:eastAsia="et-EE"/>
              </w:rPr>
              <w:t>?</w:t>
            </w:r>
          </w:p>
        </w:tc>
        <w:tc>
          <w:tcPr>
            <w:tcW w:w="2957" w:type="pct"/>
            <w:tcBorders>
              <w:top w:val="single" w:sz="6" w:space="0" w:color="000000"/>
              <w:left w:val="single" w:sz="6" w:space="0" w:color="000000"/>
              <w:bottom w:val="single" w:sz="6" w:space="0" w:color="000000"/>
              <w:right w:val="single" w:sz="6" w:space="0" w:color="000000"/>
            </w:tcBorders>
            <w:shd w:val="clear" w:color="auto" w:fill="FFFFFF"/>
            <w:hideMark/>
          </w:tcPr>
          <w:p w14:paraId="476B53BA" w14:textId="1FE08C11"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Kogumine on tungivalt soovitatav, et hõlbustada inventuuri</w:t>
            </w:r>
            <w:r w:rsidR="00834BA7">
              <w:rPr>
                <w:rFonts w:ascii="inherit" w:eastAsia="Times New Roman" w:hAnsi="inherit" w:cs="Times New Roman"/>
                <w:color w:val="000000"/>
                <w:lang w:eastAsia="et-EE"/>
              </w:rPr>
              <w:t xml:space="preserve"> tulemuste</w:t>
            </w:r>
            <w:r w:rsidRPr="004B20E7">
              <w:rPr>
                <w:rFonts w:ascii="inherit" w:eastAsia="Times New Roman" w:hAnsi="inherit" w:cs="Times New Roman"/>
                <w:color w:val="000000"/>
                <w:lang w:eastAsia="et-EE"/>
              </w:rPr>
              <w:t xml:space="preserve"> kasutamist</w:t>
            </w:r>
          </w:p>
        </w:tc>
      </w:tr>
      <w:tr w:rsidR="002631F8" w:rsidRPr="004B20E7" w14:paraId="2F1AA82B" w14:textId="77777777" w:rsidTr="00D36C95">
        <w:tc>
          <w:tcPr>
            <w:tcW w:w="2043" w:type="pct"/>
            <w:tcBorders>
              <w:top w:val="single" w:sz="6" w:space="0" w:color="000000"/>
              <w:left w:val="single" w:sz="6" w:space="0" w:color="000000"/>
              <w:bottom w:val="single" w:sz="6" w:space="0" w:color="000000"/>
              <w:right w:val="single" w:sz="6" w:space="0" w:color="000000"/>
            </w:tcBorders>
            <w:shd w:val="clear" w:color="auto" w:fill="FFFFFF"/>
          </w:tcPr>
          <w:p w14:paraId="4397EEE8" w14:textId="172DC6DE"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Kas hoone on renoveerimise võrdlusaluse</w:t>
            </w:r>
            <w:r w:rsidR="00834BA7">
              <w:rPr>
                <w:rFonts w:ascii="inherit" w:eastAsia="Times New Roman" w:hAnsi="inherit" w:cs="Times New Roman"/>
                <w:color w:val="000000"/>
                <w:lang w:eastAsia="et-EE"/>
              </w:rPr>
              <w:t>s</w:t>
            </w:r>
            <w:r w:rsidRPr="004B20E7">
              <w:rPr>
                <w:rFonts w:ascii="inherit" w:eastAsia="Times New Roman" w:hAnsi="inherit" w:cs="Times New Roman"/>
                <w:color w:val="000000"/>
                <w:lang w:eastAsia="et-EE"/>
              </w:rPr>
              <w:t xml:space="preserve"> või on sellest välja jäetud</w:t>
            </w:r>
            <w:r w:rsidR="00734623">
              <w:rPr>
                <w:rFonts w:ascii="inherit" w:eastAsia="Times New Roman" w:hAnsi="inherit" w:cs="Times New Roman"/>
                <w:color w:val="000000"/>
                <w:lang w:eastAsia="et-EE"/>
              </w:rPr>
              <w:t>?</w:t>
            </w:r>
          </w:p>
          <w:p w14:paraId="36B52042"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Renoveerimise seis</w:t>
            </w:r>
          </w:p>
          <w:p w14:paraId="5DA365FB"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Renoveerimise kuupäev</w:t>
            </w:r>
          </w:p>
          <w:p w14:paraId="608C3E80"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Lammutamise kuupäev</w:t>
            </w:r>
          </w:p>
          <w:p w14:paraId="7F46990D"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Hoone ehitamise kuupäev</w:t>
            </w:r>
          </w:p>
          <w:p w14:paraId="526A7EC8" w14:textId="0FF29151"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Kas hoone asendab lammutatud hoonet</w:t>
            </w:r>
            <w:r w:rsidR="00734623">
              <w:rPr>
                <w:rFonts w:ascii="inherit" w:eastAsia="Times New Roman" w:hAnsi="inherit" w:cs="Times New Roman"/>
                <w:color w:val="000000"/>
                <w:lang w:eastAsia="et-EE"/>
              </w:rPr>
              <w:t>?</w:t>
            </w:r>
          </w:p>
        </w:tc>
        <w:tc>
          <w:tcPr>
            <w:tcW w:w="2957" w:type="pct"/>
            <w:tcBorders>
              <w:top w:val="single" w:sz="6" w:space="0" w:color="000000"/>
              <w:left w:val="single" w:sz="6" w:space="0" w:color="000000"/>
              <w:bottom w:val="single" w:sz="6" w:space="0" w:color="000000"/>
              <w:right w:val="single" w:sz="6" w:space="0" w:color="000000"/>
            </w:tcBorders>
            <w:shd w:val="clear" w:color="auto" w:fill="FFFFFF"/>
            <w:hideMark/>
          </w:tcPr>
          <w:p w14:paraId="5A8EB09F" w14:textId="2F554DA0" w:rsidR="002631F8" w:rsidRPr="004B20E7" w:rsidRDefault="002631F8" w:rsidP="00BF4C02">
            <w:pPr>
              <w:spacing w:after="0" w:line="240" w:lineRule="auto"/>
              <w:rPr>
                <w:rFonts w:ascii="inherit" w:eastAsia="Times New Roman" w:hAnsi="inherit" w:cs="Times New Roman"/>
                <w:color w:val="000000"/>
                <w:lang w:eastAsia="et-EE"/>
              </w:rPr>
            </w:pPr>
            <w:r>
              <w:rPr>
                <w:rFonts w:ascii="inherit" w:eastAsia="Times New Roman" w:hAnsi="inherit" w:cs="Times New Roman"/>
                <w:color w:val="000000"/>
                <w:lang w:eastAsia="et-EE"/>
              </w:rPr>
              <w:t>Soovituslik</w:t>
            </w:r>
            <w:r w:rsidR="00834BA7">
              <w:rPr>
                <w:rFonts w:ascii="inherit" w:eastAsia="Times New Roman" w:hAnsi="inherit" w:cs="Times New Roman"/>
                <w:color w:val="000000"/>
                <w:lang w:eastAsia="et-EE"/>
              </w:rPr>
              <w:t>.</w:t>
            </w:r>
            <w:r>
              <w:rPr>
                <w:rFonts w:ascii="inherit" w:eastAsia="Times New Roman" w:hAnsi="inherit" w:cs="Times New Roman"/>
                <w:color w:val="000000"/>
                <w:lang w:eastAsia="et-EE"/>
              </w:rPr>
              <w:t xml:space="preserve"> </w:t>
            </w:r>
            <w:r w:rsidRPr="004B20E7">
              <w:rPr>
                <w:rFonts w:ascii="inherit" w:eastAsia="Times New Roman" w:hAnsi="inherit" w:cs="Times New Roman"/>
                <w:color w:val="000000"/>
                <w:lang w:eastAsia="et-EE"/>
              </w:rPr>
              <w:t>Andmed, mis võimaldavad liikmesriikidel arvutada võrdlusaluse ja iga-aastase eesmärgi</w:t>
            </w:r>
          </w:p>
        </w:tc>
      </w:tr>
      <w:tr w:rsidR="002631F8" w:rsidRPr="004B20E7" w14:paraId="7EDE57E7" w14:textId="77777777" w:rsidTr="00D36C95">
        <w:tc>
          <w:tcPr>
            <w:tcW w:w="2043" w:type="pct"/>
            <w:tcBorders>
              <w:top w:val="single" w:sz="6" w:space="0" w:color="000000"/>
              <w:left w:val="single" w:sz="6" w:space="0" w:color="000000"/>
              <w:bottom w:val="single" w:sz="6" w:space="0" w:color="000000"/>
              <w:right w:val="single" w:sz="6" w:space="0" w:color="000000"/>
            </w:tcBorders>
            <w:shd w:val="clear" w:color="auto" w:fill="FFFFFF"/>
          </w:tcPr>
          <w:p w14:paraId="2CB23C62"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Omanik</w:t>
            </w:r>
          </w:p>
          <w:p w14:paraId="4CC34F5F"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Valduslik olukord</w:t>
            </w:r>
          </w:p>
          <w:p w14:paraId="7BC8CC32"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Hoones asuv asutus</w:t>
            </w:r>
          </w:p>
          <w:p w14:paraId="614E8E73" w14:textId="1B0423AB"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hoone omadused</w:t>
            </w:r>
          </w:p>
          <w:p w14:paraId="1DBBCE63"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hoone liik</w:t>
            </w:r>
          </w:p>
          <w:p w14:paraId="48E96210"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praegune energiatõhususe tase</w:t>
            </w:r>
          </w:p>
          <w:p w14:paraId="3C63DF32" w14:textId="77777777" w:rsidR="002631F8" w:rsidRPr="004B20E7" w:rsidRDefault="002631F8" w:rsidP="00BF4C02">
            <w:pPr>
              <w:spacing w:after="0" w:line="240" w:lineRule="auto"/>
              <w:rPr>
                <w:rFonts w:ascii="inherit" w:eastAsia="Times New Roman" w:hAnsi="inherit" w:cs="Times New Roman"/>
                <w:color w:val="000000"/>
                <w:lang w:eastAsia="et-EE"/>
              </w:rPr>
            </w:pPr>
            <w:r w:rsidRPr="004B20E7">
              <w:rPr>
                <w:rFonts w:ascii="inherit" w:eastAsia="Times New Roman" w:hAnsi="inherit" w:cs="Times New Roman"/>
                <w:color w:val="000000"/>
                <w:lang w:eastAsia="et-EE"/>
              </w:rPr>
              <w:t>…</w:t>
            </w:r>
          </w:p>
        </w:tc>
        <w:tc>
          <w:tcPr>
            <w:tcW w:w="2957" w:type="pct"/>
            <w:tcBorders>
              <w:top w:val="single" w:sz="6" w:space="0" w:color="000000"/>
              <w:left w:val="single" w:sz="6" w:space="0" w:color="000000"/>
              <w:bottom w:val="single" w:sz="6" w:space="0" w:color="000000"/>
              <w:right w:val="single" w:sz="6" w:space="0" w:color="000000"/>
            </w:tcBorders>
            <w:shd w:val="clear" w:color="auto" w:fill="FFFFFF"/>
            <w:hideMark/>
          </w:tcPr>
          <w:p w14:paraId="5E7663C5" w14:textId="56E5F899" w:rsidR="002631F8" w:rsidRPr="004B20E7" w:rsidRDefault="002631F8" w:rsidP="00BF4C02">
            <w:pPr>
              <w:spacing w:after="0" w:line="240" w:lineRule="auto"/>
              <w:rPr>
                <w:rFonts w:ascii="inherit" w:eastAsia="Times New Roman" w:hAnsi="inherit" w:cs="Times New Roman"/>
                <w:color w:val="000000"/>
                <w:lang w:eastAsia="et-EE"/>
              </w:rPr>
            </w:pPr>
            <w:r>
              <w:rPr>
                <w:rFonts w:ascii="inherit" w:eastAsia="Times New Roman" w:hAnsi="inherit" w:cs="Times New Roman"/>
                <w:color w:val="000000"/>
                <w:lang w:eastAsia="et-EE"/>
              </w:rPr>
              <w:t>Soovituslik</w:t>
            </w:r>
            <w:r w:rsidR="00834BA7">
              <w:rPr>
                <w:rFonts w:ascii="inherit" w:eastAsia="Times New Roman" w:hAnsi="inherit" w:cs="Times New Roman"/>
                <w:color w:val="000000"/>
                <w:lang w:eastAsia="et-EE"/>
              </w:rPr>
              <w:t>.</w:t>
            </w:r>
            <w:r>
              <w:rPr>
                <w:rFonts w:ascii="inherit" w:eastAsia="Times New Roman" w:hAnsi="inherit" w:cs="Times New Roman"/>
                <w:color w:val="000000"/>
                <w:lang w:eastAsia="et-EE"/>
              </w:rPr>
              <w:t xml:space="preserve"> </w:t>
            </w:r>
            <w:r w:rsidRPr="004B20E7">
              <w:rPr>
                <w:rFonts w:ascii="inherit" w:eastAsia="Times New Roman" w:hAnsi="inherit" w:cs="Times New Roman"/>
                <w:color w:val="000000"/>
                <w:lang w:eastAsia="et-EE"/>
              </w:rPr>
              <w:t xml:space="preserve">Muud andmed, mis on kasulikud selleks, et kasutada inventuuri </w:t>
            </w:r>
            <w:r w:rsidR="00834BA7">
              <w:rPr>
                <w:rFonts w:ascii="inherit" w:eastAsia="Times New Roman" w:hAnsi="inherit" w:cs="Times New Roman"/>
                <w:color w:val="000000"/>
                <w:lang w:eastAsia="et-EE"/>
              </w:rPr>
              <w:t xml:space="preserve">tulemusi </w:t>
            </w:r>
            <w:r w:rsidRPr="004B20E7">
              <w:rPr>
                <w:rFonts w:ascii="inherit" w:eastAsia="Times New Roman" w:hAnsi="inherit" w:cs="Times New Roman"/>
                <w:color w:val="000000"/>
                <w:lang w:eastAsia="et-EE"/>
              </w:rPr>
              <w:t>avaliku sektori asutuste hoonete renoveerimise kavandamisel</w:t>
            </w:r>
          </w:p>
        </w:tc>
      </w:tr>
    </w:tbl>
    <w:p w14:paraId="32DF22DE" w14:textId="77777777" w:rsidR="002631F8" w:rsidRDefault="002631F8" w:rsidP="00947442">
      <w:pPr>
        <w:pStyle w:val="muudetavtekst"/>
        <w:rPr>
          <w:rFonts w:asciiTheme="minorHAnsi" w:hAnsiTheme="minorHAnsi" w:cstheme="minorHAnsi"/>
          <w:b/>
          <w:bCs/>
        </w:rPr>
      </w:pPr>
    </w:p>
    <w:p w14:paraId="0C02C10E" w14:textId="3F3151E1" w:rsidR="007F7E50" w:rsidRPr="007F7E50" w:rsidRDefault="00704F79" w:rsidP="007F7E50">
      <w:pPr>
        <w:pStyle w:val="muudetavtekst"/>
      </w:pPr>
      <w:r w:rsidRPr="490A73E8">
        <w:rPr>
          <w:rFonts w:asciiTheme="minorHAnsi" w:hAnsiTheme="minorHAnsi" w:cstheme="minorBidi"/>
          <w:b/>
          <w:bCs/>
        </w:rPr>
        <w:t xml:space="preserve">Punktiga </w:t>
      </w:r>
      <w:r w:rsidR="00817EE1">
        <w:rPr>
          <w:rFonts w:asciiTheme="minorHAnsi" w:hAnsiTheme="minorHAnsi" w:cstheme="minorBidi"/>
          <w:b/>
          <w:bCs/>
        </w:rPr>
        <w:t>2</w:t>
      </w:r>
      <w:r w:rsidR="007E6210">
        <w:rPr>
          <w:rFonts w:asciiTheme="minorHAnsi" w:hAnsiTheme="minorHAnsi" w:cstheme="minorBidi"/>
          <w:b/>
          <w:bCs/>
        </w:rPr>
        <w:t>5</w:t>
      </w:r>
      <w:r w:rsidR="002208F9" w:rsidRPr="490A73E8">
        <w:rPr>
          <w:rFonts w:asciiTheme="minorHAnsi" w:hAnsiTheme="minorHAnsi" w:cstheme="minorBidi"/>
        </w:rPr>
        <w:t xml:space="preserve"> </w:t>
      </w:r>
      <w:r w:rsidR="007F7E50">
        <w:rPr>
          <w:rFonts w:asciiTheme="minorHAnsi" w:hAnsiTheme="minorHAnsi" w:cstheme="minorBidi"/>
        </w:rPr>
        <w:t>muudetakse</w:t>
      </w:r>
      <w:r w:rsidR="00817EE1">
        <w:rPr>
          <w:rFonts w:asciiTheme="minorHAnsi" w:hAnsiTheme="minorHAnsi" w:cstheme="minorBidi"/>
        </w:rPr>
        <w:t xml:space="preserve"> EnKS-i § 5 lg </w:t>
      </w:r>
      <w:r w:rsidR="007F7E50" w:rsidRPr="007F7E50">
        <w:t>7 ning täpsustatakse avaliku sektori asutuste hoonete inventuuri ulatust ja selles esitatavaid andmeid. Energiatõhususe koordinaator teeb inventuuri köetavate ja jahutatavate hoonete kohta, mis on avaliku sektori asutuste omandis või kasutuses ning mille kasulik üldpõrandapind on suurem kui 250 m². Inventuur koostatakse kooskõlas Euroopa Parlamendi ja nõukogu direktiivi (EL) 2024/1275 kohase hoonete rekonstrueerimise riikliku kavaga ning asjaomaste andmebaasidega.</w:t>
      </w:r>
    </w:p>
    <w:p w14:paraId="60B4DC73" w14:textId="77777777" w:rsidR="007F7E50" w:rsidRPr="007F7E50" w:rsidRDefault="007F7E50" w:rsidP="007F7E50">
      <w:pPr>
        <w:pStyle w:val="muudetavtekst"/>
      </w:pPr>
      <w:r w:rsidRPr="007F7E50">
        <w:t>Inventuur sisaldab vähemalt andmeid hoone kasuliku üldpõrandapinna kohta ruutmeetrites või nende andmete puudumisel suletud netopinna kohta ehitusseadustiku § 3 lõike 5 alusel kehtestatud määruse tähenduses, hoone energiatõhususarvu klassi või kaalutud energia erikasutuse klassi ning soojuse, jahutuse, elektrienergia ja sooja tarbevee tootmisega seotud aastast mõõdetud energiatarbimist, kui need andmed on kättesaadavad.</w:t>
      </w:r>
    </w:p>
    <w:p w14:paraId="157A019F" w14:textId="09E27C6A" w:rsidR="007F7E50" w:rsidRDefault="007F7E50" w:rsidP="007F7E50">
      <w:pPr>
        <w:pStyle w:val="muudetavtekst"/>
      </w:pPr>
      <w:r w:rsidRPr="007F7E50">
        <w:t>Muudatusega võetakse üle direktiivi artikli 6 lõike 5 nõue koostada avaliku sektori asutuste omandis või kasutuses olevate köetavate või jahutatavate hoonete inventuur. Inventuur on vajalik avaliku sektori hoonefondi seisukorra, energiatõhususe taseme ja energiatarbimise hindamiseks ning iga-aastase rekonstrueerimiskohustuse kavandamiseks ja täitmise jälgimiseks.</w:t>
      </w:r>
    </w:p>
    <w:p w14:paraId="39967181" w14:textId="77777777" w:rsidR="007F7E50" w:rsidRPr="007F7E50" w:rsidRDefault="007F7E50" w:rsidP="007F7E50">
      <w:pPr>
        <w:pStyle w:val="muudetavtekst"/>
      </w:pPr>
    </w:p>
    <w:p w14:paraId="783ED28D" w14:textId="0B377164" w:rsidR="007F7E50" w:rsidRPr="007F7E50" w:rsidRDefault="007F7E50" w:rsidP="007F7E50">
      <w:pPr>
        <w:pStyle w:val="muudetavtekst"/>
      </w:pPr>
      <w:r w:rsidRPr="007F7E50">
        <w:rPr>
          <w:b/>
          <w:bCs/>
        </w:rPr>
        <w:t>Punktiga 2</w:t>
      </w:r>
      <w:r>
        <w:rPr>
          <w:b/>
          <w:bCs/>
        </w:rPr>
        <w:t>6</w:t>
      </w:r>
      <w:r w:rsidRPr="007F7E50">
        <w:t xml:space="preserve"> täiendatakse EnKS-i § 5 lg 7</w:t>
      </w:r>
      <w:r w:rsidRPr="007F7E50">
        <w:rPr>
          <w:vertAlign w:val="superscript"/>
        </w:rPr>
        <w:t>1</w:t>
      </w:r>
      <w:r w:rsidRPr="007F7E50">
        <w:t>, mille kohaselt koostatakse § 5 lõikes 7 nimetatud avaliku sektori asutuste hoonete inventuur iga kahe aasta tagant. Sättega võetakse üle direktiivi artikli 6 lõike 5 nõue ajakohastada inventuuri vähemalt iga kahe aasta järel.</w:t>
      </w:r>
    </w:p>
    <w:p w14:paraId="1D2051CD" w14:textId="77777777" w:rsidR="007F7E50" w:rsidRPr="007F7E50" w:rsidRDefault="007F7E50" w:rsidP="007F7E50">
      <w:pPr>
        <w:pStyle w:val="muudetavtekst"/>
      </w:pPr>
      <w:r w:rsidRPr="007F7E50">
        <w:t>Kahe aasta tagant ajakohastamine võimaldab arvesse võtta hoonefondis toimunud muutusi, sealhulgas hoonete rekonstrueerimist, kasutusse võtmist, omandamist, kasutusest väljalangemist või lammutamist. Ajakohane inventuur toetab avaliku sektori hoonete rekonstrueerimise pikaajalist kavandamist ning aitab hinnata hoonete rekonstrueerimisvajadust ja energiasäästu potentsiaali.</w:t>
      </w:r>
    </w:p>
    <w:p w14:paraId="225F0D61" w14:textId="77777777" w:rsidR="00817EE1" w:rsidRDefault="00817EE1" w:rsidP="00947442">
      <w:pPr>
        <w:pStyle w:val="muudetavtekst"/>
        <w:rPr>
          <w:rFonts w:asciiTheme="minorHAnsi" w:hAnsiTheme="minorHAnsi" w:cstheme="minorBidi"/>
        </w:rPr>
      </w:pPr>
    </w:p>
    <w:p w14:paraId="1E400388" w14:textId="7A0BC3CF" w:rsidR="00070B42" w:rsidRPr="00070B42" w:rsidRDefault="00817EE1" w:rsidP="00070B42">
      <w:pPr>
        <w:pStyle w:val="muudetavtekst"/>
      </w:pPr>
      <w:r w:rsidRPr="00817EE1">
        <w:rPr>
          <w:rFonts w:asciiTheme="minorHAnsi" w:hAnsiTheme="minorHAnsi" w:cstheme="minorBidi"/>
          <w:b/>
          <w:bCs/>
        </w:rPr>
        <w:t>Punktiga 2</w:t>
      </w:r>
      <w:r w:rsidR="007F7E50">
        <w:rPr>
          <w:rFonts w:asciiTheme="minorHAnsi" w:hAnsiTheme="minorHAnsi" w:cstheme="minorBidi"/>
          <w:b/>
          <w:bCs/>
        </w:rPr>
        <w:t>7</w:t>
      </w:r>
      <w:r>
        <w:rPr>
          <w:rFonts w:asciiTheme="minorHAnsi" w:hAnsiTheme="minorHAnsi" w:cstheme="minorBidi"/>
        </w:rPr>
        <w:t xml:space="preserve"> </w:t>
      </w:r>
      <w:r w:rsidR="00B540EE" w:rsidRPr="490A73E8">
        <w:rPr>
          <w:rFonts w:asciiTheme="minorHAnsi" w:hAnsiTheme="minorHAnsi" w:cstheme="minorBidi"/>
        </w:rPr>
        <w:t>muudetakse EnKS</w:t>
      </w:r>
      <w:r w:rsidR="00834BA7">
        <w:rPr>
          <w:rFonts w:asciiTheme="minorHAnsi" w:hAnsiTheme="minorHAnsi" w:cstheme="minorBidi"/>
        </w:rPr>
        <w:t>i</w:t>
      </w:r>
      <w:r w:rsidR="00B540EE" w:rsidRPr="490A73E8">
        <w:rPr>
          <w:rFonts w:asciiTheme="minorHAnsi" w:hAnsiTheme="minorHAnsi" w:cstheme="minorBidi"/>
        </w:rPr>
        <w:t xml:space="preserve"> </w:t>
      </w:r>
      <w:r w:rsidR="00834BA7" w:rsidRPr="005106DA">
        <w:rPr>
          <w:rFonts w:asciiTheme="minorHAnsi" w:hAnsiTheme="minorHAnsi" w:cstheme="minorBidi"/>
        </w:rPr>
        <w:t>§</w:t>
      </w:r>
      <w:r w:rsidR="00B540EE" w:rsidRPr="490A73E8">
        <w:rPr>
          <w:rFonts w:asciiTheme="minorHAnsi" w:hAnsiTheme="minorHAnsi" w:cstheme="minorBidi"/>
        </w:rPr>
        <w:t xml:space="preserve"> 5 lõiget </w:t>
      </w:r>
      <w:r w:rsidR="00376D14" w:rsidRPr="490A73E8">
        <w:rPr>
          <w:rFonts w:asciiTheme="minorHAnsi" w:hAnsiTheme="minorHAnsi" w:cstheme="minorBidi"/>
        </w:rPr>
        <w:t xml:space="preserve">9, </w:t>
      </w:r>
      <w:r w:rsidR="00070B42" w:rsidRPr="00070B42">
        <w:t>ja sätestatakse, et energiatõhususe koordinaator teeb § 5 lõikes 7 nimetatud avaliku sektori asutuste hoonete inventuuri tulemused üldsusele kättesaadavaks.</w:t>
      </w:r>
      <w:r w:rsidR="00070B42">
        <w:t xml:space="preserve"> </w:t>
      </w:r>
      <w:r w:rsidR="00070B42" w:rsidRPr="00070B42">
        <w:t>Muudatusega võetakse üle direktiivi artikli 6 lõike 5 nõue, mille kohaselt peavad liikmesriigid avalikustama avaliku sektori asutuste hoonete inventuuri tulemused. Avalikustamise eesmärk on tagada läbipaistvus avaliku sektori hoonefondi energiatõhususe, hoonete pindala ja energiatarbimise kohta ning toetada avaliku sektori hoonete rekonstrueerimise kavandamist.</w:t>
      </w:r>
    </w:p>
    <w:p w14:paraId="18D43134" w14:textId="77777777" w:rsidR="00070B42" w:rsidRPr="00070B42" w:rsidRDefault="00070B42" w:rsidP="00070B42">
      <w:pPr>
        <w:pStyle w:val="muudetavtekst"/>
      </w:pPr>
      <w:r w:rsidRPr="00070B42">
        <w:t>Inventuuri tulemuste üldsusele kättesaadavaks tegemine võimaldab saada ülevaate sellest, millised avaliku sektori asutuste omandis või kasutuses olevad hooned kuuluvad inventuuri, milline on nende energiatõhususe tase ning millised on kättesaadavad energiatarbimise andmed. See toetab ka energiatõhususe poliitika kujundamist, rekonstrueerimisvajaduse hindamist ning avaliku sektori eeskujuandva rolli täitmist.</w:t>
      </w:r>
    </w:p>
    <w:p w14:paraId="789796D9" w14:textId="1231924A" w:rsidR="00A94DEF" w:rsidRDefault="00070B42" w:rsidP="00947442">
      <w:pPr>
        <w:pStyle w:val="muudetavtekst"/>
        <w:rPr>
          <w:rFonts w:asciiTheme="minorHAnsi" w:hAnsiTheme="minorHAnsi" w:cstheme="minorBidi"/>
        </w:rPr>
      </w:pPr>
      <w:r w:rsidRPr="00070B42">
        <w:t>Inventuuri tulemuste avaldamisel tuleb arvestada andmete kättesaadavust, kvaliteeti ja vajaduse korral andmekaitse või julgeolekuga seotud piiranguid. Üldsusele kättesaadavaks tehtavad andmed peavad võimaldama hinnata avaliku sektori hoonefondi energiatõhusust ja rekonstrueerimisvajadust, kuid ei pea sisaldama andmeid, mille avaldamine ei ole õigustatud või mille avaldamist piiravad muud õigusaktid.</w:t>
      </w:r>
    </w:p>
    <w:p w14:paraId="233A6221" w14:textId="77777777" w:rsidR="00D63530" w:rsidRDefault="00D63530" w:rsidP="00947442">
      <w:pPr>
        <w:pStyle w:val="muudetavtekst"/>
        <w:rPr>
          <w:rFonts w:asciiTheme="minorHAnsi" w:hAnsiTheme="minorHAnsi" w:cstheme="minorHAnsi"/>
        </w:rPr>
      </w:pPr>
    </w:p>
    <w:p w14:paraId="30D527D9" w14:textId="2ED6F10B" w:rsidR="007B3EA9" w:rsidRDefault="009548BA" w:rsidP="00947442">
      <w:pPr>
        <w:pStyle w:val="muudetavtekst"/>
        <w:rPr>
          <w:rFonts w:asciiTheme="minorHAnsi" w:hAnsiTheme="minorHAnsi" w:cstheme="minorBidi"/>
        </w:rPr>
      </w:pPr>
      <w:r w:rsidRPr="490A73E8">
        <w:rPr>
          <w:rFonts w:asciiTheme="minorHAnsi" w:hAnsiTheme="minorHAnsi" w:cstheme="minorBidi"/>
          <w:b/>
          <w:bCs/>
        </w:rPr>
        <w:t xml:space="preserve">Punktiga </w:t>
      </w:r>
      <w:r w:rsidR="00070B42">
        <w:rPr>
          <w:rFonts w:asciiTheme="minorHAnsi" w:hAnsiTheme="minorHAnsi" w:cstheme="minorBidi"/>
          <w:b/>
          <w:bCs/>
        </w:rPr>
        <w:t>2</w:t>
      </w:r>
      <w:r w:rsidR="00DF47C5">
        <w:rPr>
          <w:rFonts w:asciiTheme="minorHAnsi" w:hAnsiTheme="minorHAnsi" w:cstheme="minorBidi"/>
          <w:b/>
          <w:bCs/>
        </w:rPr>
        <w:t>8</w:t>
      </w:r>
      <w:r w:rsidR="003715FA" w:rsidRPr="490A73E8">
        <w:rPr>
          <w:rFonts w:asciiTheme="minorHAnsi" w:hAnsiTheme="minorHAnsi" w:cstheme="minorBidi"/>
        </w:rPr>
        <w:t xml:space="preserve"> </w:t>
      </w:r>
      <w:r w:rsidRPr="490A73E8">
        <w:rPr>
          <w:rFonts w:asciiTheme="minorHAnsi" w:hAnsiTheme="minorHAnsi" w:cstheme="minorBidi"/>
        </w:rPr>
        <w:t>muudetakse EnKS</w:t>
      </w:r>
      <w:r w:rsidR="00834BA7">
        <w:rPr>
          <w:rFonts w:asciiTheme="minorHAnsi" w:hAnsiTheme="minorHAnsi" w:cstheme="minorBidi"/>
        </w:rPr>
        <w:t>i</w:t>
      </w:r>
      <w:r w:rsidRPr="490A73E8">
        <w:rPr>
          <w:rFonts w:asciiTheme="minorHAnsi" w:hAnsiTheme="minorHAnsi" w:cstheme="minorBidi"/>
        </w:rPr>
        <w:t xml:space="preserve"> </w:t>
      </w:r>
      <w:r w:rsidR="00834BA7" w:rsidRPr="005106DA">
        <w:rPr>
          <w:rFonts w:asciiTheme="minorHAnsi" w:hAnsiTheme="minorHAnsi" w:cstheme="minorBidi"/>
        </w:rPr>
        <w:t>§</w:t>
      </w:r>
      <w:r w:rsidRPr="490A73E8">
        <w:rPr>
          <w:rFonts w:asciiTheme="minorHAnsi" w:hAnsiTheme="minorHAnsi" w:cstheme="minorBidi"/>
        </w:rPr>
        <w:t xml:space="preserve"> 5 lõi</w:t>
      </w:r>
      <w:r w:rsidR="00E7749E">
        <w:rPr>
          <w:rFonts w:asciiTheme="minorHAnsi" w:hAnsiTheme="minorHAnsi" w:cstheme="minorBidi"/>
        </w:rPr>
        <w:t>keid 11 ja 12</w:t>
      </w:r>
      <w:r w:rsidR="00734623">
        <w:rPr>
          <w:rFonts w:asciiTheme="minorHAnsi" w:hAnsiTheme="minorHAnsi" w:cstheme="minorBidi"/>
        </w:rPr>
        <w:t>.</w:t>
      </w:r>
      <w:r w:rsidR="00E7749E">
        <w:rPr>
          <w:rFonts w:asciiTheme="minorHAnsi" w:hAnsiTheme="minorHAnsi" w:cstheme="minorBidi"/>
        </w:rPr>
        <w:t xml:space="preserve"> </w:t>
      </w:r>
    </w:p>
    <w:p w14:paraId="751BD183" w14:textId="2B4AD5BF" w:rsidR="00D63530" w:rsidRDefault="007B3EA9" w:rsidP="00947442">
      <w:pPr>
        <w:pStyle w:val="muudetavtekst"/>
        <w:rPr>
          <w:rFonts w:asciiTheme="minorHAnsi" w:hAnsiTheme="minorHAnsi" w:cstheme="minorBidi"/>
        </w:rPr>
      </w:pPr>
      <w:r w:rsidRPr="00070B42">
        <w:rPr>
          <w:rFonts w:asciiTheme="minorHAnsi" w:hAnsiTheme="minorHAnsi" w:cstheme="minorBidi"/>
          <w:u w:val="single"/>
        </w:rPr>
        <w:t xml:space="preserve">Lõige </w:t>
      </w:r>
      <w:r w:rsidR="009548BA" w:rsidRPr="00070B42">
        <w:rPr>
          <w:rFonts w:asciiTheme="minorHAnsi" w:hAnsiTheme="minorHAnsi" w:cstheme="minorBidi"/>
          <w:u w:val="single"/>
        </w:rPr>
        <w:t>11</w:t>
      </w:r>
      <w:r w:rsidR="00E33F49" w:rsidRPr="490A73E8">
        <w:rPr>
          <w:rFonts w:asciiTheme="minorHAnsi" w:hAnsiTheme="minorHAnsi" w:cstheme="minorBidi"/>
        </w:rPr>
        <w:t xml:space="preserve"> sätesta</w:t>
      </w:r>
      <w:r>
        <w:rPr>
          <w:rFonts w:asciiTheme="minorHAnsi" w:hAnsiTheme="minorHAnsi" w:cstheme="minorBidi"/>
        </w:rPr>
        <w:t>b</w:t>
      </w:r>
      <w:r w:rsidR="00E33F49" w:rsidRPr="490A73E8">
        <w:rPr>
          <w:rFonts w:asciiTheme="minorHAnsi" w:hAnsiTheme="minorHAnsi" w:cstheme="minorBidi"/>
        </w:rPr>
        <w:t xml:space="preserve"> nõuded avaliku sektori asutus</w:t>
      </w:r>
      <w:r w:rsidR="00834BA7">
        <w:rPr>
          <w:rFonts w:asciiTheme="minorHAnsi" w:hAnsiTheme="minorHAnsi" w:cstheme="minorBidi"/>
        </w:rPr>
        <w:t>t</w:t>
      </w:r>
      <w:r w:rsidR="00E33F49" w:rsidRPr="490A73E8">
        <w:rPr>
          <w:rFonts w:asciiTheme="minorHAnsi" w:hAnsiTheme="minorHAnsi" w:cstheme="minorBidi"/>
        </w:rPr>
        <w:t>ele</w:t>
      </w:r>
      <w:r w:rsidR="00834BA7">
        <w:rPr>
          <w:rFonts w:asciiTheme="minorHAnsi" w:hAnsiTheme="minorHAnsi" w:cstheme="minorBidi"/>
        </w:rPr>
        <w:t>,</w:t>
      </w:r>
      <w:r w:rsidR="00E33F49" w:rsidRPr="490A73E8">
        <w:rPr>
          <w:rFonts w:asciiTheme="minorHAnsi" w:hAnsiTheme="minorHAnsi" w:cstheme="minorBidi"/>
        </w:rPr>
        <w:t xml:space="preserve"> </w:t>
      </w:r>
      <w:r w:rsidR="009944E0" w:rsidRPr="490A73E8">
        <w:rPr>
          <w:rFonts w:asciiTheme="minorHAnsi" w:hAnsiTheme="minorHAnsi" w:cstheme="minorBidi"/>
        </w:rPr>
        <w:t>kui sõlmi</w:t>
      </w:r>
      <w:r w:rsidR="00834BA7">
        <w:rPr>
          <w:rFonts w:asciiTheme="minorHAnsi" w:hAnsiTheme="minorHAnsi" w:cstheme="minorBidi"/>
        </w:rPr>
        <w:t>takse</w:t>
      </w:r>
      <w:r w:rsidR="009944E0" w:rsidRPr="490A73E8">
        <w:rPr>
          <w:rFonts w:asciiTheme="minorHAnsi" w:hAnsiTheme="minorHAnsi" w:cstheme="minorBidi"/>
        </w:rPr>
        <w:t xml:space="preserve"> või uuenda</w:t>
      </w:r>
      <w:r w:rsidR="00834BA7">
        <w:rPr>
          <w:rFonts w:asciiTheme="minorHAnsi" w:hAnsiTheme="minorHAnsi" w:cstheme="minorBidi"/>
        </w:rPr>
        <w:t>takse</w:t>
      </w:r>
      <w:r w:rsidR="009944E0" w:rsidRPr="490A73E8">
        <w:rPr>
          <w:rFonts w:asciiTheme="minorHAnsi" w:hAnsiTheme="minorHAnsi" w:cstheme="minorBidi"/>
        </w:rPr>
        <w:t xml:space="preserve"> </w:t>
      </w:r>
      <w:r w:rsidR="00205D27" w:rsidRPr="490A73E8">
        <w:rPr>
          <w:rFonts w:asciiTheme="minorHAnsi" w:hAnsiTheme="minorHAnsi" w:cstheme="minorBidi"/>
        </w:rPr>
        <w:t>üürilepinguid hoonetes</w:t>
      </w:r>
      <w:r w:rsidR="5F7279EB" w:rsidRPr="490A73E8">
        <w:rPr>
          <w:rFonts w:asciiTheme="minorHAnsi" w:hAnsiTheme="minorHAnsi" w:cstheme="minorBidi"/>
        </w:rPr>
        <w:t>,</w:t>
      </w:r>
      <w:r w:rsidR="00205D27" w:rsidRPr="490A73E8">
        <w:rPr>
          <w:rFonts w:asciiTheme="minorHAnsi" w:hAnsiTheme="minorHAnsi" w:cstheme="minorBidi"/>
        </w:rPr>
        <w:t xml:space="preserve"> mis ei </w:t>
      </w:r>
      <w:r w:rsidR="00EC44F1" w:rsidRPr="490A73E8">
        <w:rPr>
          <w:rFonts w:asciiTheme="minorHAnsi" w:hAnsiTheme="minorHAnsi" w:cstheme="minorBidi"/>
        </w:rPr>
        <w:t>ole veel heitevaba</w:t>
      </w:r>
      <w:r w:rsidR="6D52CB52" w:rsidRPr="490A73E8">
        <w:rPr>
          <w:rFonts w:asciiTheme="minorHAnsi" w:hAnsiTheme="minorHAnsi" w:cstheme="minorBidi"/>
        </w:rPr>
        <w:t>d</w:t>
      </w:r>
      <w:r w:rsidR="00834BA7">
        <w:rPr>
          <w:rFonts w:asciiTheme="minorHAnsi" w:hAnsiTheme="minorHAnsi" w:cstheme="minorBidi"/>
        </w:rPr>
        <w:t xml:space="preserve">. </w:t>
      </w:r>
      <w:r w:rsidR="00734464">
        <w:rPr>
          <w:rFonts w:asciiTheme="minorHAnsi" w:hAnsiTheme="minorHAnsi" w:cstheme="minorBidi"/>
        </w:rPr>
        <w:t xml:space="preserve">Lõikega </w:t>
      </w:r>
      <w:r w:rsidR="000E7831">
        <w:rPr>
          <w:rFonts w:asciiTheme="minorHAnsi" w:hAnsiTheme="minorHAnsi" w:cstheme="minorBidi"/>
        </w:rPr>
        <w:t>võetakse üle direktiivi artikl</w:t>
      </w:r>
      <w:r w:rsidR="008274B3">
        <w:rPr>
          <w:rFonts w:asciiTheme="minorHAnsi" w:hAnsiTheme="minorHAnsi" w:cstheme="minorBidi"/>
        </w:rPr>
        <w:t>i</w:t>
      </w:r>
      <w:r w:rsidR="000E7831">
        <w:rPr>
          <w:rFonts w:asciiTheme="minorHAnsi" w:hAnsiTheme="minorHAnsi" w:cstheme="minorBidi"/>
        </w:rPr>
        <w:t xml:space="preserve"> 6 </w:t>
      </w:r>
      <w:r w:rsidR="006E34EB">
        <w:rPr>
          <w:rFonts w:asciiTheme="minorHAnsi" w:hAnsiTheme="minorHAnsi" w:cstheme="minorBidi"/>
        </w:rPr>
        <w:t>lõi</w:t>
      </w:r>
      <w:r w:rsidR="00E0675F">
        <w:rPr>
          <w:rFonts w:asciiTheme="minorHAnsi" w:hAnsiTheme="minorHAnsi" w:cstheme="minorBidi"/>
        </w:rPr>
        <w:t>k</w:t>
      </w:r>
      <w:r w:rsidR="006E34EB">
        <w:rPr>
          <w:rFonts w:asciiTheme="minorHAnsi" w:hAnsiTheme="minorHAnsi" w:cstheme="minorBidi"/>
        </w:rPr>
        <w:t>e 1</w:t>
      </w:r>
      <w:r w:rsidR="00E0675F">
        <w:rPr>
          <w:rFonts w:asciiTheme="minorHAnsi" w:hAnsiTheme="minorHAnsi" w:cstheme="minorBidi"/>
        </w:rPr>
        <w:t xml:space="preserve"> </w:t>
      </w:r>
      <w:r w:rsidR="000472DD">
        <w:rPr>
          <w:rFonts w:asciiTheme="minorHAnsi" w:hAnsiTheme="minorHAnsi" w:cstheme="minorBidi"/>
        </w:rPr>
        <w:t>neljas lõik</w:t>
      </w:r>
      <w:r w:rsidR="00AD5794">
        <w:rPr>
          <w:rFonts w:asciiTheme="minorHAnsi" w:hAnsiTheme="minorHAnsi" w:cstheme="minorBidi"/>
        </w:rPr>
        <w:t>. Ü</w:t>
      </w:r>
      <w:r w:rsidR="00EA3C69">
        <w:rPr>
          <w:rFonts w:asciiTheme="minorHAnsi" w:hAnsiTheme="minorHAnsi" w:cstheme="minorBidi"/>
        </w:rPr>
        <w:t>üril</w:t>
      </w:r>
      <w:r w:rsidR="00834BA7">
        <w:rPr>
          <w:rFonts w:asciiTheme="minorHAnsi" w:hAnsiTheme="minorHAnsi" w:cstheme="minorBidi"/>
        </w:rPr>
        <w:t>epinguis tuleb ka märkida,</w:t>
      </w:r>
      <w:r w:rsidR="5F155C5F" w:rsidRPr="490A73E8">
        <w:rPr>
          <w:rFonts w:asciiTheme="minorHAnsi" w:hAnsiTheme="minorHAnsi" w:cstheme="minorBidi"/>
        </w:rPr>
        <w:t xml:space="preserve"> millal jõutakse</w:t>
      </w:r>
      <w:r w:rsidR="00CE5B96" w:rsidRPr="490A73E8">
        <w:rPr>
          <w:rFonts w:asciiTheme="minorHAnsi" w:hAnsiTheme="minorHAnsi" w:cstheme="minorBidi"/>
        </w:rPr>
        <w:t xml:space="preserve"> heitevaba </w:t>
      </w:r>
      <w:r w:rsidR="6E9F4519" w:rsidRPr="490A73E8">
        <w:rPr>
          <w:rFonts w:asciiTheme="minorHAnsi" w:hAnsiTheme="minorHAnsi" w:cstheme="minorBidi"/>
        </w:rPr>
        <w:t>eesmärgini</w:t>
      </w:r>
      <w:r w:rsidR="00CE5B96" w:rsidRPr="490A73E8">
        <w:rPr>
          <w:rFonts w:asciiTheme="minorHAnsi" w:hAnsiTheme="minorHAnsi" w:cstheme="minorBidi"/>
        </w:rPr>
        <w:t>.</w:t>
      </w:r>
    </w:p>
    <w:p w14:paraId="1C2E3D41" w14:textId="326C3109" w:rsidR="00343B9F" w:rsidRDefault="00CE5B96" w:rsidP="00947442">
      <w:pPr>
        <w:pStyle w:val="muudetavtekst"/>
        <w:rPr>
          <w:rFonts w:asciiTheme="minorHAnsi" w:hAnsiTheme="minorHAnsi" w:cstheme="minorHAnsi"/>
        </w:rPr>
      </w:pPr>
      <w:r w:rsidRPr="490A73E8">
        <w:rPr>
          <w:rFonts w:asciiTheme="minorHAnsi" w:hAnsiTheme="minorHAnsi" w:cstheme="minorBidi"/>
        </w:rPr>
        <w:t xml:space="preserve">Heitevaba hoone </w:t>
      </w:r>
      <w:r w:rsidR="00D06205" w:rsidRPr="490A73E8">
        <w:rPr>
          <w:rFonts w:asciiTheme="minorHAnsi" w:hAnsiTheme="minorHAnsi" w:cstheme="minorBidi"/>
        </w:rPr>
        <w:t xml:space="preserve">mõiste ei ole Eesti õigusruumis kasutusel, kuid </w:t>
      </w:r>
      <w:r w:rsidR="00DB256B" w:rsidRPr="490A73E8">
        <w:rPr>
          <w:rFonts w:asciiTheme="minorHAnsi" w:hAnsiTheme="minorHAnsi" w:cstheme="minorBidi"/>
        </w:rPr>
        <w:t>selle mõiste sätestab hoonete energiatõhu</w:t>
      </w:r>
      <w:r w:rsidR="0092220F" w:rsidRPr="490A73E8">
        <w:rPr>
          <w:rFonts w:asciiTheme="minorHAnsi" w:hAnsiTheme="minorHAnsi" w:cstheme="minorBidi"/>
        </w:rPr>
        <w:t>s</w:t>
      </w:r>
      <w:r w:rsidR="00834BA7">
        <w:rPr>
          <w:rFonts w:asciiTheme="minorHAnsi" w:hAnsiTheme="minorHAnsi" w:cstheme="minorBidi"/>
        </w:rPr>
        <w:t>u</w:t>
      </w:r>
      <w:r w:rsidR="0092220F" w:rsidRPr="490A73E8">
        <w:rPr>
          <w:rFonts w:asciiTheme="minorHAnsi" w:hAnsiTheme="minorHAnsi" w:cstheme="minorBidi"/>
        </w:rPr>
        <w:t>se direktiiv</w:t>
      </w:r>
      <w:r w:rsidR="00794718">
        <w:rPr>
          <w:rFonts w:asciiTheme="minorHAnsi" w:hAnsiTheme="minorHAnsi" w:cstheme="minorBidi"/>
        </w:rPr>
        <w:t xml:space="preserve"> </w:t>
      </w:r>
      <w:r w:rsidR="005B4ACD">
        <w:rPr>
          <w:rFonts w:asciiTheme="minorHAnsi" w:hAnsiTheme="minorHAnsi" w:cstheme="minorBidi"/>
        </w:rPr>
        <w:t>(EL) 2024/</w:t>
      </w:r>
      <w:r w:rsidR="00125646">
        <w:rPr>
          <w:rFonts w:asciiTheme="minorHAnsi" w:hAnsiTheme="minorHAnsi" w:cstheme="minorBidi"/>
        </w:rPr>
        <w:t>1275</w:t>
      </w:r>
      <w:r w:rsidR="0092220F" w:rsidRPr="490A73E8">
        <w:rPr>
          <w:rFonts w:asciiTheme="minorHAnsi" w:hAnsiTheme="minorHAnsi" w:cstheme="minorBidi"/>
        </w:rPr>
        <w:t xml:space="preserve">, mis on samuti ülevõtmisel. </w:t>
      </w:r>
      <w:r w:rsidR="00E20C07" w:rsidRPr="490A73E8">
        <w:rPr>
          <w:rFonts w:asciiTheme="minorHAnsi" w:hAnsiTheme="minorHAnsi" w:cstheme="minorBidi"/>
        </w:rPr>
        <w:t>Direktiiv</w:t>
      </w:r>
      <w:r w:rsidR="00343B9F" w:rsidRPr="490A73E8">
        <w:rPr>
          <w:rFonts w:asciiTheme="minorHAnsi" w:hAnsiTheme="minorHAnsi" w:cstheme="minorBidi"/>
        </w:rPr>
        <w:t xml:space="preserve"> sätestab</w:t>
      </w:r>
      <w:r w:rsidR="506B8FF8" w:rsidRPr="490A73E8">
        <w:rPr>
          <w:rFonts w:asciiTheme="minorHAnsi" w:hAnsiTheme="minorHAnsi" w:cstheme="minorBidi"/>
        </w:rPr>
        <w:t>,</w:t>
      </w:r>
      <w:r w:rsidR="00343B9F" w:rsidRPr="490A73E8">
        <w:rPr>
          <w:rFonts w:asciiTheme="minorHAnsi" w:hAnsiTheme="minorHAnsi" w:cstheme="minorBidi"/>
        </w:rPr>
        <w:t xml:space="preserve"> et </w:t>
      </w:r>
      <w:r w:rsidR="00E20C07" w:rsidRPr="490A73E8">
        <w:rPr>
          <w:rFonts w:asciiTheme="minorHAnsi" w:hAnsiTheme="minorHAnsi" w:cstheme="minorBidi"/>
        </w:rPr>
        <w:t xml:space="preserve">heitevaba hoone on väga suure energiatõhususega hoone, mis ei vaja üldse energiat või vajab </w:t>
      </w:r>
      <w:r w:rsidR="00CD4C74">
        <w:rPr>
          <w:rFonts w:asciiTheme="minorHAnsi" w:hAnsiTheme="minorHAnsi" w:cstheme="minorBidi"/>
        </w:rPr>
        <w:t xml:space="preserve">seda </w:t>
      </w:r>
      <w:r w:rsidR="00E20C07" w:rsidRPr="490A73E8">
        <w:rPr>
          <w:rFonts w:asciiTheme="minorHAnsi" w:hAnsiTheme="minorHAnsi" w:cstheme="minorBidi"/>
        </w:rPr>
        <w:t>väga vä</w:t>
      </w:r>
      <w:r w:rsidR="00CD4C74">
        <w:rPr>
          <w:rFonts w:asciiTheme="minorHAnsi" w:hAnsiTheme="minorHAnsi" w:cstheme="minorBidi"/>
        </w:rPr>
        <w:t>he,</w:t>
      </w:r>
      <w:r w:rsidR="00E20C07" w:rsidRPr="490A73E8">
        <w:rPr>
          <w:rFonts w:asciiTheme="minorHAnsi" w:hAnsiTheme="minorHAnsi" w:cstheme="minorBidi"/>
        </w:rPr>
        <w:t xml:space="preserve"> ei tekita kohapeal fossiilkütustest CO</w:t>
      </w:r>
      <w:r w:rsidR="00E20C07" w:rsidRPr="00BF4C02">
        <w:rPr>
          <w:rFonts w:asciiTheme="minorHAnsi" w:hAnsiTheme="minorHAnsi" w:cstheme="minorBidi"/>
          <w:vertAlign w:val="subscript"/>
        </w:rPr>
        <w:t>2</w:t>
      </w:r>
      <w:r w:rsidR="00E20C07" w:rsidRPr="490A73E8">
        <w:rPr>
          <w:rFonts w:asciiTheme="minorHAnsi" w:hAnsiTheme="minorHAnsi" w:cstheme="minorBidi"/>
        </w:rPr>
        <w:t xml:space="preserve"> heitkoguseid </w:t>
      </w:r>
      <w:r w:rsidR="00CD4C74">
        <w:rPr>
          <w:rFonts w:asciiTheme="minorHAnsi" w:hAnsiTheme="minorHAnsi" w:cstheme="minorBidi"/>
        </w:rPr>
        <w:t>ega</w:t>
      </w:r>
      <w:r w:rsidR="00E20C07" w:rsidRPr="490A73E8">
        <w:rPr>
          <w:rFonts w:asciiTheme="minorHAnsi" w:hAnsiTheme="minorHAnsi" w:cstheme="minorBidi"/>
        </w:rPr>
        <w:t xml:space="preserve"> tekita üldse või tekitab väga väikeses koguses kasutusaegseid kasvuhoonegaaside heiteid</w:t>
      </w:r>
      <w:r w:rsidR="00343B9F" w:rsidRPr="490A73E8">
        <w:rPr>
          <w:rFonts w:asciiTheme="minorHAnsi" w:hAnsiTheme="minorHAnsi" w:cstheme="minorBidi"/>
        </w:rPr>
        <w:t>.</w:t>
      </w:r>
    </w:p>
    <w:p w14:paraId="5CED8502" w14:textId="2A0BEA82" w:rsidR="00774380" w:rsidRDefault="007B3EA9" w:rsidP="00947442">
      <w:pPr>
        <w:pStyle w:val="muudetavtekst"/>
      </w:pPr>
      <w:r w:rsidRPr="00070B42">
        <w:rPr>
          <w:rFonts w:asciiTheme="minorHAnsi" w:hAnsiTheme="minorHAnsi" w:cstheme="minorBidi"/>
          <w:u w:val="single"/>
        </w:rPr>
        <w:t>L</w:t>
      </w:r>
      <w:r w:rsidR="00070059" w:rsidRPr="00070B42">
        <w:rPr>
          <w:rFonts w:asciiTheme="minorHAnsi" w:hAnsiTheme="minorHAnsi" w:cstheme="minorBidi"/>
          <w:u w:val="single"/>
        </w:rPr>
        <w:t>õikega 12</w:t>
      </w:r>
      <w:r w:rsidR="00CD4C74">
        <w:rPr>
          <w:rFonts w:asciiTheme="minorHAnsi" w:hAnsiTheme="minorHAnsi" w:cstheme="minorBidi"/>
        </w:rPr>
        <w:t>,</w:t>
      </w:r>
      <w:r w:rsidR="00070059" w:rsidRPr="21AECC3B">
        <w:rPr>
          <w:rFonts w:asciiTheme="minorHAnsi" w:hAnsiTheme="minorHAnsi" w:cstheme="minorBidi"/>
        </w:rPr>
        <w:t xml:space="preserve"> </w:t>
      </w:r>
      <w:r w:rsidR="00A34E1E">
        <w:rPr>
          <w:rFonts w:asciiTheme="minorHAnsi" w:hAnsiTheme="minorHAnsi" w:cstheme="minorBidi"/>
        </w:rPr>
        <w:t xml:space="preserve">millega võetakse üle direktiivi </w:t>
      </w:r>
      <w:r w:rsidR="00CA2EEB">
        <w:rPr>
          <w:rFonts w:asciiTheme="minorHAnsi" w:hAnsiTheme="minorHAnsi" w:cstheme="minorBidi"/>
        </w:rPr>
        <w:t>artikl</w:t>
      </w:r>
      <w:r w:rsidR="008274B3">
        <w:rPr>
          <w:rFonts w:asciiTheme="minorHAnsi" w:hAnsiTheme="minorHAnsi" w:cstheme="minorBidi"/>
        </w:rPr>
        <w:t>i</w:t>
      </w:r>
      <w:r w:rsidR="00CA2EEB">
        <w:rPr>
          <w:rFonts w:asciiTheme="minorHAnsi" w:hAnsiTheme="minorHAnsi" w:cstheme="minorBidi"/>
        </w:rPr>
        <w:t xml:space="preserve"> 29 </w:t>
      </w:r>
      <w:r w:rsidR="002159D0">
        <w:rPr>
          <w:rFonts w:asciiTheme="minorHAnsi" w:hAnsiTheme="minorHAnsi" w:cstheme="minorBidi"/>
        </w:rPr>
        <w:t>lõige 4</w:t>
      </w:r>
      <w:r w:rsidR="008274B3">
        <w:rPr>
          <w:rFonts w:asciiTheme="minorHAnsi" w:hAnsiTheme="minorHAnsi" w:cstheme="minorBidi"/>
        </w:rPr>
        <w:t>,</w:t>
      </w:r>
      <w:r w:rsidR="004C10F9">
        <w:rPr>
          <w:rFonts w:asciiTheme="minorHAnsi" w:hAnsiTheme="minorHAnsi" w:cstheme="minorBidi"/>
        </w:rPr>
        <w:t xml:space="preserve"> sätestatakse </w:t>
      </w:r>
      <w:r w:rsidR="4DB6E8B7" w:rsidRPr="0C798B36">
        <w:rPr>
          <w:rFonts w:asciiTheme="minorHAnsi" w:hAnsiTheme="minorHAnsi" w:cstheme="minorBidi"/>
        </w:rPr>
        <w:t>kohustus</w:t>
      </w:r>
      <w:r w:rsidR="706B1105" w:rsidRPr="0C798B36">
        <w:rPr>
          <w:rFonts w:asciiTheme="minorHAnsi" w:hAnsiTheme="minorHAnsi" w:cstheme="minorBidi"/>
        </w:rPr>
        <w:t xml:space="preserve"> </w:t>
      </w:r>
      <w:r w:rsidR="706B1105" w:rsidRPr="787EB060">
        <w:rPr>
          <w:rFonts w:asciiTheme="minorHAnsi" w:hAnsiTheme="minorHAnsi" w:cstheme="minorBidi"/>
        </w:rPr>
        <w:t xml:space="preserve">hinnata </w:t>
      </w:r>
      <w:r w:rsidR="706B1105">
        <w:t xml:space="preserve">energiatõhususe lepingute ja muude tulemuspõhiste energiateenuste kasutamise teostatavust </w:t>
      </w:r>
      <w:r w:rsidR="4F0644EA" w:rsidRPr="7B1433F7">
        <w:rPr>
          <w:rFonts w:asciiTheme="minorHAnsi" w:hAnsiTheme="minorHAnsi" w:cstheme="minorBidi"/>
        </w:rPr>
        <w:t>olukorras, kus</w:t>
      </w:r>
      <w:r w:rsidR="00F622CD" w:rsidRPr="21AECC3B">
        <w:rPr>
          <w:rFonts w:asciiTheme="minorHAnsi" w:hAnsiTheme="minorHAnsi" w:cstheme="minorBidi"/>
        </w:rPr>
        <w:t xml:space="preserve"> </w:t>
      </w:r>
      <w:r w:rsidR="00E35523" w:rsidRPr="21AECC3B">
        <w:rPr>
          <w:rFonts w:asciiTheme="minorHAnsi" w:hAnsiTheme="minorHAnsi" w:cstheme="minorBidi"/>
        </w:rPr>
        <w:t xml:space="preserve">avaliku sektori </w:t>
      </w:r>
      <w:r w:rsidR="005557B1" w:rsidRPr="21AECC3B">
        <w:rPr>
          <w:rFonts w:asciiTheme="minorHAnsi" w:hAnsiTheme="minorHAnsi" w:cstheme="minorBidi"/>
        </w:rPr>
        <w:t>asutus plaanib re</w:t>
      </w:r>
      <w:r w:rsidR="00991483" w:rsidRPr="21AECC3B">
        <w:rPr>
          <w:rFonts w:asciiTheme="minorHAnsi" w:hAnsiTheme="minorHAnsi" w:cstheme="minorBidi"/>
        </w:rPr>
        <w:t>konstrueer</w:t>
      </w:r>
      <w:r w:rsidR="00643FD2" w:rsidRPr="21AECC3B">
        <w:rPr>
          <w:rFonts w:asciiTheme="minorHAnsi" w:hAnsiTheme="minorHAnsi" w:cstheme="minorBidi"/>
        </w:rPr>
        <w:t xml:space="preserve">ida </w:t>
      </w:r>
      <w:r w:rsidR="00643FD2" w:rsidRPr="787EB060">
        <w:rPr>
          <w:rFonts w:asciiTheme="minorHAnsi" w:hAnsiTheme="minorHAnsi" w:cstheme="minorBidi"/>
        </w:rPr>
        <w:t>hoone</w:t>
      </w:r>
      <w:r w:rsidR="3EC0CAFB" w:rsidRPr="787EB060">
        <w:rPr>
          <w:rFonts w:asciiTheme="minorHAnsi" w:hAnsiTheme="minorHAnsi" w:cstheme="minorBidi"/>
        </w:rPr>
        <w:t>t</w:t>
      </w:r>
      <w:r w:rsidR="193DCEE6" w:rsidRPr="7B1433F7">
        <w:rPr>
          <w:rFonts w:asciiTheme="minorHAnsi" w:hAnsiTheme="minorHAnsi" w:cstheme="minorBidi"/>
        </w:rPr>
        <w:t>,</w:t>
      </w:r>
      <w:r w:rsidR="00643FD2" w:rsidRPr="21AECC3B">
        <w:rPr>
          <w:rFonts w:asciiTheme="minorHAnsi" w:hAnsiTheme="minorHAnsi" w:cstheme="minorBidi"/>
        </w:rPr>
        <w:t xml:space="preserve"> mille üldpõrandapind on suurem kui </w:t>
      </w:r>
      <w:r w:rsidR="00235F10">
        <w:rPr>
          <w:rFonts w:asciiTheme="minorHAnsi" w:hAnsiTheme="minorHAnsi" w:cstheme="minorBidi"/>
        </w:rPr>
        <w:t>750</w:t>
      </w:r>
      <w:r w:rsidR="00CD4C74">
        <w:rPr>
          <w:rFonts w:asciiTheme="minorHAnsi" w:hAnsiTheme="minorHAnsi" w:cstheme="minorBidi"/>
        </w:rPr>
        <w:t> </w:t>
      </w:r>
      <w:r w:rsidR="00235F10">
        <w:rPr>
          <w:rFonts w:asciiTheme="minorHAnsi" w:hAnsiTheme="minorHAnsi" w:cstheme="minorBidi"/>
        </w:rPr>
        <w:t>m</w:t>
      </w:r>
      <w:r w:rsidR="00235F10">
        <w:rPr>
          <w:rFonts w:asciiTheme="minorHAnsi" w:hAnsiTheme="minorHAnsi" w:cstheme="minorBidi"/>
          <w:vertAlign w:val="superscript"/>
        </w:rPr>
        <w:t>2</w:t>
      </w:r>
      <w:r w:rsidR="003E3AF4">
        <w:t>. Energiatõhususe leping</w:t>
      </w:r>
      <w:r w:rsidR="005279A8">
        <w:rPr>
          <w:rStyle w:val="Allmrkuseviide"/>
        </w:rPr>
        <w:footnoteReference w:id="51"/>
      </w:r>
      <w:r w:rsidR="003E3AF4">
        <w:t xml:space="preserve"> on juba </w:t>
      </w:r>
      <w:r w:rsidR="008274B3">
        <w:t>kasutusel</w:t>
      </w:r>
      <w:r w:rsidR="003E3AF4">
        <w:t xml:space="preserve"> mõiste </w:t>
      </w:r>
      <w:r w:rsidR="00082B63">
        <w:t>(EnKS § 2 lg 13), mida eelnõu</w:t>
      </w:r>
      <w:r w:rsidR="008274B3">
        <w:t>ga</w:t>
      </w:r>
      <w:r w:rsidR="00082B63">
        <w:t xml:space="preserve"> ei </w:t>
      </w:r>
      <w:r w:rsidR="008274B3">
        <w:t xml:space="preserve">kavandata </w:t>
      </w:r>
      <w:r w:rsidR="00082B63">
        <w:t xml:space="preserve">muuta. </w:t>
      </w:r>
      <w:r w:rsidR="00F60397">
        <w:t>Energiatõhususe lepingu puhul väldib energiateenuse saaja investeerimiskulusid, kasutades osa energiasäästu finantsväärtusest selleks, et maksta täielikult või osaliselt investeeringu eest, mille on teinud kolmas isik.</w:t>
      </w:r>
    </w:p>
    <w:p w14:paraId="12141F53" w14:textId="454C0DDC" w:rsidR="00343B9F" w:rsidRPr="00273219" w:rsidRDefault="007E6081" w:rsidP="00947442">
      <w:pPr>
        <w:pStyle w:val="muudetavtekst"/>
        <w:rPr>
          <w:rFonts w:asciiTheme="minorHAnsi" w:hAnsiTheme="minorHAnsi" w:cstheme="minorBidi"/>
        </w:rPr>
      </w:pPr>
      <w:r>
        <w:t>Energiatõhususe koordinaator on küll välja</w:t>
      </w:r>
      <w:r w:rsidR="00A820ED">
        <w:t xml:space="preserve"> töötanud energiatõhususe lepingu näidise</w:t>
      </w:r>
      <w:r w:rsidR="00D27BEC">
        <w:rPr>
          <w:rStyle w:val="Allmrkuseviide"/>
        </w:rPr>
        <w:footnoteReference w:id="52"/>
      </w:r>
      <w:r w:rsidR="00F60397">
        <w:t xml:space="preserve">, kuid praktilist kasutust ei ole </w:t>
      </w:r>
      <w:r w:rsidR="5C1DF87D">
        <w:t xml:space="preserve">see seni </w:t>
      </w:r>
      <w:r w:rsidR="00F60397">
        <w:t xml:space="preserve">leidnud. </w:t>
      </w:r>
      <w:r w:rsidR="004803B0">
        <w:t>Energiatõhususe lepingu</w:t>
      </w:r>
      <w:r w:rsidR="007362A8">
        <w:t>d ei ole Eestis siiski levinud</w:t>
      </w:r>
      <w:r w:rsidR="00CD4C74">
        <w:t>,</w:t>
      </w:r>
      <w:r w:rsidR="005D0E6D">
        <w:t xml:space="preserve"> pigem eelistatakse ise olla rekonstrueerimistööde tellija.</w:t>
      </w:r>
    </w:p>
    <w:p w14:paraId="5BB1C56D" w14:textId="0D62C8F6" w:rsidR="00A210F8" w:rsidRDefault="007838B4" w:rsidP="00947442">
      <w:pPr>
        <w:pStyle w:val="muudetavtekst"/>
      </w:pPr>
      <w:r>
        <w:t>Avaliku</w:t>
      </w:r>
      <w:r w:rsidR="00F60397">
        <w:t xml:space="preserve"> sektori eeskuju energiatõhusus</w:t>
      </w:r>
      <w:r w:rsidR="00CD4C74">
        <w:t>e</w:t>
      </w:r>
      <w:r w:rsidR="00F60397">
        <w:t xml:space="preserve"> lepingute</w:t>
      </w:r>
      <w:r w:rsidR="008274B3">
        <w:t xml:space="preserve"> rakendamisel</w:t>
      </w:r>
      <w:r w:rsidR="008F4ACA">
        <w:t xml:space="preserve"> (alustades selle mõtteviisi kaalumisest) </w:t>
      </w:r>
      <w:r>
        <w:t>aitab</w:t>
      </w:r>
      <w:r w:rsidR="000D3B24">
        <w:t xml:space="preserve"> ligi meelitada erakapitali</w:t>
      </w:r>
      <w:r w:rsidR="00E24569">
        <w:t xml:space="preserve"> </w:t>
      </w:r>
      <w:r w:rsidR="0B10D752">
        <w:t>ja</w:t>
      </w:r>
      <w:r w:rsidR="000D3B24">
        <w:t xml:space="preserve"> </w:t>
      </w:r>
      <w:r w:rsidR="00E24569">
        <w:t xml:space="preserve">luua uuenduslikke ärimudeleid, </w:t>
      </w:r>
      <w:r w:rsidR="000D3B24">
        <w:t>mis on</w:t>
      </w:r>
      <w:r w:rsidR="00195430">
        <w:t xml:space="preserve"> E</w:t>
      </w:r>
      <w:r w:rsidR="00CD4C74">
        <w:t>L</w:t>
      </w:r>
      <w:r w:rsidR="008274B3">
        <w:t>i</w:t>
      </w:r>
      <w:r w:rsidR="000D3B24">
        <w:t xml:space="preserve"> hoonete renoveerimise määra suurendamise võti</w:t>
      </w:r>
      <w:r w:rsidR="00E24569">
        <w:t xml:space="preserve">. </w:t>
      </w:r>
    </w:p>
    <w:p w14:paraId="07D2D8E6" w14:textId="77777777" w:rsidR="00B01F2B" w:rsidRDefault="00B01F2B" w:rsidP="00947442">
      <w:pPr>
        <w:pStyle w:val="muudetavtekst"/>
      </w:pPr>
    </w:p>
    <w:p w14:paraId="3DF6EB8D" w14:textId="4E2C5757" w:rsidR="00BD2381" w:rsidRDefault="00B01F2B" w:rsidP="00947442">
      <w:pPr>
        <w:pStyle w:val="muudetavtekst"/>
      </w:pPr>
      <w:r w:rsidRPr="00AA475F">
        <w:rPr>
          <w:b/>
          <w:bCs/>
        </w:rPr>
        <w:t xml:space="preserve">Punktiga </w:t>
      </w:r>
      <w:r w:rsidR="007E6210">
        <w:rPr>
          <w:b/>
          <w:bCs/>
        </w:rPr>
        <w:t>29</w:t>
      </w:r>
      <w:r w:rsidR="007E6210">
        <w:t xml:space="preserve"> </w:t>
      </w:r>
      <w:r w:rsidRPr="00B01F2B">
        <w:t>asendatakse EnKS</w:t>
      </w:r>
      <w:r w:rsidR="00CD4C74">
        <w:t>i</w:t>
      </w:r>
      <w:r w:rsidRPr="00B01F2B">
        <w:t xml:space="preserve"> </w:t>
      </w:r>
      <w:r w:rsidR="00CD4C74" w:rsidRPr="005106DA">
        <w:rPr>
          <w:rFonts w:asciiTheme="minorHAnsi" w:hAnsiTheme="minorHAnsi" w:cstheme="minorBidi"/>
        </w:rPr>
        <w:t>§</w:t>
      </w:r>
      <w:r w:rsidRPr="00B01F2B">
        <w:t xml:space="preserve"> </w:t>
      </w:r>
      <w:r w:rsidR="00BE2365">
        <w:t>6</w:t>
      </w:r>
      <w:r w:rsidRPr="00B01F2B">
        <w:t xml:space="preserve"> sõna </w:t>
      </w:r>
      <w:r w:rsidR="00CD4C74">
        <w:t>„</w:t>
      </w:r>
      <w:r w:rsidRPr="00B01F2B">
        <w:t>keskvalitsus</w:t>
      </w:r>
      <w:r w:rsidR="00CD4C74">
        <w:t>“</w:t>
      </w:r>
      <w:r w:rsidRPr="00B01F2B">
        <w:t xml:space="preserve"> sõnadega „avaliku sektori asutus“</w:t>
      </w:r>
      <w:r w:rsidR="00CD4C74">
        <w:t>.</w:t>
      </w:r>
      <w:r w:rsidRPr="00B01F2B">
        <w:t xml:space="preserve"> Tegemist</w:t>
      </w:r>
      <w:r w:rsidR="00CD4C74">
        <w:t xml:space="preserve"> on</w:t>
      </w:r>
      <w:r w:rsidRPr="00B01F2B">
        <w:t xml:space="preserve"> tehnilise muudatusega</w:t>
      </w:r>
      <w:r w:rsidR="00BD2381">
        <w:t>. Paragrahv käsitleb a</w:t>
      </w:r>
      <w:r w:rsidR="00BD2381" w:rsidRPr="00BD2381">
        <w:t>valiku sektori asutuste energiatõhusa</w:t>
      </w:r>
      <w:r w:rsidR="00CD4C74">
        <w:t>i</w:t>
      </w:r>
      <w:r w:rsidR="00BD2381" w:rsidRPr="00BD2381">
        <w:t>d ost</w:t>
      </w:r>
      <w:r w:rsidR="00CD4C74">
        <w:t>e</w:t>
      </w:r>
      <w:r w:rsidR="00BD2381">
        <w:t xml:space="preserve">, mis seni on olnud keskvalitsuse kohustus, kuid nüüd kohuslaste ring laieneb mõiste </w:t>
      </w:r>
      <w:r w:rsidR="008274B3">
        <w:t xml:space="preserve">määratluse </w:t>
      </w:r>
      <w:r w:rsidR="00BD2381">
        <w:t>lai</w:t>
      </w:r>
      <w:r w:rsidR="007C4EF7">
        <w:t>endamise</w:t>
      </w:r>
      <w:r w:rsidR="00CD4C74">
        <w:t xml:space="preserve"> tõttu</w:t>
      </w:r>
      <w:r w:rsidR="007C4EF7">
        <w:t xml:space="preserve"> </w:t>
      </w:r>
      <w:r w:rsidR="003B24C0">
        <w:t xml:space="preserve">(vt seletuskirja </w:t>
      </w:r>
      <w:r w:rsidR="008274B3">
        <w:t xml:space="preserve">selgitust eelnõu </w:t>
      </w:r>
      <w:r w:rsidR="003B24C0">
        <w:t>§ 1 p 1</w:t>
      </w:r>
      <w:r w:rsidR="008274B3">
        <w:t xml:space="preserve"> kohta</w:t>
      </w:r>
      <w:r w:rsidR="003B24C0">
        <w:t>)</w:t>
      </w:r>
      <w:r w:rsidR="00CD4C74">
        <w:t>.</w:t>
      </w:r>
    </w:p>
    <w:p w14:paraId="438BCC0C" w14:textId="77777777" w:rsidR="00217877" w:rsidRDefault="00217877" w:rsidP="00947442">
      <w:pPr>
        <w:pStyle w:val="muudetavtekst"/>
        <w:rPr>
          <w:rFonts w:asciiTheme="minorHAnsi" w:hAnsiTheme="minorHAnsi" w:cstheme="minorHAnsi"/>
        </w:rPr>
      </w:pPr>
    </w:p>
    <w:p w14:paraId="669C9F46" w14:textId="3AFEF980" w:rsidR="0029716F" w:rsidRDefault="00AA475F" w:rsidP="00BF4C02">
      <w:pPr>
        <w:spacing w:after="0" w:line="240" w:lineRule="auto"/>
        <w:jc w:val="both"/>
        <w:rPr>
          <w:rFonts w:ascii="Times New Roman" w:eastAsia="Times New Roman" w:hAnsi="Times New Roman" w:cs="Times New Roman"/>
          <w:sz w:val="24"/>
          <w:szCs w:val="24"/>
          <w:lang w:eastAsia="et-EE"/>
        </w:rPr>
      </w:pPr>
      <w:r w:rsidRPr="005003A1">
        <w:rPr>
          <w:b/>
          <w:sz w:val="24"/>
          <w:szCs w:val="24"/>
        </w:rPr>
        <w:t xml:space="preserve">Punktiga </w:t>
      </w:r>
      <w:r w:rsidR="007E6210">
        <w:rPr>
          <w:b/>
          <w:sz w:val="24"/>
          <w:szCs w:val="24"/>
        </w:rPr>
        <w:t>30</w:t>
      </w:r>
      <w:r w:rsidR="007E6210" w:rsidRPr="005003A1">
        <w:rPr>
          <w:b/>
          <w:sz w:val="24"/>
          <w:szCs w:val="24"/>
        </w:rPr>
        <w:t xml:space="preserve"> </w:t>
      </w:r>
      <w:r w:rsidR="00C2593C" w:rsidRPr="005003A1">
        <w:rPr>
          <w:sz w:val="24"/>
          <w:szCs w:val="24"/>
        </w:rPr>
        <w:t>täiendatakse EnKS</w:t>
      </w:r>
      <w:r w:rsidR="00CD4C74" w:rsidRPr="005003A1">
        <w:rPr>
          <w:sz w:val="24"/>
          <w:szCs w:val="24"/>
        </w:rPr>
        <w:t>i</w:t>
      </w:r>
      <w:r w:rsidR="00C2593C" w:rsidRPr="005003A1">
        <w:rPr>
          <w:sz w:val="24"/>
          <w:szCs w:val="24"/>
        </w:rPr>
        <w:t xml:space="preserve"> </w:t>
      </w:r>
      <w:r w:rsidR="00CD4C74" w:rsidRPr="005003A1">
        <w:rPr>
          <w:sz w:val="24"/>
          <w:szCs w:val="24"/>
        </w:rPr>
        <w:t xml:space="preserve">§ </w:t>
      </w:r>
      <w:r w:rsidR="00C2593C" w:rsidRPr="008274B3">
        <w:rPr>
          <w:rFonts w:ascii="Times New Roman" w:eastAsia="Times New Roman" w:hAnsi="Times New Roman" w:cs="Times New Roman"/>
          <w:sz w:val="24"/>
          <w:szCs w:val="24"/>
          <w:lang w:eastAsia="et-EE"/>
        </w:rPr>
        <w:t>6</w:t>
      </w:r>
      <w:r w:rsidR="00C2593C" w:rsidRPr="1C4907DA">
        <w:rPr>
          <w:rFonts w:ascii="Times New Roman" w:eastAsia="Times New Roman" w:hAnsi="Times New Roman" w:cs="Times New Roman"/>
          <w:sz w:val="24"/>
          <w:szCs w:val="24"/>
          <w:lang w:eastAsia="et-EE"/>
        </w:rPr>
        <w:t xml:space="preserve"> lõiget 3 pärast sõna </w:t>
      </w:r>
      <w:r w:rsidR="00CD4C74">
        <w:rPr>
          <w:rFonts w:ascii="Times New Roman" w:eastAsia="Times New Roman" w:hAnsi="Times New Roman" w:cs="Times New Roman"/>
          <w:sz w:val="24"/>
          <w:szCs w:val="24"/>
          <w:lang w:eastAsia="et-EE"/>
        </w:rPr>
        <w:t>„</w:t>
      </w:r>
      <w:r w:rsidR="00C2593C" w:rsidRPr="1C4907DA">
        <w:rPr>
          <w:rFonts w:ascii="Times New Roman" w:eastAsia="Times New Roman" w:hAnsi="Times New Roman" w:cs="Times New Roman"/>
          <w:sz w:val="24"/>
          <w:szCs w:val="24"/>
          <w:lang w:eastAsia="et-EE"/>
        </w:rPr>
        <w:t>suurem</w:t>
      </w:r>
      <w:r w:rsidR="00CD4C74">
        <w:rPr>
          <w:rFonts w:ascii="Times New Roman" w:eastAsia="Times New Roman" w:hAnsi="Times New Roman" w:cs="Times New Roman"/>
          <w:sz w:val="24"/>
          <w:szCs w:val="24"/>
          <w:lang w:eastAsia="et-EE"/>
        </w:rPr>
        <w:t>“</w:t>
      </w:r>
      <w:r w:rsidR="00C2593C" w:rsidRPr="1C4907DA">
        <w:rPr>
          <w:rFonts w:ascii="Times New Roman" w:eastAsia="Times New Roman" w:hAnsi="Times New Roman" w:cs="Times New Roman"/>
          <w:sz w:val="24"/>
          <w:szCs w:val="24"/>
          <w:lang w:eastAsia="et-EE"/>
        </w:rPr>
        <w:t xml:space="preserve"> tekstiosaga </w:t>
      </w:r>
      <w:r w:rsidR="00CD4C74">
        <w:rPr>
          <w:rFonts w:ascii="Times New Roman" w:eastAsia="Times New Roman" w:hAnsi="Times New Roman" w:cs="Times New Roman"/>
          <w:sz w:val="24"/>
          <w:szCs w:val="24"/>
          <w:lang w:eastAsia="et-EE"/>
        </w:rPr>
        <w:t>„</w:t>
      </w:r>
      <w:r w:rsidR="00C2593C" w:rsidRPr="1C4907DA">
        <w:rPr>
          <w:rFonts w:ascii="Times New Roman" w:eastAsia="Times New Roman" w:hAnsi="Times New Roman" w:cs="Times New Roman"/>
          <w:sz w:val="24"/>
          <w:szCs w:val="24"/>
          <w:lang w:eastAsia="et-EE"/>
        </w:rPr>
        <w:t xml:space="preserve">, samuti arvestatakse § </w:t>
      </w:r>
      <w:r w:rsidR="001B6051">
        <w:rPr>
          <w:rFonts w:ascii="Times New Roman" w:eastAsia="Times New Roman" w:hAnsi="Times New Roman" w:cs="Times New Roman"/>
          <w:sz w:val="24"/>
          <w:szCs w:val="24"/>
          <w:lang w:eastAsia="et-EE"/>
        </w:rPr>
        <w:t>2</w:t>
      </w:r>
      <w:r w:rsidR="00C2593C" w:rsidRPr="1C4907DA">
        <w:rPr>
          <w:rFonts w:ascii="Times New Roman" w:eastAsia="Times New Roman" w:hAnsi="Times New Roman" w:cs="Times New Roman"/>
          <w:sz w:val="24"/>
          <w:szCs w:val="24"/>
          <w:vertAlign w:val="superscript"/>
          <w:lang w:eastAsia="et-EE"/>
        </w:rPr>
        <w:t>1</w:t>
      </w:r>
      <w:r w:rsidR="00C2593C" w:rsidRPr="1C4907DA">
        <w:rPr>
          <w:rFonts w:ascii="Times New Roman" w:eastAsia="Times New Roman" w:hAnsi="Times New Roman" w:cs="Times New Roman"/>
          <w:sz w:val="24"/>
          <w:szCs w:val="24"/>
          <w:lang w:eastAsia="et-EE"/>
        </w:rPr>
        <w:t xml:space="preserve"> energiatõhususe esikohale seadmise põhimõt</w:t>
      </w:r>
      <w:r w:rsidR="00070B42">
        <w:rPr>
          <w:rFonts w:ascii="Times New Roman" w:eastAsia="Times New Roman" w:hAnsi="Times New Roman" w:cs="Times New Roman"/>
          <w:sz w:val="24"/>
          <w:szCs w:val="24"/>
          <w:lang w:eastAsia="et-EE"/>
        </w:rPr>
        <w:t>t</w:t>
      </w:r>
      <w:r w:rsidR="00C2593C" w:rsidRPr="1C4907DA">
        <w:rPr>
          <w:rFonts w:ascii="Times New Roman" w:eastAsia="Times New Roman" w:hAnsi="Times New Roman" w:cs="Times New Roman"/>
          <w:sz w:val="24"/>
          <w:szCs w:val="24"/>
          <w:lang w:eastAsia="et-EE"/>
        </w:rPr>
        <w:t>e</w:t>
      </w:r>
      <w:r w:rsidR="00070B42">
        <w:rPr>
          <w:rFonts w:ascii="Times New Roman" w:eastAsia="Times New Roman" w:hAnsi="Times New Roman" w:cs="Times New Roman"/>
          <w:sz w:val="24"/>
          <w:szCs w:val="24"/>
          <w:lang w:eastAsia="et-EE"/>
        </w:rPr>
        <w:t xml:space="preserve"> rakendamist</w:t>
      </w:r>
      <w:r w:rsidR="00CD4C74">
        <w:rPr>
          <w:rFonts w:ascii="Times New Roman" w:eastAsia="Times New Roman" w:hAnsi="Times New Roman" w:cs="Times New Roman"/>
          <w:sz w:val="24"/>
          <w:szCs w:val="24"/>
          <w:lang w:eastAsia="et-EE"/>
        </w:rPr>
        <w:t>“.</w:t>
      </w:r>
      <w:r w:rsidR="00EA6467" w:rsidRPr="1C4907DA">
        <w:rPr>
          <w:rFonts w:ascii="Times New Roman" w:eastAsia="Times New Roman" w:hAnsi="Times New Roman" w:cs="Times New Roman"/>
          <w:sz w:val="24"/>
          <w:szCs w:val="24"/>
          <w:lang w:eastAsia="et-EE"/>
        </w:rPr>
        <w:t xml:space="preserve"> </w:t>
      </w:r>
      <w:r w:rsidR="00E13BE5">
        <w:rPr>
          <w:rFonts w:ascii="Times New Roman" w:eastAsia="Times New Roman" w:hAnsi="Times New Roman" w:cs="Times New Roman"/>
          <w:sz w:val="24"/>
          <w:szCs w:val="24"/>
          <w:lang w:eastAsia="et-EE"/>
        </w:rPr>
        <w:t>Võetakse üle direktiivi artikl</w:t>
      </w:r>
      <w:r w:rsidR="00F642DE">
        <w:rPr>
          <w:rFonts w:ascii="Times New Roman" w:eastAsia="Times New Roman" w:hAnsi="Times New Roman" w:cs="Times New Roman"/>
          <w:sz w:val="24"/>
          <w:szCs w:val="24"/>
          <w:lang w:eastAsia="et-EE"/>
        </w:rPr>
        <w:t>i</w:t>
      </w:r>
      <w:r w:rsidR="00E13BE5">
        <w:rPr>
          <w:rFonts w:ascii="Times New Roman" w:eastAsia="Times New Roman" w:hAnsi="Times New Roman" w:cs="Times New Roman"/>
          <w:sz w:val="24"/>
          <w:szCs w:val="24"/>
          <w:lang w:eastAsia="et-EE"/>
        </w:rPr>
        <w:t xml:space="preserve"> </w:t>
      </w:r>
      <w:r w:rsidR="003F6AC6">
        <w:rPr>
          <w:rFonts w:ascii="Times New Roman" w:eastAsia="Times New Roman" w:hAnsi="Times New Roman" w:cs="Times New Roman"/>
          <w:sz w:val="24"/>
          <w:szCs w:val="24"/>
          <w:lang w:eastAsia="et-EE"/>
        </w:rPr>
        <w:t xml:space="preserve">7 lõige 1. </w:t>
      </w:r>
      <w:r w:rsidR="00CD4C74">
        <w:rPr>
          <w:rFonts w:ascii="Times New Roman" w:eastAsia="Times New Roman" w:hAnsi="Times New Roman" w:cs="Times New Roman"/>
          <w:sz w:val="24"/>
          <w:szCs w:val="24"/>
          <w:lang w:eastAsia="et-EE"/>
        </w:rPr>
        <w:t>T</w:t>
      </w:r>
      <w:r w:rsidR="00EA6467" w:rsidRPr="1C4907DA">
        <w:rPr>
          <w:rFonts w:ascii="Times New Roman" w:eastAsia="Times New Roman" w:hAnsi="Times New Roman" w:cs="Times New Roman"/>
          <w:sz w:val="24"/>
          <w:szCs w:val="24"/>
          <w:lang w:eastAsia="et-EE"/>
        </w:rPr>
        <w:t>äiendus</w:t>
      </w:r>
      <w:r w:rsidR="00CD4C74">
        <w:rPr>
          <w:rFonts w:ascii="Times New Roman" w:eastAsia="Times New Roman" w:hAnsi="Times New Roman" w:cs="Times New Roman"/>
          <w:sz w:val="24"/>
          <w:szCs w:val="24"/>
          <w:lang w:eastAsia="et-EE"/>
        </w:rPr>
        <w:t>e järgi tuleb</w:t>
      </w:r>
      <w:r w:rsidR="00EA6467" w:rsidRPr="1C4907DA">
        <w:rPr>
          <w:rFonts w:ascii="Times New Roman" w:eastAsia="Times New Roman" w:hAnsi="Times New Roman" w:cs="Times New Roman"/>
          <w:sz w:val="24"/>
          <w:szCs w:val="24"/>
          <w:lang w:eastAsia="et-EE"/>
        </w:rPr>
        <w:t xml:space="preserve"> ka avaliku sektori ostude puhul kaaluda energiatõhususele esikohale seadmist. Näiteks </w:t>
      </w:r>
      <w:r w:rsidR="00CD4C74">
        <w:rPr>
          <w:rFonts w:ascii="Times New Roman" w:eastAsia="Times New Roman" w:hAnsi="Times New Roman" w:cs="Times New Roman"/>
          <w:sz w:val="24"/>
          <w:szCs w:val="24"/>
          <w:lang w:eastAsia="et-EE"/>
        </w:rPr>
        <w:t xml:space="preserve">kui </w:t>
      </w:r>
      <w:r w:rsidR="00CD4C74" w:rsidRPr="1C4907DA">
        <w:rPr>
          <w:rFonts w:ascii="Times New Roman" w:eastAsia="Times New Roman" w:hAnsi="Times New Roman" w:cs="Times New Roman"/>
          <w:sz w:val="24"/>
          <w:szCs w:val="24"/>
          <w:lang w:eastAsia="et-EE"/>
        </w:rPr>
        <w:t>energiakulude kokkuhoiuks</w:t>
      </w:r>
      <w:r w:rsidR="00CD4C74">
        <w:rPr>
          <w:rFonts w:ascii="Times New Roman" w:eastAsia="Times New Roman" w:hAnsi="Times New Roman" w:cs="Times New Roman"/>
          <w:sz w:val="24"/>
          <w:szCs w:val="24"/>
          <w:lang w:eastAsia="et-EE"/>
        </w:rPr>
        <w:t xml:space="preserve"> soovitakse </w:t>
      </w:r>
      <w:r w:rsidR="00EA6467" w:rsidRPr="1C4907DA">
        <w:rPr>
          <w:rFonts w:ascii="Times New Roman" w:eastAsia="Times New Roman" w:hAnsi="Times New Roman" w:cs="Times New Roman"/>
          <w:sz w:val="24"/>
          <w:szCs w:val="24"/>
          <w:lang w:eastAsia="et-EE"/>
        </w:rPr>
        <w:t>rekonstrueerimata hoone</w:t>
      </w:r>
      <w:r w:rsidR="00CD4C74">
        <w:rPr>
          <w:rFonts w:ascii="Times New Roman" w:eastAsia="Times New Roman" w:hAnsi="Times New Roman" w:cs="Times New Roman"/>
          <w:sz w:val="24"/>
          <w:szCs w:val="24"/>
          <w:lang w:eastAsia="et-EE"/>
        </w:rPr>
        <w:t>sse</w:t>
      </w:r>
      <w:r w:rsidR="00EA6467" w:rsidRPr="1C4907DA">
        <w:rPr>
          <w:rFonts w:ascii="Times New Roman" w:eastAsia="Times New Roman" w:hAnsi="Times New Roman" w:cs="Times New Roman"/>
          <w:sz w:val="24"/>
          <w:szCs w:val="24"/>
          <w:lang w:eastAsia="et-EE"/>
        </w:rPr>
        <w:t xml:space="preserve"> paigaldada soojuspump</w:t>
      </w:r>
      <w:r w:rsidR="00F642DE">
        <w:rPr>
          <w:rFonts w:ascii="Times New Roman" w:eastAsia="Times New Roman" w:hAnsi="Times New Roman" w:cs="Times New Roman"/>
          <w:sz w:val="24"/>
          <w:szCs w:val="24"/>
          <w:lang w:eastAsia="et-EE"/>
        </w:rPr>
        <w:t>, s</w:t>
      </w:r>
      <w:r w:rsidR="004F4E51">
        <w:rPr>
          <w:rFonts w:ascii="Times New Roman" w:eastAsia="Times New Roman" w:hAnsi="Times New Roman" w:cs="Times New Roman"/>
          <w:sz w:val="24"/>
          <w:szCs w:val="24"/>
          <w:lang w:eastAsia="et-EE"/>
        </w:rPr>
        <w:t xml:space="preserve">iis </w:t>
      </w:r>
      <w:r w:rsidR="009C661B">
        <w:rPr>
          <w:rFonts w:ascii="Times New Roman" w:eastAsia="Times New Roman" w:hAnsi="Times New Roman" w:cs="Times New Roman"/>
          <w:sz w:val="24"/>
          <w:szCs w:val="24"/>
          <w:lang w:eastAsia="et-EE"/>
        </w:rPr>
        <w:t>t</w:t>
      </w:r>
      <w:r w:rsidR="00EA6467" w:rsidRPr="1C4907DA">
        <w:rPr>
          <w:rFonts w:ascii="Times New Roman" w:eastAsia="Times New Roman" w:hAnsi="Times New Roman" w:cs="Times New Roman"/>
          <w:sz w:val="24"/>
          <w:szCs w:val="24"/>
          <w:lang w:eastAsia="et-EE"/>
        </w:rPr>
        <w:t xml:space="preserve">uleks </w:t>
      </w:r>
      <w:r w:rsidR="004F4E51">
        <w:rPr>
          <w:rFonts w:ascii="Times New Roman" w:eastAsia="Times New Roman" w:hAnsi="Times New Roman" w:cs="Times New Roman"/>
          <w:sz w:val="24"/>
          <w:szCs w:val="24"/>
          <w:lang w:eastAsia="et-EE"/>
        </w:rPr>
        <w:t>k</w:t>
      </w:r>
      <w:r w:rsidR="00455339">
        <w:rPr>
          <w:rFonts w:ascii="Times New Roman" w:eastAsia="Times New Roman" w:hAnsi="Times New Roman" w:cs="Times New Roman"/>
          <w:sz w:val="24"/>
          <w:szCs w:val="24"/>
          <w:lang w:eastAsia="et-EE"/>
        </w:rPr>
        <w:t>aaluda ka hoone soojustamist</w:t>
      </w:r>
      <w:r w:rsidR="007C680D">
        <w:rPr>
          <w:rFonts w:ascii="Times New Roman" w:eastAsia="Times New Roman" w:hAnsi="Times New Roman" w:cs="Times New Roman"/>
          <w:sz w:val="24"/>
          <w:szCs w:val="24"/>
          <w:lang w:eastAsia="et-EE"/>
        </w:rPr>
        <w:t xml:space="preserve"> </w:t>
      </w:r>
      <w:r w:rsidR="00F642DE">
        <w:rPr>
          <w:rFonts w:ascii="Times New Roman" w:eastAsia="Times New Roman" w:hAnsi="Times New Roman" w:cs="Times New Roman"/>
          <w:sz w:val="24"/>
          <w:szCs w:val="24"/>
          <w:lang w:eastAsia="et-EE"/>
        </w:rPr>
        <w:t>ja</w:t>
      </w:r>
      <w:r w:rsidR="007C680D">
        <w:rPr>
          <w:rFonts w:ascii="Times New Roman" w:eastAsia="Times New Roman" w:hAnsi="Times New Roman" w:cs="Times New Roman"/>
          <w:sz w:val="24"/>
          <w:szCs w:val="24"/>
          <w:lang w:eastAsia="et-EE"/>
        </w:rPr>
        <w:t xml:space="preserve"> väiksema v</w:t>
      </w:r>
      <w:r w:rsidR="00EA6467" w:rsidRPr="1C4907DA">
        <w:rPr>
          <w:rFonts w:ascii="Times New Roman" w:eastAsia="Times New Roman" w:hAnsi="Times New Roman" w:cs="Times New Roman"/>
          <w:sz w:val="24"/>
          <w:szCs w:val="24"/>
          <w:lang w:eastAsia="et-EE"/>
        </w:rPr>
        <w:t>õimsusega soojuspum</w:t>
      </w:r>
      <w:r w:rsidR="007C680D">
        <w:rPr>
          <w:rFonts w:ascii="Times New Roman" w:eastAsia="Times New Roman" w:hAnsi="Times New Roman" w:cs="Times New Roman"/>
          <w:sz w:val="24"/>
          <w:szCs w:val="24"/>
          <w:lang w:eastAsia="et-EE"/>
        </w:rPr>
        <w:t>ba</w:t>
      </w:r>
      <w:r w:rsidR="00F642DE">
        <w:rPr>
          <w:rFonts w:ascii="Times New Roman" w:eastAsia="Times New Roman" w:hAnsi="Times New Roman" w:cs="Times New Roman"/>
          <w:sz w:val="24"/>
          <w:szCs w:val="24"/>
          <w:lang w:eastAsia="et-EE"/>
        </w:rPr>
        <w:t xml:space="preserve"> paigaldamist</w:t>
      </w:r>
      <w:r w:rsidR="00CD4C74">
        <w:rPr>
          <w:rFonts w:ascii="Times New Roman" w:eastAsia="Times New Roman" w:hAnsi="Times New Roman" w:cs="Times New Roman"/>
          <w:sz w:val="24"/>
          <w:szCs w:val="24"/>
          <w:lang w:eastAsia="et-EE"/>
        </w:rPr>
        <w:t xml:space="preserve">, mis </w:t>
      </w:r>
      <w:r w:rsidR="004F4E51">
        <w:rPr>
          <w:rFonts w:ascii="Times New Roman" w:eastAsia="Times New Roman" w:hAnsi="Times New Roman" w:cs="Times New Roman"/>
          <w:sz w:val="24"/>
          <w:szCs w:val="24"/>
          <w:lang w:eastAsia="et-EE"/>
        </w:rPr>
        <w:t>võib olla kulutõhusam</w:t>
      </w:r>
      <w:r w:rsidR="00E27374">
        <w:rPr>
          <w:rFonts w:ascii="Times New Roman" w:eastAsia="Times New Roman" w:hAnsi="Times New Roman" w:cs="Times New Roman"/>
          <w:sz w:val="24"/>
          <w:szCs w:val="24"/>
          <w:lang w:eastAsia="et-EE"/>
        </w:rPr>
        <w:t xml:space="preserve"> kui võimsama soojuspumba </w:t>
      </w:r>
      <w:r w:rsidR="00F642DE">
        <w:rPr>
          <w:rFonts w:ascii="Times New Roman" w:eastAsia="Times New Roman" w:hAnsi="Times New Roman" w:cs="Times New Roman"/>
          <w:sz w:val="24"/>
          <w:szCs w:val="24"/>
          <w:lang w:eastAsia="et-EE"/>
        </w:rPr>
        <w:t>paigaldamine</w:t>
      </w:r>
      <w:r w:rsidR="00E27374">
        <w:rPr>
          <w:rFonts w:ascii="Times New Roman" w:eastAsia="Times New Roman" w:hAnsi="Times New Roman" w:cs="Times New Roman"/>
          <w:sz w:val="24"/>
          <w:szCs w:val="24"/>
          <w:lang w:eastAsia="et-EE"/>
        </w:rPr>
        <w:t>.</w:t>
      </w:r>
    </w:p>
    <w:p w14:paraId="1BA4407A" w14:textId="77777777" w:rsidR="004F4E51" w:rsidRDefault="004F4E51" w:rsidP="00BF4C02">
      <w:pPr>
        <w:spacing w:after="0" w:line="240" w:lineRule="auto"/>
        <w:jc w:val="both"/>
        <w:rPr>
          <w:rFonts w:ascii="Times New Roman" w:eastAsia="Times New Roman" w:hAnsi="Times New Roman" w:cs="Times New Roman"/>
          <w:sz w:val="24"/>
          <w:szCs w:val="20"/>
          <w:lang w:eastAsia="et-EE"/>
        </w:rPr>
      </w:pPr>
    </w:p>
    <w:p w14:paraId="260DF184" w14:textId="5E132E56" w:rsidR="00AA475F" w:rsidRDefault="0029716F" w:rsidP="00BF4C02">
      <w:pPr>
        <w:spacing w:after="0" w:line="240" w:lineRule="auto"/>
        <w:jc w:val="both"/>
        <w:rPr>
          <w:rFonts w:ascii="Times New Roman" w:eastAsia="Times New Roman" w:hAnsi="Times New Roman" w:cs="Times New Roman"/>
          <w:sz w:val="24"/>
          <w:szCs w:val="20"/>
          <w:lang w:eastAsia="et-EE"/>
        </w:rPr>
      </w:pPr>
      <w:r w:rsidRPr="00B67D06">
        <w:rPr>
          <w:rFonts w:ascii="Times New Roman" w:eastAsia="Times New Roman" w:hAnsi="Times New Roman" w:cs="Times New Roman"/>
          <w:b/>
          <w:bCs/>
          <w:sz w:val="24"/>
          <w:szCs w:val="20"/>
          <w:lang w:eastAsia="et-EE"/>
        </w:rPr>
        <w:t xml:space="preserve">Punktiga </w:t>
      </w:r>
      <w:r w:rsidR="00070B42">
        <w:rPr>
          <w:rFonts w:ascii="Times New Roman" w:eastAsia="Times New Roman" w:hAnsi="Times New Roman" w:cs="Times New Roman"/>
          <w:b/>
          <w:bCs/>
          <w:sz w:val="24"/>
          <w:szCs w:val="20"/>
          <w:lang w:eastAsia="et-EE"/>
        </w:rPr>
        <w:t>3</w:t>
      </w:r>
      <w:r w:rsidR="00117E99">
        <w:rPr>
          <w:rFonts w:ascii="Times New Roman" w:eastAsia="Times New Roman" w:hAnsi="Times New Roman" w:cs="Times New Roman"/>
          <w:b/>
          <w:bCs/>
          <w:sz w:val="24"/>
          <w:szCs w:val="20"/>
          <w:lang w:eastAsia="et-EE"/>
        </w:rPr>
        <w:t>1</w:t>
      </w:r>
      <w:r w:rsidR="007B0382">
        <w:rPr>
          <w:rFonts w:ascii="Times New Roman" w:eastAsia="Times New Roman" w:hAnsi="Times New Roman" w:cs="Times New Roman"/>
          <w:sz w:val="24"/>
          <w:szCs w:val="20"/>
          <w:lang w:eastAsia="et-EE"/>
        </w:rPr>
        <w:t xml:space="preserve"> </w:t>
      </w:r>
      <w:r w:rsidR="004429F4">
        <w:rPr>
          <w:rFonts w:ascii="Times New Roman" w:eastAsia="Times New Roman" w:hAnsi="Times New Roman" w:cs="Times New Roman"/>
          <w:sz w:val="24"/>
          <w:szCs w:val="20"/>
          <w:lang w:eastAsia="et-EE"/>
        </w:rPr>
        <w:t>täienda</w:t>
      </w:r>
      <w:r w:rsidR="0056483F">
        <w:rPr>
          <w:rFonts w:ascii="Times New Roman" w:eastAsia="Times New Roman" w:hAnsi="Times New Roman" w:cs="Times New Roman"/>
          <w:sz w:val="24"/>
          <w:szCs w:val="20"/>
          <w:lang w:eastAsia="et-EE"/>
        </w:rPr>
        <w:t>takse EnKS</w:t>
      </w:r>
      <w:r w:rsidR="00CD4C74">
        <w:rPr>
          <w:rFonts w:ascii="Times New Roman" w:eastAsia="Times New Roman" w:hAnsi="Times New Roman" w:cs="Times New Roman"/>
          <w:sz w:val="24"/>
          <w:szCs w:val="20"/>
          <w:lang w:eastAsia="et-EE"/>
        </w:rPr>
        <w:t>i</w:t>
      </w:r>
      <w:r w:rsidR="0056483F">
        <w:rPr>
          <w:rFonts w:ascii="Times New Roman" w:eastAsia="Times New Roman" w:hAnsi="Times New Roman" w:cs="Times New Roman"/>
          <w:sz w:val="24"/>
          <w:szCs w:val="20"/>
          <w:lang w:eastAsia="et-EE"/>
        </w:rPr>
        <w:t xml:space="preserve"> </w:t>
      </w:r>
      <w:r w:rsidR="00CD4C74" w:rsidRPr="005106DA">
        <w:t>§</w:t>
      </w:r>
      <w:r w:rsidR="0056483F">
        <w:rPr>
          <w:rFonts w:ascii="Times New Roman" w:eastAsia="Times New Roman" w:hAnsi="Times New Roman" w:cs="Times New Roman"/>
          <w:sz w:val="24"/>
          <w:szCs w:val="20"/>
          <w:lang w:eastAsia="et-EE"/>
        </w:rPr>
        <w:t xml:space="preserve"> 6 lõikega 3</w:t>
      </w:r>
      <w:r w:rsidR="0056483F">
        <w:rPr>
          <w:rFonts w:ascii="Times New Roman" w:eastAsia="Times New Roman" w:hAnsi="Times New Roman" w:cs="Times New Roman"/>
          <w:sz w:val="24"/>
          <w:szCs w:val="20"/>
          <w:vertAlign w:val="superscript"/>
          <w:lang w:eastAsia="et-EE"/>
        </w:rPr>
        <w:t>1</w:t>
      </w:r>
      <w:r w:rsidR="00CD4C74">
        <w:rPr>
          <w:rFonts w:ascii="Times New Roman" w:eastAsia="Times New Roman" w:hAnsi="Times New Roman" w:cs="Times New Roman"/>
          <w:sz w:val="24"/>
          <w:szCs w:val="20"/>
          <w:lang w:eastAsia="et-EE"/>
        </w:rPr>
        <w:t xml:space="preserve">. </w:t>
      </w:r>
      <w:r w:rsidR="0058352B">
        <w:rPr>
          <w:rFonts w:ascii="Times New Roman" w:eastAsia="Times New Roman" w:hAnsi="Times New Roman" w:cs="Times New Roman"/>
          <w:sz w:val="24"/>
          <w:szCs w:val="20"/>
          <w:lang w:eastAsia="et-EE"/>
        </w:rPr>
        <w:t xml:space="preserve">Võetakse üle </w:t>
      </w:r>
      <w:r w:rsidR="00236752">
        <w:rPr>
          <w:rFonts w:ascii="Times New Roman" w:eastAsia="Times New Roman" w:hAnsi="Times New Roman" w:cs="Times New Roman"/>
          <w:sz w:val="24"/>
          <w:szCs w:val="20"/>
          <w:lang w:eastAsia="et-EE"/>
        </w:rPr>
        <w:t>direktiivi artik</w:t>
      </w:r>
      <w:r w:rsidR="00324DBC">
        <w:rPr>
          <w:rFonts w:ascii="Times New Roman" w:eastAsia="Times New Roman" w:hAnsi="Times New Roman" w:cs="Times New Roman"/>
          <w:sz w:val="24"/>
          <w:szCs w:val="20"/>
          <w:lang w:eastAsia="et-EE"/>
        </w:rPr>
        <w:t>li</w:t>
      </w:r>
      <w:r w:rsidR="00236752">
        <w:rPr>
          <w:rFonts w:ascii="Times New Roman" w:eastAsia="Times New Roman" w:hAnsi="Times New Roman" w:cs="Times New Roman"/>
          <w:sz w:val="24"/>
          <w:szCs w:val="20"/>
          <w:lang w:eastAsia="et-EE"/>
        </w:rPr>
        <w:t xml:space="preserve"> 7 lõige </w:t>
      </w:r>
      <w:r w:rsidR="00C46313">
        <w:rPr>
          <w:rFonts w:ascii="Times New Roman" w:eastAsia="Times New Roman" w:hAnsi="Times New Roman" w:cs="Times New Roman"/>
          <w:sz w:val="24"/>
          <w:szCs w:val="20"/>
          <w:lang w:eastAsia="et-EE"/>
        </w:rPr>
        <w:t xml:space="preserve">3. </w:t>
      </w:r>
      <w:r w:rsidR="00CD4C74">
        <w:rPr>
          <w:rFonts w:ascii="Times New Roman" w:eastAsia="Times New Roman" w:hAnsi="Times New Roman" w:cs="Times New Roman"/>
          <w:sz w:val="24"/>
          <w:szCs w:val="20"/>
          <w:lang w:eastAsia="et-EE"/>
        </w:rPr>
        <w:t>A</w:t>
      </w:r>
      <w:r w:rsidR="004429F4" w:rsidRPr="004429F4">
        <w:rPr>
          <w:rFonts w:ascii="Times New Roman" w:eastAsia="Times New Roman" w:hAnsi="Times New Roman" w:cs="Times New Roman"/>
          <w:sz w:val="24"/>
          <w:szCs w:val="20"/>
          <w:lang w:eastAsia="et-EE"/>
        </w:rPr>
        <w:t>valiku sektori ja võrgustiku sektori hankijad hindavad olulise energia osakaaluga teenuslepingute hangete korral, kas saaks sõlmida pikaajalist energiatõhusust andvaid lepinguid, mille tulemusena saavutatakse pikaajaline energiasääst.</w:t>
      </w:r>
      <w:r w:rsidR="00CD4C74">
        <w:rPr>
          <w:rFonts w:ascii="Times New Roman" w:eastAsia="Times New Roman" w:hAnsi="Times New Roman" w:cs="Times New Roman"/>
          <w:sz w:val="24"/>
          <w:szCs w:val="20"/>
          <w:lang w:eastAsia="et-EE"/>
        </w:rPr>
        <w:t xml:space="preserve"> </w:t>
      </w:r>
      <w:r w:rsidR="00DF0F8F" w:rsidRPr="00DF0F8F">
        <w:rPr>
          <w:rFonts w:ascii="Times New Roman" w:eastAsia="Times New Roman" w:hAnsi="Times New Roman" w:cs="Times New Roman"/>
          <w:sz w:val="24"/>
          <w:szCs w:val="20"/>
          <w:lang w:eastAsia="et-EE"/>
        </w:rPr>
        <w:t>Olulise energia osakaaluga teenuslepingud on näiteks kütte- või transporditeenuste lepingud, hoonete või tänavavalgustuse hoolduslepingud või energiat tarbivate rajatiste haldamise lepingud</w:t>
      </w:r>
      <w:r w:rsidR="00865B6A">
        <w:rPr>
          <w:rFonts w:ascii="Times New Roman" w:eastAsia="Times New Roman" w:hAnsi="Times New Roman" w:cs="Times New Roman"/>
          <w:sz w:val="24"/>
          <w:szCs w:val="20"/>
          <w:lang w:eastAsia="et-EE"/>
        </w:rPr>
        <w:t xml:space="preserve">. </w:t>
      </w:r>
      <w:r w:rsidR="00720DA4">
        <w:rPr>
          <w:rFonts w:ascii="Times New Roman" w:eastAsia="Times New Roman" w:hAnsi="Times New Roman" w:cs="Times New Roman"/>
          <w:sz w:val="24"/>
          <w:szCs w:val="20"/>
          <w:lang w:eastAsia="et-EE"/>
        </w:rPr>
        <w:t>See eeldab taas energiateenuse</w:t>
      </w:r>
      <w:r w:rsidR="00865B6A">
        <w:rPr>
          <w:rFonts w:ascii="Times New Roman" w:eastAsia="Times New Roman" w:hAnsi="Times New Roman" w:cs="Times New Roman"/>
          <w:sz w:val="24"/>
          <w:szCs w:val="20"/>
          <w:lang w:eastAsia="et-EE"/>
        </w:rPr>
        <w:t xml:space="preserve"> turu arenemist ja uute ärimudelite tekkimist</w:t>
      </w:r>
      <w:r w:rsidR="00D2562D">
        <w:rPr>
          <w:rFonts w:ascii="Times New Roman" w:eastAsia="Times New Roman" w:hAnsi="Times New Roman" w:cs="Times New Roman"/>
          <w:sz w:val="24"/>
          <w:szCs w:val="20"/>
          <w:lang w:eastAsia="et-EE"/>
        </w:rPr>
        <w:t>, kus avaliku sektori asutused saavad olla suunanäitajaks.</w:t>
      </w:r>
    </w:p>
    <w:p w14:paraId="60005FDB" w14:textId="77777777" w:rsidR="00B67D06" w:rsidRDefault="00B67D06" w:rsidP="00BF4C02">
      <w:pPr>
        <w:spacing w:after="0" w:line="240" w:lineRule="auto"/>
        <w:jc w:val="both"/>
        <w:rPr>
          <w:rFonts w:ascii="Times New Roman" w:eastAsia="Times New Roman" w:hAnsi="Times New Roman" w:cs="Times New Roman"/>
          <w:sz w:val="24"/>
          <w:szCs w:val="20"/>
          <w:lang w:eastAsia="et-EE"/>
        </w:rPr>
      </w:pPr>
    </w:p>
    <w:p w14:paraId="3D769961" w14:textId="02979E69" w:rsidR="00B11F0B" w:rsidRDefault="00E02D15" w:rsidP="00BF4C02">
      <w:pPr>
        <w:spacing w:after="0" w:line="240" w:lineRule="auto"/>
        <w:jc w:val="both"/>
        <w:rPr>
          <w:rFonts w:ascii="Times New Roman" w:eastAsia="Times New Roman" w:hAnsi="Times New Roman" w:cs="Times New Roman"/>
          <w:sz w:val="24"/>
          <w:szCs w:val="20"/>
          <w:lang w:eastAsia="et-EE"/>
        </w:rPr>
      </w:pPr>
      <w:r w:rsidRPr="00750CBA">
        <w:rPr>
          <w:rFonts w:ascii="Times New Roman" w:eastAsia="Times New Roman" w:hAnsi="Times New Roman" w:cs="Times New Roman"/>
          <w:b/>
          <w:bCs/>
          <w:sz w:val="24"/>
          <w:szCs w:val="20"/>
          <w:lang w:eastAsia="et-EE"/>
        </w:rPr>
        <w:t>Punktiga</w:t>
      </w:r>
      <w:r w:rsidR="00B67D06" w:rsidRPr="00750CBA">
        <w:rPr>
          <w:rFonts w:ascii="Times New Roman" w:eastAsia="Times New Roman" w:hAnsi="Times New Roman" w:cs="Times New Roman"/>
          <w:b/>
          <w:bCs/>
          <w:sz w:val="24"/>
          <w:szCs w:val="20"/>
          <w:lang w:eastAsia="et-EE"/>
        </w:rPr>
        <w:t xml:space="preserve"> </w:t>
      </w:r>
      <w:r w:rsidR="00070B42">
        <w:rPr>
          <w:rFonts w:ascii="Times New Roman" w:eastAsia="Times New Roman" w:hAnsi="Times New Roman" w:cs="Times New Roman"/>
          <w:b/>
          <w:bCs/>
          <w:sz w:val="24"/>
          <w:szCs w:val="20"/>
          <w:lang w:eastAsia="et-EE"/>
        </w:rPr>
        <w:t>3</w:t>
      </w:r>
      <w:r w:rsidR="00117E99">
        <w:rPr>
          <w:rFonts w:ascii="Times New Roman" w:eastAsia="Times New Roman" w:hAnsi="Times New Roman" w:cs="Times New Roman"/>
          <w:b/>
          <w:bCs/>
          <w:sz w:val="24"/>
          <w:szCs w:val="20"/>
          <w:lang w:eastAsia="et-EE"/>
        </w:rPr>
        <w:t>2</w:t>
      </w:r>
      <w:r w:rsidR="000A5575">
        <w:rPr>
          <w:rFonts w:ascii="Times New Roman" w:eastAsia="Times New Roman" w:hAnsi="Times New Roman" w:cs="Times New Roman"/>
          <w:sz w:val="24"/>
          <w:szCs w:val="20"/>
          <w:lang w:eastAsia="et-EE"/>
        </w:rPr>
        <w:t xml:space="preserve"> </w:t>
      </w:r>
      <w:r w:rsidR="00F744B3" w:rsidRPr="00F744B3">
        <w:rPr>
          <w:rFonts w:ascii="Times New Roman" w:eastAsia="Times New Roman" w:hAnsi="Times New Roman" w:cs="Times New Roman"/>
          <w:sz w:val="24"/>
          <w:szCs w:val="20"/>
          <w:lang w:eastAsia="et-EE"/>
        </w:rPr>
        <w:t>täiendatakse EnKS</w:t>
      </w:r>
      <w:r w:rsidR="00CD4C74">
        <w:rPr>
          <w:rFonts w:ascii="Times New Roman" w:eastAsia="Times New Roman" w:hAnsi="Times New Roman" w:cs="Times New Roman"/>
          <w:sz w:val="24"/>
          <w:szCs w:val="20"/>
          <w:lang w:eastAsia="et-EE"/>
        </w:rPr>
        <w:t>i</w:t>
      </w:r>
      <w:r w:rsidR="00F744B3" w:rsidRPr="00F744B3">
        <w:rPr>
          <w:rFonts w:ascii="Times New Roman" w:eastAsia="Times New Roman" w:hAnsi="Times New Roman" w:cs="Times New Roman"/>
          <w:sz w:val="24"/>
          <w:szCs w:val="20"/>
          <w:lang w:eastAsia="et-EE"/>
        </w:rPr>
        <w:t xml:space="preserve"> </w:t>
      </w:r>
      <w:r w:rsidR="00CD4C74" w:rsidRPr="005106DA">
        <w:t>§</w:t>
      </w:r>
      <w:r w:rsidR="00CD4C74">
        <w:t xml:space="preserve"> </w:t>
      </w:r>
      <w:r w:rsidR="00F744B3" w:rsidRPr="00F744B3">
        <w:rPr>
          <w:rFonts w:ascii="Times New Roman" w:eastAsia="Times New Roman" w:hAnsi="Times New Roman" w:cs="Times New Roman"/>
          <w:sz w:val="24"/>
          <w:szCs w:val="20"/>
          <w:lang w:eastAsia="et-EE"/>
        </w:rPr>
        <w:t xml:space="preserve">6 lõikega </w:t>
      </w:r>
      <w:r w:rsidR="00FC3D64">
        <w:rPr>
          <w:rFonts w:ascii="Times New Roman" w:eastAsia="Times New Roman" w:hAnsi="Times New Roman" w:cs="Times New Roman"/>
          <w:sz w:val="24"/>
          <w:szCs w:val="20"/>
          <w:lang w:eastAsia="et-EE"/>
        </w:rPr>
        <w:t>4</w:t>
      </w:r>
      <w:r w:rsidR="00FC3D64">
        <w:rPr>
          <w:rFonts w:ascii="Times New Roman" w:eastAsia="Times New Roman" w:hAnsi="Times New Roman" w:cs="Times New Roman"/>
          <w:sz w:val="24"/>
          <w:szCs w:val="20"/>
          <w:vertAlign w:val="superscript"/>
          <w:lang w:eastAsia="et-EE"/>
        </w:rPr>
        <w:t>1</w:t>
      </w:r>
      <w:r w:rsidR="00FC3D64">
        <w:rPr>
          <w:rFonts w:ascii="Times New Roman" w:eastAsia="Times New Roman" w:hAnsi="Times New Roman" w:cs="Times New Roman"/>
          <w:sz w:val="24"/>
          <w:szCs w:val="20"/>
          <w:lang w:eastAsia="et-EE"/>
        </w:rPr>
        <w:t>, mis sätestab</w:t>
      </w:r>
      <w:r w:rsidR="00CD4C74">
        <w:rPr>
          <w:rFonts w:ascii="Times New Roman" w:eastAsia="Times New Roman" w:hAnsi="Times New Roman" w:cs="Times New Roman"/>
          <w:sz w:val="24"/>
          <w:szCs w:val="20"/>
          <w:lang w:eastAsia="et-EE"/>
        </w:rPr>
        <w:t>,</w:t>
      </w:r>
      <w:r w:rsidR="00FC3D64">
        <w:rPr>
          <w:rFonts w:ascii="Times New Roman" w:eastAsia="Times New Roman" w:hAnsi="Times New Roman" w:cs="Times New Roman"/>
          <w:sz w:val="24"/>
          <w:szCs w:val="20"/>
          <w:lang w:eastAsia="et-EE"/>
        </w:rPr>
        <w:t xml:space="preserve"> et </w:t>
      </w:r>
      <w:r w:rsidR="00CB2FE1">
        <w:rPr>
          <w:rFonts w:ascii="Times New Roman" w:eastAsia="Times New Roman" w:hAnsi="Times New Roman" w:cs="Times New Roman"/>
          <w:sz w:val="24"/>
          <w:szCs w:val="20"/>
          <w:lang w:eastAsia="et-EE"/>
        </w:rPr>
        <w:t>avaliku sekt</w:t>
      </w:r>
      <w:r w:rsidR="00324DBC">
        <w:rPr>
          <w:rFonts w:ascii="Times New Roman" w:eastAsia="Times New Roman" w:hAnsi="Times New Roman" w:cs="Times New Roman"/>
          <w:sz w:val="24"/>
          <w:szCs w:val="20"/>
          <w:lang w:eastAsia="et-EE"/>
        </w:rPr>
        <w:t>o</w:t>
      </w:r>
      <w:r w:rsidR="00CB2FE1">
        <w:rPr>
          <w:rFonts w:ascii="Times New Roman" w:eastAsia="Times New Roman" w:hAnsi="Times New Roman" w:cs="Times New Roman"/>
          <w:sz w:val="24"/>
          <w:szCs w:val="20"/>
          <w:lang w:eastAsia="et-EE"/>
        </w:rPr>
        <w:t xml:space="preserve">ri asutus ei pea </w:t>
      </w:r>
      <w:r w:rsidR="00A10A50">
        <w:rPr>
          <w:rFonts w:ascii="Times New Roman" w:eastAsia="Times New Roman" w:hAnsi="Times New Roman" w:cs="Times New Roman"/>
          <w:sz w:val="24"/>
          <w:szCs w:val="20"/>
          <w:lang w:eastAsia="et-EE"/>
        </w:rPr>
        <w:t>energiatõhususe nõudeid jä</w:t>
      </w:r>
      <w:r w:rsidR="00324DBC">
        <w:rPr>
          <w:rFonts w:ascii="Times New Roman" w:eastAsia="Times New Roman" w:hAnsi="Times New Roman" w:cs="Times New Roman"/>
          <w:sz w:val="24"/>
          <w:szCs w:val="20"/>
          <w:lang w:eastAsia="et-EE"/>
        </w:rPr>
        <w:t>r</w:t>
      </w:r>
      <w:r w:rsidR="00A10A50">
        <w:rPr>
          <w:rFonts w:ascii="Times New Roman" w:eastAsia="Times New Roman" w:hAnsi="Times New Roman" w:cs="Times New Roman"/>
          <w:sz w:val="24"/>
          <w:szCs w:val="20"/>
          <w:lang w:eastAsia="et-EE"/>
        </w:rPr>
        <w:t>gima</w:t>
      </w:r>
      <w:r w:rsidR="00CD4C74">
        <w:rPr>
          <w:rFonts w:ascii="Times New Roman" w:eastAsia="Times New Roman" w:hAnsi="Times New Roman" w:cs="Times New Roman"/>
          <w:sz w:val="24"/>
          <w:szCs w:val="20"/>
          <w:lang w:eastAsia="et-EE"/>
        </w:rPr>
        <w:t>,</w:t>
      </w:r>
      <w:r w:rsidR="00A10A50">
        <w:rPr>
          <w:rFonts w:ascii="Times New Roman" w:eastAsia="Times New Roman" w:hAnsi="Times New Roman" w:cs="Times New Roman"/>
          <w:sz w:val="24"/>
          <w:szCs w:val="20"/>
          <w:lang w:eastAsia="et-EE"/>
        </w:rPr>
        <w:t xml:space="preserve"> kui </w:t>
      </w:r>
      <w:r w:rsidR="00A10A50" w:rsidRPr="00A10A50">
        <w:rPr>
          <w:rFonts w:ascii="Times New Roman" w:eastAsia="Times New Roman" w:hAnsi="Times New Roman" w:cs="Times New Roman"/>
          <w:sz w:val="24"/>
          <w:szCs w:val="20"/>
          <w:lang w:eastAsia="et-EE"/>
        </w:rPr>
        <w:t>see pärsib rahvatervis</w:t>
      </w:r>
      <w:r w:rsidR="00324DBC">
        <w:rPr>
          <w:rFonts w:ascii="Times New Roman" w:eastAsia="Times New Roman" w:hAnsi="Times New Roman" w:cs="Times New Roman"/>
          <w:sz w:val="24"/>
          <w:szCs w:val="20"/>
          <w:lang w:eastAsia="et-EE"/>
        </w:rPr>
        <w:t>hoiu</w:t>
      </w:r>
      <w:r w:rsidR="00CD4C74">
        <w:rPr>
          <w:rFonts w:ascii="Times New Roman" w:eastAsia="Times New Roman" w:hAnsi="Times New Roman" w:cs="Times New Roman"/>
          <w:sz w:val="24"/>
          <w:szCs w:val="20"/>
          <w:lang w:eastAsia="et-EE"/>
        </w:rPr>
        <w:t xml:space="preserve"> </w:t>
      </w:r>
      <w:r w:rsidR="00A10A50" w:rsidRPr="00A10A50">
        <w:rPr>
          <w:rFonts w:ascii="Times New Roman" w:eastAsia="Times New Roman" w:hAnsi="Times New Roman" w:cs="Times New Roman"/>
          <w:sz w:val="24"/>
          <w:szCs w:val="20"/>
          <w:lang w:eastAsia="et-EE"/>
        </w:rPr>
        <w:t>hädaolukordadele reageerimist.</w:t>
      </w:r>
      <w:r w:rsidR="00166A77">
        <w:rPr>
          <w:rFonts w:ascii="Times New Roman" w:eastAsia="Times New Roman" w:hAnsi="Times New Roman" w:cs="Times New Roman"/>
          <w:sz w:val="24"/>
          <w:szCs w:val="20"/>
          <w:lang w:eastAsia="et-EE"/>
        </w:rPr>
        <w:t xml:space="preserve"> Võetakse üle direktiivi artik</w:t>
      </w:r>
      <w:r w:rsidR="00324DBC">
        <w:rPr>
          <w:rFonts w:ascii="Times New Roman" w:eastAsia="Times New Roman" w:hAnsi="Times New Roman" w:cs="Times New Roman"/>
          <w:sz w:val="24"/>
          <w:szCs w:val="20"/>
          <w:lang w:eastAsia="et-EE"/>
        </w:rPr>
        <w:t>li</w:t>
      </w:r>
      <w:r w:rsidR="00166A77">
        <w:rPr>
          <w:rFonts w:ascii="Times New Roman" w:eastAsia="Times New Roman" w:hAnsi="Times New Roman" w:cs="Times New Roman"/>
          <w:sz w:val="24"/>
          <w:szCs w:val="20"/>
          <w:lang w:eastAsia="et-EE"/>
        </w:rPr>
        <w:t xml:space="preserve"> 7 lõige </w:t>
      </w:r>
      <w:r w:rsidR="00822212">
        <w:rPr>
          <w:rFonts w:ascii="Times New Roman" w:eastAsia="Times New Roman" w:hAnsi="Times New Roman" w:cs="Times New Roman"/>
          <w:sz w:val="24"/>
          <w:szCs w:val="20"/>
          <w:lang w:eastAsia="et-EE"/>
        </w:rPr>
        <w:t>2</w:t>
      </w:r>
      <w:r w:rsidR="00166A77">
        <w:rPr>
          <w:rFonts w:ascii="Times New Roman" w:eastAsia="Times New Roman" w:hAnsi="Times New Roman" w:cs="Times New Roman"/>
          <w:sz w:val="24"/>
          <w:szCs w:val="20"/>
          <w:lang w:eastAsia="et-EE"/>
        </w:rPr>
        <w:t xml:space="preserve"> kui leevendusmeede</w:t>
      </w:r>
      <w:r w:rsidR="00CD497C">
        <w:rPr>
          <w:rFonts w:ascii="Times New Roman" w:eastAsia="Times New Roman" w:hAnsi="Times New Roman" w:cs="Times New Roman"/>
          <w:sz w:val="24"/>
          <w:szCs w:val="20"/>
          <w:lang w:eastAsia="et-EE"/>
        </w:rPr>
        <w:t xml:space="preserve"> rahvatervis</w:t>
      </w:r>
      <w:r w:rsidR="00324DBC">
        <w:rPr>
          <w:rFonts w:ascii="Times New Roman" w:eastAsia="Times New Roman" w:hAnsi="Times New Roman" w:cs="Times New Roman"/>
          <w:sz w:val="24"/>
          <w:szCs w:val="20"/>
          <w:lang w:eastAsia="et-EE"/>
        </w:rPr>
        <w:t>hoiu</w:t>
      </w:r>
      <w:r w:rsidR="00CD497C">
        <w:rPr>
          <w:rFonts w:ascii="Times New Roman" w:eastAsia="Times New Roman" w:hAnsi="Times New Roman" w:cs="Times New Roman"/>
          <w:sz w:val="24"/>
          <w:szCs w:val="20"/>
          <w:lang w:eastAsia="et-EE"/>
        </w:rPr>
        <w:t xml:space="preserve"> </w:t>
      </w:r>
      <w:r w:rsidR="00095A2E">
        <w:rPr>
          <w:rFonts w:ascii="Times New Roman" w:eastAsia="Times New Roman" w:hAnsi="Times New Roman" w:cs="Times New Roman"/>
          <w:sz w:val="24"/>
          <w:szCs w:val="20"/>
          <w:lang w:eastAsia="et-EE"/>
        </w:rPr>
        <w:t>hädaolukorra</w:t>
      </w:r>
      <w:r w:rsidR="00324DBC">
        <w:rPr>
          <w:rFonts w:ascii="Times New Roman" w:eastAsia="Times New Roman" w:hAnsi="Times New Roman" w:cs="Times New Roman"/>
          <w:sz w:val="24"/>
          <w:szCs w:val="20"/>
          <w:lang w:eastAsia="et-EE"/>
        </w:rPr>
        <w:t xml:space="preserve"> puhul</w:t>
      </w:r>
      <w:r w:rsidR="00095A2E">
        <w:rPr>
          <w:rFonts w:ascii="Times New Roman" w:eastAsia="Times New Roman" w:hAnsi="Times New Roman" w:cs="Times New Roman"/>
          <w:sz w:val="24"/>
          <w:szCs w:val="20"/>
          <w:lang w:eastAsia="et-EE"/>
        </w:rPr>
        <w:t>, mis täiendab juba olemasolevat erandi</w:t>
      </w:r>
      <w:r w:rsidR="00324DBC">
        <w:rPr>
          <w:rFonts w:ascii="Times New Roman" w:eastAsia="Times New Roman" w:hAnsi="Times New Roman" w:cs="Times New Roman"/>
          <w:sz w:val="24"/>
          <w:szCs w:val="20"/>
          <w:lang w:eastAsia="et-EE"/>
        </w:rPr>
        <w:t>t</w:t>
      </w:r>
      <w:r w:rsidR="00095A2E">
        <w:rPr>
          <w:rFonts w:ascii="Times New Roman" w:eastAsia="Times New Roman" w:hAnsi="Times New Roman" w:cs="Times New Roman"/>
          <w:sz w:val="24"/>
          <w:szCs w:val="20"/>
          <w:lang w:eastAsia="et-EE"/>
        </w:rPr>
        <w:t xml:space="preserve"> relvajõudud</w:t>
      </w:r>
      <w:r w:rsidR="008A4560">
        <w:rPr>
          <w:rFonts w:ascii="Times New Roman" w:eastAsia="Times New Roman" w:hAnsi="Times New Roman" w:cs="Times New Roman"/>
          <w:sz w:val="24"/>
          <w:szCs w:val="20"/>
          <w:lang w:eastAsia="et-EE"/>
        </w:rPr>
        <w:t>ele (EnKS</w:t>
      </w:r>
      <w:r w:rsidR="00324DBC">
        <w:rPr>
          <w:rFonts w:ascii="Times New Roman" w:eastAsia="Times New Roman" w:hAnsi="Times New Roman" w:cs="Times New Roman"/>
          <w:sz w:val="24"/>
          <w:szCs w:val="20"/>
          <w:lang w:eastAsia="et-EE"/>
        </w:rPr>
        <w:t xml:space="preserve"> </w:t>
      </w:r>
      <w:r w:rsidR="008A4560">
        <w:rPr>
          <w:rFonts w:ascii="Times New Roman" w:eastAsia="Times New Roman" w:hAnsi="Times New Roman" w:cs="Times New Roman"/>
          <w:sz w:val="24"/>
          <w:szCs w:val="20"/>
          <w:lang w:eastAsia="et-EE"/>
        </w:rPr>
        <w:t xml:space="preserve"> </w:t>
      </w:r>
      <w:r w:rsidR="00865BE0">
        <w:rPr>
          <w:rFonts w:ascii="Times New Roman" w:eastAsia="Times New Roman" w:hAnsi="Times New Roman" w:cs="Times New Roman"/>
          <w:sz w:val="24"/>
          <w:szCs w:val="20"/>
          <w:lang w:eastAsia="et-EE"/>
        </w:rPr>
        <w:t xml:space="preserve"> </w:t>
      </w:r>
      <w:r w:rsidR="00324DBC" w:rsidRPr="005106DA">
        <w:t>§</w:t>
      </w:r>
      <w:r w:rsidR="00324DBC">
        <w:t xml:space="preserve"> </w:t>
      </w:r>
      <w:r w:rsidR="00865BE0">
        <w:rPr>
          <w:rFonts w:ascii="Times New Roman" w:eastAsia="Times New Roman" w:hAnsi="Times New Roman" w:cs="Times New Roman"/>
          <w:sz w:val="24"/>
          <w:szCs w:val="20"/>
          <w:lang w:eastAsia="et-EE"/>
        </w:rPr>
        <w:t xml:space="preserve">6 lõige 4). </w:t>
      </w:r>
    </w:p>
    <w:p w14:paraId="434C3790" w14:textId="0A8A5AE0" w:rsidR="004E774E" w:rsidRDefault="00F96C2B" w:rsidP="00BF4C02">
      <w:pPr>
        <w:spacing w:after="0" w:line="240" w:lineRule="auto"/>
        <w:jc w:val="both"/>
        <w:rPr>
          <w:rFonts w:ascii="Times New Roman" w:eastAsia="Times New Roman" w:hAnsi="Times New Roman" w:cs="Times New Roman"/>
          <w:sz w:val="24"/>
          <w:szCs w:val="20"/>
          <w:lang w:eastAsia="et-EE"/>
        </w:rPr>
      </w:pPr>
      <w:r>
        <w:rPr>
          <w:rFonts w:ascii="Times New Roman" w:eastAsia="Times New Roman" w:hAnsi="Times New Roman" w:cs="Times New Roman"/>
          <w:sz w:val="24"/>
          <w:szCs w:val="20"/>
          <w:lang w:eastAsia="et-EE"/>
        </w:rPr>
        <w:t>E</w:t>
      </w:r>
      <w:r w:rsidR="00CD4C74">
        <w:rPr>
          <w:rFonts w:ascii="Times New Roman" w:eastAsia="Times New Roman" w:hAnsi="Times New Roman" w:cs="Times New Roman"/>
          <w:sz w:val="24"/>
          <w:szCs w:val="20"/>
          <w:lang w:eastAsia="et-EE"/>
        </w:rPr>
        <w:t>Li</w:t>
      </w:r>
      <w:r>
        <w:rPr>
          <w:rFonts w:ascii="Times New Roman" w:eastAsia="Times New Roman" w:hAnsi="Times New Roman" w:cs="Times New Roman"/>
          <w:sz w:val="24"/>
          <w:szCs w:val="20"/>
          <w:lang w:eastAsia="et-EE"/>
        </w:rPr>
        <w:t xml:space="preserve"> õigusaktides ametlikku määratlust </w:t>
      </w:r>
      <w:r w:rsidR="00057A55">
        <w:rPr>
          <w:rFonts w:ascii="Times New Roman" w:eastAsia="Times New Roman" w:hAnsi="Times New Roman" w:cs="Times New Roman"/>
          <w:sz w:val="24"/>
          <w:szCs w:val="20"/>
          <w:lang w:eastAsia="et-EE"/>
        </w:rPr>
        <w:t xml:space="preserve">terminil </w:t>
      </w:r>
      <w:r w:rsidR="00B11F0B" w:rsidRPr="00B11F0B">
        <w:rPr>
          <w:rFonts w:ascii="Times New Roman" w:eastAsia="Times New Roman" w:hAnsi="Times New Roman" w:cs="Times New Roman"/>
          <w:sz w:val="24"/>
          <w:szCs w:val="20"/>
          <w:lang w:eastAsia="et-EE"/>
        </w:rPr>
        <w:t>„</w:t>
      </w:r>
      <w:r w:rsidR="000472DD" w:rsidRPr="000472DD">
        <w:rPr>
          <w:rFonts w:ascii="Times New Roman" w:eastAsia="Times New Roman" w:hAnsi="Times New Roman" w:cs="Times New Roman"/>
          <w:sz w:val="24"/>
          <w:szCs w:val="20"/>
          <w:lang w:eastAsia="et-EE"/>
        </w:rPr>
        <w:t>rahvatervishoiu hädaolukordadele reageerimi</w:t>
      </w:r>
      <w:r w:rsidR="000472DD">
        <w:rPr>
          <w:rFonts w:ascii="Times New Roman" w:eastAsia="Times New Roman" w:hAnsi="Times New Roman" w:cs="Times New Roman"/>
          <w:sz w:val="24"/>
          <w:szCs w:val="20"/>
          <w:lang w:eastAsia="et-EE"/>
        </w:rPr>
        <w:t>ne“</w:t>
      </w:r>
      <w:r w:rsidR="00B11F0B" w:rsidRPr="00B11F0B">
        <w:rPr>
          <w:rFonts w:ascii="Times New Roman" w:eastAsia="Times New Roman" w:hAnsi="Times New Roman" w:cs="Times New Roman"/>
          <w:sz w:val="24"/>
          <w:szCs w:val="20"/>
          <w:lang w:eastAsia="et-EE"/>
        </w:rPr>
        <w:t xml:space="preserve"> ei ole, </w:t>
      </w:r>
      <w:r w:rsidR="004D7C6C">
        <w:rPr>
          <w:rFonts w:ascii="Times New Roman" w:eastAsia="Times New Roman" w:hAnsi="Times New Roman" w:cs="Times New Roman"/>
          <w:sz w:val="24"/>
          <w:szCs w:val="20"/>
          <w:lang w:eastAsia="et-EE"/>
        </w:rPr>
        <w:t xml:space="preserve">seda </w:t>
      </w:r>
      <w:r w:rsidR="00B11F0B" w:rsidRPr="00B11F0B">
        <w:rPr>
          <w:rFonts w:ascii="Times New Roman" w:eastAsia="Times New Roman" w:hAnsi="Times New Roman" w:cs="Times New Roman"/>
          <w:sz w:val="24"/>
          <w:szCs w:val="20"/>
          <w:lang w:eastAsia="et-EE"/>
        </w:rPr>
        <w:t>võib laialt määratleda kui bioterrorismist, epideemiast (nt seedeelundite haigus, malaaria, deng</w:t>
      </w:r>
      <w:r w:rsidR="004D7C6C">
        <w:rPr>
          <w:rFonts w:ascii="Times New Roman" w:eastAsia="Times New Roman" w:hAnsi="Times New Roman" w:cs="Times New Roman"/>
          <w:sz w:val="24"/>
          <w:szCs w:val="20"/>
          <w:lang w:eastAsia="et-EE"/>
        </w:rPr>
        <w:t>e</w:t>
      </w:r>
      <w:r w:rsidR="00057A55">
        <w:rPr>
          <w:rFonts w:ascii="Times New Roman" w:eastAsia="Times New Roman" w:hAnsi="Times New Roman" w:cs="Times New Roman"/>
          <w:sz w:val="24"/>
          <w:szCs w:val="20"/>
          <w:lang w:eastAsia="et-EE"/>
        </w:rPr>
        <w:t>palavik</w:t>
      </w:r>
      <w:r w:rsidR="00B11F0B" w:rsidRPr="00B11F0B">
        <w:rPr>
          <w:rFonts w:ascii="Times New Roman" w:eastAsia="Times New Roman" w:hAnsi="Times New Roman" w:cs="Times New Roman"/>
          <w:sz w:val="24"/>
          <w:szCs w:val="20"/>
          <w:lang w:eastAsia="et-EE"/>
        </w:rPr>
        <w:t>, Zika</w:t>
      </w:r>
      <w:r w:rsidR="00057A55">
        <w:rPr>
          <w:rFonts w:ascii="Times New Roman" w:eastAsia="Times New Roman" w:hAnsi="Times New Roman" w:cs="Times New Roman"/>
          <w:sz w:val="24"/>
          <w:szCs w:val="20"/>
          <w:lang w:eastAsia="et-EE"/>
        </w:rPr>
        <w:t xml:space="preserve"> viirus</w:t>
      </w:r>
      <w:r w:rsidR="004D7C6C">
        <w:rPr>
          <w:rFonts w:ascii="Times New Roman" w:eastAsia="Times New Roman" w:hAnsi="Times New Roman" w:cs="Times New Roman"/>
          <w:sz w:val="24"/>
          <w:szCs w:val="20"/>
          <w:lang w:eastAsia="et-EE"/>
        </w:rPr>
        <w:t>)</w:t>
      </w:r>
      <w:r w:rsidR="00B11F0B" w:rsidRPr="00B11F0B">
        <w:rPr>
          <w:rFonts w:ascii="Times New Roman" w:eastAsia="Times New Roman" w:hAnsi="Times New Roman" w:cs="Times New Roman"/>
          <w:sz w:val="24"/>
          <w:szCs w:val="20"/>
          <w:lang w:eastAsia="et-EE"/>
        </w:rPr>
        <w:t xml:space="preserve"> või pandeemilisest haigusest (nt lin</w:t>
      </w:r>
      <w:r w:rsidR="004D7C6C">
        <w:rPr>
          <w:rFonts w:ascii="Times New Roman" w:eastAsia="Times New Roman" w:hAnsi="Times New Roman" w:cs="Times New Roman"/>
          <w:sz w:val="24"/>
          <w:szCs w:val="20"/>
          <w:lang w:eastAsia="et-EE"/>
        </w:rPr>
        <w:t>nu</w:t>
      </w:r>
      <w:r w:rsidR="00B11F0B" w:rsidRPr="00B11F0B">
        <w:rPr>
          <w:rFonts w:ascii="Times New Roman" w:eastAsia="Times New Roman" w:hAnsi="Times New Roman" w:cs="Times New Roman"/>
          <w:sz w:val="24"/>
          <w:szCs w:val="20"/>
          <w:lang w:eastAsia="et-EE"/>
        </w:rPr>
        <w:t xml:space="preserve">gripp, COVID-19) põhjustatud haiguse või terviseprobleemi ilmnemist või selle ilmnemise vahetut ohtu või uudset ja väga eluohtlikku nakkustekitajat või bioloogilist toksiini, mis </w:t>
      </w:r>
      <w:r w:rsidR="005D1B89">
        <w:rPr>
          <w:rFonts w:ascii="Times New Roman" w:eastAsia="Times New Roman" w:hAnsi="Times New Roman" w:cs="Times New Roman"/>
          <w:sz w:val="24"/>
          <w:szCs w:val="20"/>
          <w:lang w:eastAsia="et-EE"/>
        </w:rPr>
        <w:t>või</w:t>
      </w:r>
      <w:r w:rsidR="00B11F0B" w:rsidRPr="00B11F0B">
        <w:rPr>
          <w:rFonts w:ascii="Times New Roman" w:eastAsia="Times New Roman" w:hAnsi="Times New Roman" w:cs="Times New Roman"/>
          <w:sz w:val="24"/>
          <w:szCs w:val="20"/>
          <w:lang w:eastAsia="et-EE"/>
        </w:rPr>
        <w:t>b põhjustada arvukaid surmajuhtumeid või alalist või pikaajalist puuet</w:t>
      </w:r>
      <w:r w:rsidR="00086B78">
        <w:rPr>
          <w:rFonts w:ascii="Times New Roman" w:eastAsia="Times New Roman" w:hAnsi="Times New Roman" w:cs="Times New Roman"/>
          <w:sz w:val="24"/>
          <w:szCs w:val="20"/>
          <w:lang w:eastAsia="et-EE"/>
        </w:rPr>
        <w:t xml:space="preserve">. Eesti õigusruumis vastaks </w:t>
      </w:r>
      <w:r w:rsidR="00086B78" w:rsidRPr="00086B78">
        <w:rPr>
          <w:rFonts w:ascii="Times New Roman" w:eastAsia="Times New Roman" w:hAnsi="Times New Roman" w:cs="Times New Roman"/>
          <w:sz w:val="24"/>
          <w:szCs w:val="20"/>
          <w:lang w:eastAsia="et-EE"/>
        </w:rPr>
        <w:t>„rahvatervis</w:t>
      </w:r>
      <w:r w:rsidR="005D1B89">
        <w:rPr>
          <w:rFonts w:ascii="Times New Roman" w:eastAsia="Times New Roman" w:hAnsi="Times New Roman" w:cs="Times New Roman"/>
          <w:sz w:val="24"/>
          <w:szCs w:val="20"/>
          <w:lang w:eastAsia="et-EE"/>
        </w:rPr>
        <w:t>hoiu</w:t>
      </w:r>
      <w:r w:rsidR="00086B78" w:rsidRPr="00086B78">
        <w:rPr>
          <w:rFonts w:ascii="Times New Roman" w:eastAsia="Times New Roman" w:hAnsi="Times New Roman" w:cs="Times New Roman"/>
          <w:sz w:val="24"/>
          <w:szCs w:val="20"/>
          <w:lang w:eastAsia="et-EE"/>
        </w:rPr>
        <w:t xml:space="preserve"> hädaolukord“</w:t>
      </w:r>
      <w:r w:rsidR="004E774E">
        <w:rPr>
          <w:rFonts w:ascii="Times New Roman" w:eastAsia="Times New Roman" w:hAnsi="Times New Roman" w:cs="Times New Roman"/>
          <w:sz w:val="24"/>
          <w:szCs w:val="20"/>
          <w:lang w:eastAsia="et-EE"/>
        </w:rPr>
        <w:t xml:space="preserve"> eelkõige  hädaolukorra seaduse</w:t>
      </w:r>
      <w:r w:rsidR="004E774E">
        <w:rPr>
          <w:rStyle w:val="Allmrkuseviide"/>
          <w:rFonts w:ascii="Times New Roman" w:eastAsia="Times New Roman" w:hAnsi="Times New Roman" w:cs="Times New Roman"/>
          <w:sz w:val="24"/>
          <w:szCs w:val="20"/>
          <w:lang w:eastAsia="et-EE"/>
        </w:rPr>
        <w:footnoteReference w:id="53"/>
      </w:r>
      <w:r w:rsidR="004E774E">
        <w:rPr>
          <w:rFonts w:ascii="Times New Roman" w:eastAsia="Times New Roman" w:hAnsi="Times New Roman" w:cs="Times New Roman"/>
          <w:sz w:val="24"/>
          <w:szCs w:val="20"/>
          <w:lang w:eastAsia="et-EE"/>
        </w:rPr>
        <w:t xml:space="preserve"> </w:t>
      </w:r>
      <w:r w:rsidR="004E774E" w:rsidRPr="004E774E">
        <w:rPr>
          <w:rFonts w:ascii="Times New Roman" w:eastAsia="Times New Roman" w:hAnsi="Times New Roman" w:cs="Times New Roman"/>
          <w:sz w:val="24"/>
          <w:szCs w:val="20"/>
          <w:lang w:eastAsia="et-EE"/>
        </w:rPr>
        <w:t>§ 19 lõikes 1 nimetatud nakkushaiguse levikust põhjustatud hädaolukord; nakkushaigust käsitatakse sama paragrahvi lõike 3 kohaselt nakkushaiguste ennetamise ja tõrje seaduse</w:t>
      </w:r>
      <w:r w:rsidR="004E774E">
        <w:rPr>
          <w:rStyle w:val="Allmrkuseviide"/>
          <w:rFonts w:ascii="Times New Roman" w:eastAsia="Times New Roman" w:hAnsi="Times New Roman" w:cs="Times New Roman"/>
          <w:sz w:val="24"/>
          <w:szCs w:val="20"/>
          <w:lang w:eastAsia="et-EE"/>
        </w:rPr>
        <w:footnoteReference w:id="54"/>
      </w:r>
      <w:r w:rsidR="004E774E" w:rsidRPr="004E774E">
        <w:rPr>
          <w:rFonts w:ascii="Times New Roman" w:eastAsia="Times New Roman" w:hAnsi="Times New Roman" w:cs="Times New Roman"/>
          <w:sz w:val="24"/>
          <w:szCs w:val="20"/>
          <w:lang w:eastAsia="et-EE"/>
        </w:rPr>
        <w:t xml:space="preserve"> tähenduses.</w:t>
      </w:r>
    </w:p>
    <w:p w14:paraId="65F1485F" w14:textId="77777777" w:rsidR="004E774E" w:rsidRPr="00720DA4" w:rsidRDefault="004E774E" w:rsidP="00BF4C02">
      <w:pPr>
        <w:spacing w:after="0" w:line="240" w:lineRule="auto"/>
        <w:jc w:val="both"/>
        <w:rPr>
          <w:rFonts w:ascii="Times New Roman" w:eastAsia="Times New Roman" w:hAnsi="Times New Roman" w:cs="Times New Roman"/>
          <w:sz w:val="24"/>
          <w:szCs w:val="20"/>
          <w:lang w:eastAsia="et-EE"/>
        </w:rPr>
      </w:pPr>
    </w:p>
    <w:p w14:paraId="489C9EE8" w14:textId="47050657" w:rsidR="00EA6719" w:rsidRDefault="00EA6719" w:rsidP="00947442">
      <w:pPr>
        <w:pStyle w:val="muudetavtekst"/>
        <w:rPr>
          <w:rFonts w:asciiTheme="minorHAnsi" w:hAnsiTheme="minorHAnsi" w:cstheme="minorBidi"/>
        </w:rPr>
      </w:pPr>
      <w:r w:rsidRPr="44CDC5E3">
        <w:rPr>
          <w:rFonts w:asciiTheme="minorHAnsi" w:hAnsiTheme="minorHAnsi" w:cstheme="minorBidi"/>
          <w:b/>
        </w:rPr>
        <w:t xml:space="preserve">Punktiga </w:t>
      </w:r>
      <w:r w:rsidR="00973568">
        <w:rPr>
          <w:rFonts w:asciiTheme="minorHAnsi" w:hAnsiTheme="minorHAnsi" w:cstheme="minorBidi"/>
          <w:b/>
        </w:rPr>
        <w:t>3</w:t>
      </w:r>
      <w:r w:rsidR="00117E99">
        <w:rPr>
          <w:rFonts w:asciiTheme="minorHAnsi" w:hAnsiTheme="minorHAnsi" w:cstheme="minorBidi"/>
          <w:b/>
        </w:rPr>
        <w:t>3</w:t>
      </w:r>
      <w:r w:rsidRPr="44CDC5E3">
        <w:rPr>
          <w:rFonts w:asciiTheme="minorHAnsi" w:hAnsiTheme="minorHAnsi" w:cstheme="minorBidi"/>
        </w:rPr>
        <w:t xml:space="preserve"> </w:t>
      </w:r>
      <w:r w:rsidR="0032176F">
        <w:rPr>
          <w:rFonts w:asciiTheme="minorHAnsi" w:hAnsiTheme="minorHAnsi" w:cstheme="minorBidi"/>
        </w:rPr>
        <w:t>muudetakse</w:t>
      </w:r>
      <w:r w:rsidR="0032176F" w:rsidRPr="44CDC5E3">
        <w:rPr>
          <w:rFonts w:asciiTheme="minorHAnsi" w:hAnsiTheme="minorHAnsi" w:cstheme="minorBidi"/>
        </w:rPr>
        <w:t xml:space="preserve"> </w:t>
      </w:r>
      <w:r w:rsidRPr="44CDC5E3">
        <w:rPr>
          <w:rFonts w:asciiTheme="minorHAnsi" w:hAnsiTheme="minorHAnsi" w:cstheme="minorBidi"/>
        </w:rPr>
        <w:t>EnKS</w:t>
      </w:r>
      <w:r w:rsidR="004D7C6C">
        <w:rPr>
          <w:rFonts w:asciiTheme="minorHAnsi" w:hAnsiTheme="minorHAnsi" w:cstheme="minorBidi"/>
        </w:rPr>
        <w:t>i</w:t>
      </w:r>
      <w:r w:rsidRPr="44CDC5E3">
        <w:rPr>
          <w:rFonts w:asciiTheme="minorHAnsi" w:hAnsiTheme="minorHAnsi" w:cstheme="minorBidi"/>
        </w:rPr>
        <w:t xml:space="preserve"> </w:t>
      </w:r>
      <w:r w:rsidR="004D7C6C" w:rsidRPr="005106DA">
        <w:rPr>
          <w:rFonts w:asciiTheme="minorHAnsi" w:hAnsiTheme="minorHAnsi" w:cstheme="minorBidi"/>
        </w:rPr>
        <w:t>§</w:t>
      </w:r>
      <w:r w:rsidRPr="44CDC5E3">
        <w:rPr>
          <w:rFonts w:asciiTheme="minorHAnsi" w:hAnsiTheme="minorHAnsi" w:cstheme="minorBidi"/>
        </w:rPr>
        <w:t xml:space="preserve"> 7 lõige</w:t>
      </w:r>
      <w:r w:rsidR="00116F80">
        <w:rPr>
          <w:rFonts w:asciiTheme="minorHAnsi" w:hAnsiTheme="minorHAnsi" w:cstheme="minorBidi"/>
        </w:rPr>
        <w:t>t</w:t>
      </w:r>
      <w:r w:rsidRPr="44CDC5E3">
        <w:rPr>
          <w:rFonts w:asciiTheme="minorHAnsi" w:hAnsiTheme="minorHAnsi" w:cstheme="minorBidi"/>
        </w:rPr>
        <w:t xml:space="preserve"> 1. Energiaga seotud otsuste ja investeeringute ettevalmistamisel ja heakskiitmisel tuleb algusest peale ette näha nõuetekohaselt määratud ulatusega järelhindamine, milles </w:t>
      </w:r>
      <w:r w:rsidR="004D7C6C">
        <w:rPr>
          <w:rFonts w:asciiTheme="minorHAnsi" w:hAnsiTheme="minorHAnsi" w:cstheme="minorBidi"/>
        </w:rPr>
        <w:t>hinnatakse</w:t>
      </w:r>
      <w:r w:rsidRPr="44CDC5E3">
        <w:rPr>
          <w:rFonts w:asciiTheme="minorHAnsi" w:hAnsiTheme="minorHAnsi" w:cstheme="minorBidi"/>
        </w:rPr>
        <w:t xml:space="preserve"> mõju energiatarbimisele, laiemat kasu ja neid mõjutavaid tegureid. Näiteks on oluline kontrollida, kas osa kõnealusest taristust võiks asendada või vähemalt investeeringuid edasi lükata tarbimise juhtimise meetmete abil. Arukate võrkude kasutuselevõtt on oluline energiatõhususe parandamise vahend, kuna see suurendab märkimisväärselt tarbijate võimalusi tegutseda tarbimise ja arvetel esitatava teabe põhjal</w:t>
      </w:r>
      <w:r w:rsidR="13C87B4B" w:rsidRPr="44CDC5E3">
        <w:rPr>
          <w:rFonts w:asciiTheme="minorHAnsi" w:hAnsiTheme="minorHAnsi" w:cstheme="minorBidi"/>
        </w:rPr>
        <w:t>.</w:t>
      </w:r>
      <w:r w:rsidRPr="44CDC5E3">
        <w:rPr>
          <w:rFonts w:asciiTheme="minorHAnsi" w:hAnsiTheme="minorHAnsi" w:cstheme="minorBidi"/>
        </w:rPr>
        <w:t xml:space="preserve"> </w:t>
      </w:r>
      <w:r w:rsidR="004D7C6C">
        <w:rPr>
          <w:rFonts w:asciiTheme="minorHAnsi" w:hAnsiTheme="minorHAnsi" w:cstheme="minorBidi"/>
        </w:rPr>
        <w:t>Selline l</w:t>
      </w:r>
      <w:r w:rsidR="13C87B4B" w:rsidRPr="700FB4CD">
        <w:rPr>
          <w:rFonts w:asciiTheme="minorHAnsi" w:hAnsiTheme="minorHAnsi" w:cstheme="minorBidi"/>
        </w:rPr>
        <w:t>ähenemine</w:t>
      </w:r>
      <w:r w:rsidR="00BA696C">
        <w:rPr>
          <w:rFonts w:asciiTheme="minorHAnsi" w:hAnsiTheme="minorHAnsi" w:cstheme="minorBidi"/>
        </w:rPr>
        <w:t xml:space="preserve"> </w:t>
      </w:r>
      <w:r w:rsidRPr="44CDC5E3">
        <w:rPr>
          <w:rFonts w:asciiTheme="minorHAnsi" w:hAnsiTheme="minorHAnsi" w:cstheme="minorBidi"/>
        </w:rPr>
        <w:t xml:space="preserve">võimaldab vähendada või nihutada tarbimist, mille tulemuseks on energiasääst lõpptarbimises </w:t>
      </w:r>
      <w:r w:rsidR="6F877FEC" w:rsidRPr="51248E01">
        <w:rPr>
          <w:rFonts w:asciiTheme="minorHAnsi" w:hAnsiTheme="minorHAnsi" w:cstheme="minorBidi"/>
        </w:rPr>
        <w:t>ja</w:t>
      </w:r>
      <w:r w:rsidRPr="44CDC5E3">
        <w:rPr>
          <w:rFonts w:asciiTheme="minorHAnsi" w:hAnsiTheme="minorHAnsi" w:cstheme="minorBidi"/>
        </w:rPr>
        <w:t xml:space="preserve"> tänu võrgutaristu ja tootmisvõimsuste optimaalsemale kasutamisele ka </w:t>
      </w:r>
      <w:r w:rsidR="19E9BF3C" w:rsidRPr="51248E01">
        <w:rPr>
          <w:rFonts w:asciiTheme="minorHAnsi" w:hAnsiTheme="minorHAnsi" w:cstheme="minorBidi"/>
        </w:rPr>
        <w:t xml:space="preserve">sääst </w:t>
      </w:r>
      <w:r w:rsidRPr="44CDC5E3">
        <w:rPr>
          <w:rFonts w:asciiTheme="minorHAnsi" w:hAnsiTheme="minorHAnsi" w:cstheme="minorBidi"/>
        </w:rPr>
        <w:t>energia tootmises, ülekandmisel ja jaotamisel.</w:t>
      </w:r>
    </w:p>
    <w:p w14:paraId="3B88FE80" w14:textId="77777777" w:rsidR="00EA6719" w:rsidRDefault="00EA6719" w:rsidP="00947442">
      <w:pPr>
        <w:pStyle w:val="muudetavtekst"/>
        <w:rPr>
          <w:rFonts w:asciiTheme="minorHAnsi" w:hAnsiTheme="minorHAnsi" w:cstheme="minorHAnsi"/>
        </w:rPr>
      </w:pPr>
    </w:p>
    <w:p w14:paraId="119854A3" w14:textId="66BE0ECE" w:rsidR="00EA6719" w:rsidRDefault="00EA6719" w:rsidP="00947442">
      <w:pPr>
        <w:pStyle w:val="muudetavtekst"/>
        <w:rPr>
          <w:rFonts w:asciiTheme="minorHAnsi" w:hAnsiTheme="minorHAnsi" w:cstheme="minorHAnsi"/>
        </w:rPr>
      </w:pPr>
      <w:r w:rsidRPr="00B81F0B">
        <w:rPr>
          <w:rFonts w:asciiTheme="minorHAnsi" w:hAnsiTheme="minorHAnsi" w:cstheme="minorHAnsi"/>
          <w:b/>
          <w:bCs/>
        </w:rPr>
        <w:t xml:space="preserve">Punktiga </w:t>
      </w:r>
      <w:r w:rsidR="00973568">
        <w:rPr>
          <w:rFonts w:asciiTheme="minorHAnsi" w:hAnsiTheme="minorHAnsi" w:cstheme="minorHAnsi"/>
          <w:b/>
          <w:bCs/>
        </w:rPr>
        <w:t>3</w:t>
      </w:r>
      <w:r w:rsidR="00117E99">
        <w:rPr>
          <w:rFonts w:asciiTheme="minorHAnsi" w:hAnsiTheme="minorHAnsi" w:cstheme="minorHAnsi"/>
          <w:b/>
          <w:bCs/>
        </w:rPr>
        <w:t>4</w:t>
      </w:r>
      <w:r w:rsidR="00023321">
        <w:rPr>
          <w:rFonts w:asciiTheme="minorHAnsi" w:hAnsiTheme="minorHAnsi" w:cstheme="minorHAnsi"/>
        </w:rPr>
        <w:t xml:space="preserve"> </w:t>
      </w:r>
      <w:r>
        <w:rPr>
          <w:rFonts w:asciiTheme="minorHAnsi" w:hAnsiTheme="minorHAnsi" w:cstheme="minorHAnsi"/>
        </w:rPr>
        <w:t>muudetakse EnKS</w:t>
      </w:r>
      <w:r w:rsidR="004D7C6C">
        <w:rPr>
          <w:rFonts w:asciiTheme="minorHAnsi" w:hAnsiTheme="minorHAnsi" w:cstheme="minorHAnsi"/>
        </w:rPr>
        <w:t>i</w:t>
      </w:r>
      <w:r>
        <w:rPr>
          <w:rFonts w:asciiTheme="minorHAnsi" w:hAnsiTheme="minorHAnsi" w:cstheme="minorHAnsi"/>
        </w:rPr>
        <w:t xml:space="preserve"> § 7 l</w:t>
      </w:r>
      <w:r w:rsidR="004D7C6C">
        <w:rPr>
          <w:rFonts w:asciiTheme="minorHAnsi" w:hAnsiTheme="minorHAnsi" w:cstheme="minorHAnsi"/>
        </w:rPr>
        <w:t>õiget</w:t>
      </w:r>
      <w:r>
        <w:rPr>
          <w:rFonts w:asciiTheme="minorHAnsi" w:hAnsiTheme="minorHAnsi" w:cstheme="minorHAnsi"/>
        </w:rPr>
        <w:t xml:space="preserve"> 3</w:t>
      </w:r>
      <w:r w:rsidR="004D7C6C">
        <w:rPr>
          <w:rFonts w:asciiTheme="minorHAnsi" w:hAnsiTheme="minorHAnsi" w:cstheme="minorHAnsi"/>
        </w:rPr>
        <w:t xml:space="preserve"> ja täpsustatakse </w:t>
      </w:r>
      <w:r>
        <w:rPr>
          <w:rFonts w:asciiTheme="minorHAnsi" w:hAnsiTheme="minorHAnsi" w:cstheme="minorHAnsi"/>
        </w:rPr>
        <w:t>Konkurentsiameti otsuste tegemise põhimõt</w:t>
      </w:r>
      <w:r w:rsidR="004D7C6C">
        <w:rPr>
          <w:rFonts w:asciiTheme="minorHAnsi" w:hAnsiTheme="minorHAnsi" w:cstheme="minorHAnsi"/>
        </w:rPr>
        <w:t>teid</w:t>
      </w:r>
      <w:r w:rsidR="00502FE7">
        <w:rPr>
          <w:rFonts w:asciiTheme="minorHAnsi" w:hAnsiTheme="minorHAnsi" w:cstheme="minorHAnsi"/>
        </w:rPr>
        <w:t xml:space="preserve"> </w:t>
      </w:r>
      <w:r w:rsidR="004D7C6C">
        <w:rPr>
          <w:rFonts w:asciiTheme="minorHAnsi" w:hAnsiTheme="minorHAnsi" w:cstheme="minorHAnsi"/>
        </w:rPr>
        <w:t>(</w:t>
      </w:r>
      <w:r w:rsidR="00502FE7">
        <w:rPr>
          <w:rFonts w:asciiTheme="minorHAnsi" w:hAnsiTheme="minorHAnsi" w:cstheme="minorHAnsi"/>
        </w:rPr>
        <w:t>tuleb lähtuda energiatõhususe esikohale seadmise põhimõttest</w:t>
      </w:r>
      <w:r w:rsidR="00804960">
        <w:rPr>
          <w:rFonts w:asciiTheme="minorHAnsi" w:hAnsiTheme="minorHAnsi" w:cstheme="minorHAnsi"/>
        </w:rPr>
        <w:t>, sh</w:t>
      </w:r>
      <w:r w:rsidR="00502FE7">
        <w:rPr>
          <w:rFonts w:asciiTheme="minorHAnsi" w:hAnsiTheme="minorHAnsi" w:cstheme="minorHAnsi"/>
        </w:rPr>
        <w:t xml:space="preserve"> selle rakendamist kirjeldavatest juhenditest ning soovitustest</w:t>
      </w:r>
      <w:r w:rsidR="004D7C6C">
        <w:rPr>
          <w:rFonts w:asciiTheme="minorHAnsi" w:hAnsiTheme="minorHAnsi" w:cstheme="minorHAnsi"/>
        </w:rPr>
        <w:t>)</w:t>
      </w:r>
      <w:r w:rsidR="00502FE7">
        <w:rPr>
          <w:rFonts w:asciiTheme="minorHAnsi" w:hAnsiTheme="minorHAnsi" w:cstheme="minorHAnsi"/>
        </w:rPr>
        <w:t>.</w:t>
      </w:r>
    </w:p>
    <w:p w14:paraId="477E22E7" w14:textId="77777777" w:rsidR="00123EFD" w:rsidRDefault="00123EFD" w:rsidP="00947442">
      <w:pPr>
        <w:pStyle w:val="muudetavtekst"/>
        <w:rPr>
          <w:rFonts w:asciiTheme="minorHAnsi" w:hAnsiTheme="minorHAnsi" w:cstheme="minorHAnsi"/>
        </w:rPr>
      </w:pPr>
    </w:p>
    <w:p w14:paraId="5593C4A8" w14:textId="54F64035" w:rsidR="00123EFD" w:rsidRDefault="00123EFD" w:rsidP="00947442">
      <w:pPr>
        <w:pStyle w:val="muudetavtekst"/>
        <w:rPr>
          <w:rFonts w:asciiTheme="minorHAnsi" w:hAnsiTheme="minorHAnsi" w:cstheme="minorHAnsi"/>
        </w:rPr>
      </w:pPr>
      <w:r w:rsidRPr="00C85133">
        <w:rPr>
          <w:rFonts w:asciiTheme="minorHAnsi" w:hAnsiTheme="minorHAnsi" w:cstheme="minorHAnsi"/>
          <w:b/>
          <w:bCs/>
        </w:rPr>
        <w:t xml:space="preserve">Punktiga </w:t>
      </w:r>
      <w:r w:rsidR="00973568">
        <w:rPr>
          <w:rFonts w:asciiTheme="minorHAnsi" w:hAnsiTheme="minorHAnsi" w:cstheme="minorHAnsi"/>
          <w:b/>
          <w:bCs/>
        </w:rPr>
        <w:t>3</w:t>
      </w:r>
      <w:r w:rsidR="00117E99">
        <w:rPr>
          <w:rFonts w:asciiTheme="minorHAnsi" w:hAnsiTheme="minorHAnsi" w:cstheme="minorHAnsi"/>
          <w:b/>
          <w:bCs/>
        </w:rPr>
        <w:t>5</w:t>
      </w:r>
      <w:r>
        <w:rPr>
          <w:rFonts w:asciiTheme="minorHAnsi" w:hAnsiTheme="minorHAnsi" w:cstheme="minorHAnsi"/>
        </w:rPr>
        <w:t xml:space="preserve"> </w:t>
      </w:r>
      <w:r w:rsidR="00C85133" w:rsidRPr="00C85133">
        <w:rPr>
          <w:rFonts w:asciiTheme="minorHAnsi" w:hAnsiTheme="minorHAnsi" w:cstheme="minorHAnsi"/>
        </w:rPr>
        <w:t>uuendatakse</w:t>
      </w:r>
      <w:r w:rsidR="00C85133">
        <w:rPr>
          <w:rFonts w:asciiTheme="minorHAnsi" w:hAnsiTheme="minorHAnsi" w:cstheme="minorHAnsi"/>
        </w:rPr>
        <w:t xml:space="preserve"> EnKS</w:t>
      </w:r>
      <w:r w:rsidR="00116F80">
        <w:rPr>
          <w:rFonts w:asciiTheme="minorHAnsi" w:hAnsiTheme="minorHAnsi" w:cstheme="minorHAnsi"/>
        </w:rPr>
        <w:t>i</w:t>
      </w:r>
      <w:r w:rsidR="00C85133" w:rsidRPr="00C85133">
        <w:rPr>
          <w:rFonts w:asciiTheme="minorHAnsi" w:hAnsiTheme="minorHAnsi" w:cstheme="minorHAnsi"/>
        </w:rPr>
        <w:t xml:space="preserve"> § 8 lõikes 2 viidet direktiivi lisadele, millega määratakse koostoodetava elektrienergia arvutamise üldpõhimõtted ning koostootmisprotsessi kasuteguri määramise metoodika.  </w:t>
      </w:r>
    </w:p>
    <w:p w14:paraId="7217D6BE" w14:textId="77777777" w:rsidR="006E6EFA" w:rsidRDefault="006E6EFA" w:rsidP="00947442">
      <w:pPr>
        <w:pStyle w:val="muudetavtekst"/>
        <w:rPr>
          <w:rFonts w:asciiTheme="minorHAnsi" w:hAnsiTheme="minorHAnsi" w:cstheme="minorHAnsi"/>
        </w:rPr>
      </w:pPr>
    </w:p>
    <w:p w14:paraId="5B19A553" w14:textId="16C9428A" w:rsidR="00C311F4" w:rsidRDefault="006E6EFA" w:rsidP="00C311F4">
      <w:pPr>
        <w:pStyle w:val="muudetavtekst"/>
        <w:rPr>
          <w:rFonts w:asciiTheme="minorHAnsi" w:hAnsiTheme="minorHAnsi" w:cstheme="minorHAnsi"/>
        </w:rPr>
      </w:pPr>
      <w:r w:rsidRPr="00C53614">
        <w:rPr>
          <w:rFonts w:asciiTheme="minorHAnsi" w:hAnsiTheme="minorHAnsi" w:cstheme="minorHAnsi"/>
          <w:b/>
          <w:bCs/>
        </w:rPr>
        <w:t xml:space="preserve">Punktiga </w:t>
      </w:r>
      <w:r w:rsidR="003A6A28">
        <w:rPr>
          <w:rFonts w:asciiTheme="minorHAnsi" w:hAnsiTheme="minorHAnsi" w:cstheme="minorHAnsi"/>
          <w:b/>
          <w:bCs/>
        </w:rPr>
        <w:t>3</w:t>
      </w:r>
      <w:r w:rsidR="00117E99">
        <w:rPr>
          <w:rFonts w:asciiTheme="minorHAnsi" w:hAnsiTheme="minorHAnsi" w:cstheme="minorHAnsi"/>
          <w:b/>
          <w:bCs/>
        </w:rPr>
        <w:t>6</w:t>
      </w:r>
      <w:r>
        <w:rPr>
          <w:rFonts w:asciiTheme="minorHAnsi" w:hAnsiTheme="minorHAnsi" w:cstheme="minorHAnsi"/>
        </w:rPr>
        <w:t xml:space="preserve"> </w:t>
      </w:r>
      <w:r w:rsidR="00C311F4" w:rsidRPr="00C311F4">
        <w:rPr>
          <w:rFonts w:asciiTheme="minorHAnsi" w:hAnsiTheme="minorHAnsi" w:cstheme="minorHAnsi"/>
        </w:rPr>
        <w:t xml:space="preserve">muudetakse </w:t>
      </w:r>
      <w:r w:rsidR="00C311F4">
        <w:rPr>
          <w:rFonts w:asciiTheme="minorHAnsi" w:hAnsiTheme="minorHAnsi" w:cstheme="minorHAnsi"/>
        </w:rPr>
        <w:t>EnKS</w:t>
      </w:r>
      <w:r w:rsidR="00116F80">
        <w:rPr>
          <w:rFonts w:asciiTheme="minorHAnsi" w:hAnsiTheme="minorHAnsi" w:cstheme="minorHAnsi"/>
        </w:rPr>
        <w:t>i</w:t>
      </w:r>
      <w:r w:rsidR="00C311F4">
        <w:rPr>
          <w:rFonts w:asciiTheme="minorHAnsi" w:hAnsiTheme="minorHAnsi" w:cstheme="minorHAnsi"/>
        </w:rPr>
        <w:t xml:space="preserve"> § 8</w:t>
      </w:r>
      <w:r w:rsidR="00C311F4" w:rsidRPr="00C311F4">
        <w:rPr>
          <w:rFonts w:asciiTheme="minorHAnsi" w:hAnsiTheme="minorHAnsi" w:cstheme="minorHAnsi"/>
        </w:rPr>
        <w:t xml:space="preserve"> lõike 3 sõnastust</w:t>
      </w:r>
      <w:r w:rsidR="00220871">
        <w:rPr>
          <w:rFonts w:asciiTheme="minorHAnsi" w:hAnsiTheme="minorHAnsi" w:cstheme="minorHAnsi"/>
        </w:rPr>
        <w:t xml:space="preserve"> ja </w:t>
      </w:r>
      <w:r w:rsidR="00220871">
        <w:t>võetakse üle direktiivi artikli 25 lõike 3 esimene lõik, mille kohaselt tuleb kütte ja jahutuse põhjaliku hindamise eesmärgil teha riigi territooriumi hõlmav kulude-tulude analüüs, lähtudes kliimatingimustest, majanduslikust teostatavusest ja tehnilisest sobivusest. Analüüsi eesmärk on selgitada välja kõige ressursi- ja kulutõhusamad lahendused kütte- ja jahutusvajaduste rahuldamiseks, võttes arvesse energiatõhususe esikohale seadmise põhimõtet. Sama sätte kohaselt võib kulude-tulude analüüs olla osa Euroopa Parlamendi ja nõukogu direktiivi 2001/42/EÜ kohasest keskkonnamõju strateegilisest hindamisest.</w:t>
      </w:r>
      <w:r w:rsidR="00C311F4" w:rsidRPr="00C311F4">
        <w:rPr>
          <w:rFonts w:asciiTheme="minorHAnsi" w:hAnsiTheme="minorHAnsi" w:cstheme="minorHAnsi"/>
        </w:rPr>
        <w:t xml:space="preserve">. </w:t>
      </w:r>
    </w:p>
    <w:p w14:paraId="0420D33B" w14:textId="77777777" w:rsidR="00F32794" w:rsidRDefault="00F32794" w:rsidP="00C311F4">
      <w:pPr>
        <w:pStyle w:val="muudetavtekst"/>
        <w:rPr>
          <w:rFonts w:asciiTheme="minorHAnsi" w:hAnsiTheme="minorHAnsi" w:cstheme="minorHAnsi"/>
        </w:rPr>
      </w:pPr>
    </w:p>
    <w:p w14:paraId="51DD7E11" w14:textId="77777777" w:rsidR="00915EB1" w:rsidRDefault="00F32794" w:rsidP="00220871">
      <w:pPr>
        <w:pStyle w:val="muudetavtekst"/>
        <w:rPr>
          <w:rFonts w:asciiTheme="minorHAnsi" w:hAnsiTheme="minorHAnsi" w:cstheme="minorHAnsi"/>
        </w:rPr>
      </w:pPr>
      <w:r w:rsidRPr="00C53614">
        <w:rPr>
          <w:rFonts w:asciiTheme="minorHAnsi" w:hAnsiTheme="minorHAnsi" w:cstheme="minorHAnsi"/>
          <w:b/>
          <w:bCs/>
        </w:rPr>
        <w:t xml:space="preserve">Punktiga </w:t>
      </w:r>
      <w:r w:rsidR="00821372">
        <w:rPr>
          <w:rFonts w:asciiTheme="minorHAnsi" w:hAnsiTheme="minorHAnsi" w:cstheme="minorHAnsi"/>
          <w:b/>
          <w:bCs/>
        </w:rPr>
        <w:t>3</w:t>
      </w:r>
      <w:r w:rsidR="00117E99">
        <w:rPr>
          <w:rFonts w:asciiTheme="minorHAnsi" w:hAnsiTheme="minorHAnsi" w:cstheme="minorHAnsi"/>
          <w:b/>
          <w:bCs/>
        </w:rPr>
        <w:t>7</w:t>
      </w:r>
      <w:r>
        <w:rPr>
          <w:rFonts w:asciiTheme="minorHAnsi" w:hAnsiTheme="minorHAnsi" w:cstheme="minorHAnsi"/>
        </w:rPr>
        <w:t xml:space="preserve"> </w:t>
      </w:r>
      <w:r w:rsidR="00EB75DD" w:rsidRPr="00EB75DD">
        <w:rPr>
          <w:rFonts w:asciiTheme="minorHAnsi" w:hAnsiTheme="minorHAnsi" w:cstheme="minorHAnsi"/>
        </w:rPr>
        <w:t xml:space="preserve">täiendatakse </w:t>
      </w:r>
      <w:r w:rsidR="00EB75DD">
        <w:rPr>
          <w:rFonts w:asciiTheme="minorHAnsi" w:hAnsiTheme="minorHAnsi" w:cstheme="minorHAnsi"/>
        </w:rPr>
        <w:t>EnKS</w:t>
      </w:r>
      <w:r w:rsidR="00116F80">
        <w:rPr>
          <w:rFonts w:asciiTheme="minorHAnsi" w:hAnsiTheme="minorHAnsi" w:cstheme="minorHAnsi"/>
        </w:rPr>
        <w:t>i</w:t>
      </w:r>
      <w:r w:rsidR="00EB75DD">
        <w:rPr>
          <w:rFonts w:asciiTheme="minorHAnsi" w:hAnsiTheme="minorHAnsi" w:cstheme="minorHAnsi"/>
        </w:rPr>
        <w:t xml:space="preserve"> </w:t>
      </w:r>
      <w:r w:rsidR="00EB75DD" w:rsidRPr="00EB75DD">
        <w:rPr>
          <w:rFonts w:asciiTheme="minorHAnsi" w:hAnsiTheme="minorHAnsi" w:cstheme="minorHAnsi"/>
        </w:rPr>
        <w:t>paragrahvi 8 lõi</w:t>
      </w:r>
      <w:r w:rsidR="00220871">
        <w:rPr>
          <w:rFonts w:asciiTheme="minorHAnsi" w:hAnsiTheme="minorHAnsi" w:cstheme="minorHAnsi"/>
        </w:rPr>
        <w:t xml:space="preserve">kega </w:t>
      </w:r>
      <w:r w:rsidR="00915EB1" w:rsidRPr="00915EB1">
        <w:rPr>
          <w:rFonts w:asciiTheme="minorHAnsi" w:hAnsiTheme="minorHAnsi" w:cstheme="minorHAnsi"/>
        </w:rPr>
        <w:t>lõigetega 3²–3⁴. Lõikega 3² võetakse üle direktiivi (EL) 2023/1791 artikli 26 lõige 4 ning lõigetega 3³ ja 3⁴ sama artikli lõige 5</w:t>
      </w:r>
    </w:p>
    <w:p w14:paraId="3B986D2C" w14:textId="7B682584" w:rsidR="00915EB1" w:rsidRDefault="00915EB1" w:rsidP="00220871">
      <w:pPr>
        <w:pStyle w:val="muudetavtekst"/>
        <w:rPr>
          <w:rFonts w:cstheme="minorHAnsi"/>
        </w:rPr>
      </w:pPr>
      <w:r w:rsidRPr="00915EB1">
        <w:rPr>
          <w:rFonts w:cstheme="minorHAnsi"/>
          <w:u w:val="single"/>
        </w:rPr>
        <w:t>Lõikega 3²</w:t>
      </w:r>
      <w:r w:rsidRPr="00915EB1">
        <w:rPr>
          <w:rFonts w:cstheme="minorHAnsi"/>
        </w:rPr>
        <w:t xml:space="preserve"> täpsustatakse tingimusi, mille täitmisel käsitatakse kaugkütte- või kaugjahutussüsteemi tõhusana süsteemi ehitamise või selle kütte- ja jahutusseadmete põhjaliku uuendamise korral. Sätte kohaldamisel tuleb hinnata nii süsteemi vastavust asjaomasel ajal kohaldatavatele tõhusa kaugkütte ja -jahutuse tingimustele kui ka fossiilkütuste kasutamise muutust olemasolevates ja uutes kütteallikates.</w:t>
      </w:r>
    </w:p>
    <w:p w14:paraId="4AD2B208" w14:textId="4B23E86D" w:rsidR="00220871" w:rsidRPr="00220871" w:rsidRDefault="00220871" w:rsidP="00220871">
      <w:pPr>
        <w:pStyle w:val="muudetavtekst"/>
        <w:rPr>
          <w:rFonts w:cstheme="minorHAnsi"/>
        </w:rPr>
      </w:pPr>
      <w:r w:rsidRPr="00915EB1">
        <w:rPr>
          <w:rFonts w:cstheme="minorHAnsi"/>
          <w:u w:val="single"/>
        </w:rPr>
        <w:t>Lõike 3</w:t>
      </w:r>
      <w:r w:rsidRPr="00915EB1">
        <w:rPr>
          <w:rFonts w:cstheme="minorHAnsi"/>
          <w:u w:val="single"/>
          <w:vertAlign w:val="superscript"/>
        </w:rPr>
        <w:t xml:space="preserve">2 </w:t>
      </w:r>
      <w:r w:rsidRPr="00915EB1">
        <w:rPr>
          <w:rFonts w:cstheme="minorHAnsi"/>
          <w:u w:val="single"/>
        </w:rPr>
        <w:t>punkti 1</w:t>
      </w:r>
      <w:r>
        <w:rPr>
          <w:rFonts w:cstheme="minorHAnsi"/>
        </w:rPr>
        <w:t xml:space="preserve"> </w:t>
      </w:r>
      <w:r w:rsidRPr="00220871">
        <w:rPr>
          <w:rFonts w:cstheme="minorHAnsi"/>
        </w:rPr>
        <w:t xml:space="preserve"> kohaselt peab kaugkütte- ja kaugjahutussüsteem vastama käesoleva seaduse § 2 punktis 27 sätestatud tõhusa kaugkütte ja -jahutuse tingimustele kohe pärast süsteemi renoveerimisjärgset tööle hakkamist või töö jätkamist. See tähendab, et süsteemi tõhususe hindamisel lähtutakse ajast, mil süsteem pärast ehitamist või põhjalikku uuendamist kasutusele võetakse või selle töö jätkub.</w:t>
      </w:r>
    </w:p>
    <w:p w14:paraId="1004C85B" w14:textId="17116D50" w:rsidR="00220871" w:rsidRPr="00220871" w:rsidRDefault="00220871" w:rsidP="00220871">
      <w:pPr>
        <w:pStyle w:val="muudetavtekst"/>
        <w:rPr>
          <w:rFonts w:cstheme="minorHAnsi"/>
        </w:rPr>
      </w:pPr>
      <w:r w:rsidRPr="00915EB1">
        <w:rPr>
          <w:rFonts w:cstheme="minorHAnsi"/>
          <w:u w:val="single"/>
        </w:rPr>
        <w:t>Lõike 3</w:t>
      </w:r>
      <w:r w:rsidR="00117E99" w:rsidRPr="00915EB1">
        <w:rPr>
          <w:rFonts w:cstheme="minorHAnsi"/>
          <w:u w:val="single"/>
          <w:vertAlign w:val="superscript"/>
        </w:rPr>
        <w:t>2</w:t>
      </w:r>
      <w:r w:rsidRPr="00915EB1">
        <w:rPr>
          <w:rFonts w:cstheme="minorHAnsi"/>
          <w:u w:val="single"/>
        </w:rPr>
        <w:t xml:space="preserve"> punktiga 2</w:t>
      </w:r>
      <w:r w:rsidRPr="00220871">
        <w:rPr>
          <w:rFonts w:cstheme="minorHAnsi"/>
        </w:rPr>
        <w:t xml:space="preserve"> sätestatakse, et olemasolevates kütteallikates ei tohi põhjaliku uuendamise tulemusel suureneda muude fossiilkütuste kui maagaasi kasutamine. Võrdlusaluseks võetakse renoveerimiseelse kolme viimase täisvõimsusel töötamise kalendriaasta keskmine aastane tarbimine. Selle eesmärk on vältida olukorda, kus süsteem vastab küll formaalselt tõhusa kaugkütte ja -jahutuse tingimustele, kuid investeeringu tulemusel suureneb samal ajal suurema keskkonnamõjuga fossiilkütuste kasutamine.</w:t>
      </w:r>
    </w:p>
    <w:p w14:paraId="32974025" w14:textId="5E825571" w:rsidR="00220871" w:rsidRDefault="00220871" w:rsidP="00220871">
      <w:pPr>
        <w:pStyle w:val="muudetavtekst"/>
        <w:rPr>
          <w:rFonts w:cstheme="minorHAnsi"/>
        </w:rPr>
      </w:pPr>
      <w:r w:rsidRPr="00915EB1">
        <w:rPr>
          <w:rFonts w:cstheme="minorHAnsi"/>
          <w:u w:val="single"/>
        </w:rPr>
        <w:t>Lõike 3</w:t>
      </w:r>
      <w:r w:rsidRPr="00915EB1">
        <w:rPr>
          <w:rFonts w:cstheme="minorHAnsi"/>
          <w:u w:val="single"/>
          <w:vertAlign w:val="superscript"/>
        </w:rPr>
        <w:t xml:space="preserve">2 </w:t>
      </w:r>
      <w:r w:rsidRPr="00915EB1">
        <w:rPr>
          <w:rFonts w:cstheme="minorHAnsi"/>
          <w:u w:val="single"/>
        </w:rPr>
        <w:t>punktiga 3</w:t>
      </w:r>
      <w:r w:rsidRPr="00220871">
        <w:rPr>
          <w:rFonts w:cstheme="minorHAnsi"/>
        </w:rPr>
        <w:t xml:space="preserve"> nähakse ette, et juhul kui süsteem ehitatakse või selle kütte- ja jahutusseade läbib 2030. aastaks põhjaliku uuendamise, ei kasutata selle üheski uues kütteallikas fossiilkütuseid, välja arvatud maagaas. Sätte eesmärk on suunata uued ja põhjalikult uuendatavad kaugkütte- ja kaugjahutussüsteemid taastuvenergia, heitsoojuse, tõhusa koostootmise ja muude madalama heitega lahenduste kasutamisele ning vältida pikaajalist sõltuvust fossiilkütustel põhinevatest uutest kütteallikatest.</w:t>
      </w:r>
      <w:r w:rsidR="00821372">
        <w:rPr>
          <w:rFonts w:cstheme="minorHAnsi"/>
        </w:rPr>
        <w:t xml:space="preserve"> </w:t>
      </w:r>
      <w:r w:rsidRPr="00220871">
        <w:rPr>
          <w:rFonts w:cstheme="minorHAnsi"/>
        </w:rPr>
        <w:t>Muudatus toetab kaugkütte- ja kaugjahutussüsteemide järkjärgulist üleminekut energiatõhusamatele ja väiksema heitega lahendustele. Eesti kontekstis aitab säte eelkõige vähendada kõige saastavamate fossiilkütuste, sealhulgas põlevkiviõli kasutamist kaugküttes, säilitades samal ajal maagaasi kasutamise võimaluse üleminekuperioodi lahendusena, kui see on vajalik varustuskindluse ja süsteemi toimimise tagamiseks.</w:t>
      </w:r>
    </w:p>
    <w:p w14:paraId="7390CAA7" w14:textId="77777777" w:rsidR="00915EB1" w:rsidRPr="00915EB1" w:rsidRDefault="00915EB1" w:rsidP="00915EB1">
      <w:pPr>
        <w:pStyle w:val="muudetavtekst"/>
        <w:rPr>
          <w:rFonts w:cstheme="minorHAnsi"/>
        </w:rPr>
      </w:pPr>
      <w:r w:rsidRPr="00915EB1">
        <w:rPr>
          <w:rFonts w:cstheme="minorHAnsi"/>
          <w:u w:val="single"/>
        </w:rPr>
        <w:t>Lõikega 3³</w:t>
      </w:r>
      <w:r w:rsidRPr="00915EB1">
        <w:rPr>
          <w:rFonts w:cstheme="minorHAnsi"/>
        </w:rPr>
        <w:t xml:space="preserve"> võetakse üle direktiivi artikli 26 lõikest 5 tulenev olemasolevate kaugkütte- ja kaugjahutussüsteemide ümberkujundamise kavade koostamise kohustus. Kohustus kohaldub sellise olemasoleva süsteemi käitajale, mille summaarne kütte- ja jahutusvõimsus ületab 5 MW ning mis ei vasta direktiivi artikli 26 lõike 1 punktidele b–e vastavatele tõhusa kaugkütte ja -jahutuse tingimustele. Võimsuse määramisel võetakse arvesse süsteemi kuuluvate kütte- ja jahutusallikate summaarset võimsust, mitte üksnes ühe tootmisseadme võimsust.</w:t>
      </w:r>
    </w:p>
    <w:p w14:paraId="14BB70D1" w14:textId="77777777" w:rsidR="00915EB1" w:rsidRPr="00915EB1" w:rsidRDefault="00915EB1" w:rsidP="00915EB1">
      <w:pPr>
        <w:pStyle w:val="muudetavtekst"/>
        <w:rPr>
          <w:rFonts w:cstheme="minorHAnsi"/>
        </w:rPr>
      </w:pPr>
      <w:r w:rsidRPr="00915EB1">
        <w:rPr>
          <w:rFonts w:cstheme="minorHAnsi"/>
        </w:rPr>
        <w:t>Käitaja koostab iga viie aasta järel kava, mille eesmärk on tõhustada primaarenergia kasutamist, vähendada soojuse ja jahutuse jaotamisel tekkivaid kadusid ning suurendada taastuvenergia osakaalu kütte ja jahutuse tarnes. Kava peab sisaldama konkreetseid meetmeid, millega kavandatakse süsteemi vastavusse viimine tõhusa kaugkütte ja -jahutuse asjaomasel ajal kohaldatavate tingimustega. Meetmed võivad muu hulgas hõlmata taastuvenergial või heitsoojusel põhinevate tootmisvõimsuste lisamist, soojusvõrgu temperatuuritaseme alandamist, torustiku renoveerimist, soojussalvestuse kasutuselevõttu, tootmise juhtimise parandamist ning lõpptarbijate ja tootmisallikate paremat süsteemset lõimimist.</w:t>
      </w:r>
    </w:p>
    <w:p w14:paraId="75E3B70C" w14:textId="77777777" w:rsidR="00915EB1" w:rsidRPr="00915EB1" w:rsidRDefault="00915EB1" w:rsidP="00915EB1">
      <w:pPr>
        <w:pStyle w:val="muudetavtekst"/>
        <w:rPr>
          <w:rFonts w:cstheme="minorHAnsi"/>
        </w:rPr>
      </w:pPr>
      <w:r w:rsidRPr="00915EB1">
        <w:rPr>
          <w:rFonts w:cstheme="minorHAnsi"/>
        </w:rPr>
        <w:t>Kava koostamise kohustus ei tähenda, et kõik kavandatud investeeringud tuleb ellu viia ühe viieaastase perioodi jooksul. Kavas tuleb siiski esitada meetmed, nende rakendamise eeldatav ajakava ja võimaluse korral investeeringute järjekord viisil, mis võimaldab hinnata süsteemi liikumist tõhusa kaugkütte ja -jahutuse tingimuste täitmise suunas.</w:t>
      </w:r>
    </w:p>
    <w:p w14:paraId="3BF23F3F" w14:textId="77777777" w:rsidR="00915EB1" w:rsidRPr="00915EB1" w:rsidRDefault="00915EB1" w:rsidP="00915EB1">
      <w:pPr>
        <w:pStyle w:val="muudetavtekst"/>
        <w:rPr>
          <w:rFonts w:cstheme="minorHAnsi"/>
        </w:rPr>
      </w:pPr>
      <w:r w:rsidRPr="00915EB1">
        <w:rPr>
          <w:rFonts w:cstheme="minorHAnsi"/>
        </w:rPr>
        <w:t>Kava esitatakse heakskiitmiseks Konkurentsiametile. Konkurentsiameti määramine pädevaks asutuseks on põhjendatud, kuna amet täidab kaugkütteseaduse alusel kaugkütte valdkonna regulatiivseid ülesandeid ning omab ülevaadet kaugkütteettevõtjate tegevusest, investeeringutest ja võrgupiirkondade toimimisest.</w:t>
      </w:r>
    </w:p>
    <w:p w14:paraId="57711F57" w14:textId="77777777" w:rsidR="00915EB1" w:rsidRPr="00915EB1" w:rsidRDefault="00915EB1" w:rsidP="00915EB1">
      <w:pPr>
        <w:pStyle w:val="muudetavtekst"/>
        <w:rPr>
          <w:rFonts w:cstheme="minorHAnsi"/>
        </w:rPr>
      </w:pPr>
      <w:r w:rsidRPr="00915EB1">
        <w:rPr>
          <w:rFonts w:cstheme="minorHAnsi"/>
          <w:u w:val="single"/>
        </w:rPr>
        <w:t>Lõike 3⁴</w:t>
      </w:r>
      <w:r w:rsidRPr="00915EB1">
        <w:rPr>
          <w:rFonts w:cstheme="minorHAnsi"/>
        </w:rPr>
        <w:t xml:space="preserve"> kohaselt kiidab Konkurentsiamet kava heaks, kui kava vastab seaduses sätestatud sisunõuetele ning selles ette nähtud meetmed on tõhusa kaugkütte ja -jahutuse tingimuste saavutamiseks piisavad ja asjakohased. Hindamisel tuleb arvestada süsteemi tehnilisi omadusi, olemasolevaid tootmisallikaid, kohalikke taastuvenergia- ja heitsoojusressursse, jaotuskadusid, investeeringute teostatavust ning asjaomasel perioodil kohaldatavaid tõhusa kaugkütte ja -jahutuse tingimusi.</w:t>
      </w:r>
    </w:p>
    <w:p w14:paraId="29CC2313" w14:textId="77777777" w:rsidR="00915EB1" w:rsidRPr="00915EB1" w:rsidRDefault="00915EB1" w:rsidP="00915EB1">
      <w:pPr>
        <w:pStyle w:val="muudetavtekst"/>
        <w:rPr>
          <w:rFonts w:cstheme="minorHAnsi"/>
        </w:rPr>
      </w:pPr>
      <w:r w:rsidRPr="00915EB1">
        <w:rPr>
          <w:rFonts w:cstheme="minorHAnsi"/>
        </w:rPr>
        <w:t>Kava heakskiitmise eesmärk on tagada, et üle 5 MW võimsusega mittetõhusate süsteemide arendamine toimuks järjepideva ja kontrollitava tegevuskava alusel. Heakskiit ei asenda muude õigusaktide alusel vajalikke lubasid, kooskõlastusi ega Konkurentsiameti hinnakujundusmenetluses tehtavaid otsuseid.</w:t>
      </w:r>
    </w:p>
    <w:p w14:paraId="4430525F" w14:textId="1D27C815" w:rsidR="0E5E895B" w:rsidRDefault="0E5E895B" w:rsidP="00947442">
      <w:pPr>
        <w:pStyle w:val="muudetavtekst"/>
        <w:rPr>
          <w:rFonts w:asciiTheme="minorHAnsi" w:hAnsiTheme="minorHAnsi" w:cstheme="minorBidi"/>
        </w:rPr>
      </w:pPr>
    </w:p>
    <w:p w14:paraId="36110022" w14:textId="4F450505" w:rsidR="00CC2DBA" w:rsidRPr="00CC2DBA" w:rsidRDefault="00B14E7F" w:rsidP="00CC2DBA">
      <w:pPr>
        <w:pStyle w:val="muudetavtekst"/>
      </w:pPr>
      <w:r>
        <w:rPr>
          <w:rFonts w:asciiTheme="minorHAnsi" w:hAnsiTheme="minorHAnsi" w:cstheme="minorBidi"/>
          <w:b/>
          <w:bCs/>
        </w:rPr>
        <w:t xml:space="preserve">Punktiga </w:t>
      </w:r>
      <w:r w:rsidR="00821372">
        <w:rPr>
          <w:rFonts w:asciiTheme="minorHAnsi" w:hAnsiTheme="minorHAnsi" w:cstheme="minorBidi"/>
          <w:b/>
          <w:bCs/>
        </w:rPr>
        <w:t>3</w:t>
      </w:r>
      <w:r w:rsidR="00117E99">
        <w:rPr>
          <w:rFonts w:asciiTheme="minorHAnsi" w:hAnsiTheme="minorHAnsi" w:cstheme="minorBidi"/>
          <w:b/>
          <w:bCs/>
        </w:rPr>
        <w:t>8</w:t>
      </w:r>
      <w:r>
        <w:rPr>
          <w:rFonts w:asciiTheme="minorHAnsi" w:hAnsiTheme="minorHAnsi" w:cstheme="minorBidi"/>
          <w:b/>
          <w:bCs/>
        </w:rPr>
        <w:t xml:space="preserve"> </w:t>
      </w:r>
      <w:r>
        <w:rPr>
          <w:rFonts w:asciiTheme="minorHAnsi" w:hAnsiTheme="minorHAnsi" w:cstheme="minorBidi"/>
        </w:rPr>
        <w:t xml:space="preserve">muudetakse § 10 </w:t>
      </w:r>
      <w:r w:rsidR="005C0012">
        <w:rPr>
          <w:rFonts w:asciiTheme="minorHAnsi" w:hAnsiTheme="minorHAnsi" w:cstheme="minorBidi"/>
        </w:rPr>
        <w:t xml:space="preserve">pealkirja, </w:t>
      </w:r>
      <w:r w:rsidR="00806BEB">
        <w:rPr>
          <w:rFonts w:asciiTheme="minorHAnsi" w:hAnsiTheme="minorHAnsi" w:cstheme="minorBidi"/>
        </w:rPr>
        <w:t>kuna</w:t>
      </w:r>
      <w:r w:rsidR="00CC2DBA">
        <w:rPr>
          <w:rFonts w:asciiTheme="minorHAnsi" w:hAnsiTheme="minorHAnsi" w:cstheme="minorBidi"/>
        </w:rPr>
        <w:t xml:space="preserve"> </w:t>
      </w:r>
      <w:r w:rsidR="00CC2DBA" w:rsidRPr="00CC2DBA">
        <w:t>varasem pealkiri viitas kitsalt tõhusa koostootmise kulude</w:t>
      </w:r>
      <w:r w:rsidR="00CC2DBA" w:rsidRPr="00CC2DBA">
        <w:noBreakHyphen/>
        <w:t>tulude analüüsile, kuid direktiivi (EL) 2023/1791 ülevõtmisel laienes paragrahvi sisu kogu kütte</w:t>
      </w:r>
      <w:r w:rsidR="00CC2DBA" w:rsidRPr="00CC2DBA">
        <w:noBreakHyphen/>
        <w:t xml:space="preserve"> ja jahutustaristu energiatõhususe </w:t>
      </w:r>
      <w:r w:rsidR="005003A1">
        <w:t>parandamise</w:t>
      </w:r>
      <w:r w:rsidR="00806BEB">
        <w:t xml:space="preserve"> </w:t>
      </w:r>
      <w:r w:rsidR="00CC2DBA" w:rsidRPr="00CC2DBA">
        <w:t>majandusliku teostatavuse hindamisele. Direktiiv ei keskendu enam üksnes koostootmise edendamisele, vaid nõuab kulude</w:t>
      </w:r>
      <w:r w:rsidR="00CC2DBA" w:rsidRPr="00CC2DBA">
        <w:noBreakHyphen/>
        <w:t>tulude analüüsi kõikide uute või oluliselt rekonstrueeritavate kütte</w:t>
      </w:r>
      <w:r w:rsidR="00CC2DBA" w:rsidRPr="00CC2DBA">
        <w:noBreakHyphen/>
        <w:t xml:space="preserve"> ja jahutusrajatiste puhul, sealhulgas tööstuskäitiste, kaugküttesüsteemide ja heitsoojuse kasutamise projektide </w:t>
      </w:r>
      <w:r w:rsidR="00DE147B">
        <w:t>puhul</w:t>
      </w:r>
      <w:r w:rsidR="00CC2DBA" w:rsidRPr="00CC2DBA">
        <w:t>. Uus pealkiri kajastab seetõttu täpselt paragrahvi tegelikku ja laienenud reguleerimisala ning vastab direktiivis sätestatud tehnoloogianeutraalsele lähenemis</w:t>
      </w:r>
      <w:r w:rsidR="00DE147B">
        <w:t>viisi</w:t>
      </w:r>
      <w:r w:rsidR="00CC2DBA" w:rsidRPr="00CC2DBA">
        <w:t>le.</w:t>
      </w:r>
    </w:p>
    <w:p w14:paraId="5035A4D1" w14:textId="14570905" w:rsidR="00710EBB" w:rsidRDefault="00710EBB" w:rsidP="7AB7F3D9">
      <w:pPr>
        <w:shd w:val="clear" w:color="auto" w:fill="FFFFFF" w:themeFill="background1"/>
        <w:spacing w:after="0" w:line="240" w:lineRule="auto"/>
        <w:jc w:val="both"/>
        <w:rPr>
          <w:rFonts w:ascii="Times New Roman" w:eastAsia="Times New Roman" w:hAnsi="Times New Roman" w:cs="Times New Roman"/>
          <w:strike/>
          <w:color w:val="202020"/>
          <w:sz w:val="24"/>
          <w:szCs w:val="24"/>
          <w:lang w:eastAsia="et-EE"/>
        </w:rPr>
      </w:pPr>
    </w:p>
    <w:p w14:paraId="12D843AB" w14:textId="04026321" w:rsidR="00710EBB" w:rsidRPr="002D2803" w:rsidRDefault="00710EBB" w:rsidP="7AB7F3D9">
      <w:pPr>
        <w:shd w:val="clear" w:color="auto" w:fill="FFFFFF" w:themeFill="background1"/>
        <w:spacing w:after="0" w:line="240" w:lineRule="auto"/>
        <w:jc w:val="both"/>
        <w:rPr>
          <w:rFonts w:ascii="Times New Roman" w:eastAsia="Times New Roman" w:hAnsi="Times New Roman" w:cs="Times New Roman"/>
          <w:color w:val="202020"/>
          <w:sz w:val="24"/>
          <w:szCs w:val="24"/>
          <w:lang w:eastAsia="et-EE"/>
        </w:rPr>
      </w:pPr>
      <w:r w:rsidRPr="002D2803">
        <w:rPr>
          <w:rFonts w:ascii="Times New Roman" w:eastAsia="Times New Roman" w:hAnsi="Times New Roman" w:cs="Times New Roman"/>
          <w:b/>
          <w:bCs/>
          <w:color w:val="202020"/>
          <w:sz w:val="24"/>
          <w:szCs w:val="24"/>
          <w:lang w:eastAsia="et-EE"/>
        </w:rPr>
        <w:t xml:space="preserve">Punktiga </w:t>
      </w:r>
      <w:r w:rsidR="00117E99">
        <w:rPr>
          <w:rFonts w:ascii="Times New Roman" w:eastAsia="Times New Roman" w:hAnsi="Times New Roman" w:cs="Times New Roman"/>
          <w:b/>
          <w:bCs/>
          <w:color w:val="202020"/>
          <w:sz w:val="24"/>
          <w:szCs w:val="24"/>
          <w:lang w:eastAsia="et-EE"/>
        </w:rPr>
        <w:t>39</w:t>
      </w:r>
      <w:r w:rsidRPr="002D2803">
        <w:rPr>
          <w:rFonts w:ascii="Times New Roman" w:eastAsia="Times New Roman" w:hAnsi="Times New Roman" w:cs="Times New Roman"/>
          <w:color w:val="202020"/>
          <w:sz w:val="24"/>
          <w:szCs w:val="24"/>
          <w:lang w:eastAsia="et-EE"/>
        </w:rPr>
        <w:t xml:space="preserve"> muudetakse § 10 lõike 1 </w:t>
      </w:r>
      <w:r w:rsidR="00AD1748">
        <w:rPr>
          <w:rFonts w:ascii="Times New Roman" w:eastAsia="Times New Roman" w:hAnsi="Times New Roman" w:cs="Times New Roman"/>
          <w:color w:val="202020"/>
          <w:sz w:val="24"/>
          <w:szCs w:val="24"/>
          <w:lang w:eastAsia="et-EE"/>
        </w:rPr>
        <w:t xml:space="preserve">sissejuhatava lauseosa </w:t>
      </w:r>
      <w:r w:rsidRPr="002D2803">
        <w:rPr>
          <w:rFonts w:ascii="Times New Roman" w:eastAsia="Times New Roman" w:hAnsi="Times New Roman" w:cs="Times New Roman"/>
          <w:color w:val="202020"/>
          <w:sz w:val="24"/>
          <w:szCs w:val="24"/>
          <w:lang w:eastAsia="et-EE"/>
        </w:rPr>
        <w:t>sõnastus</w:t>
      </w:r>
      <w:r w:rsidR="00821372">
        <w:rPr>
          <w:rFonts w:ascii="Times New Roman" w:eastAsia="Times New Roman" w:hAnsi="Times New Roman" w:cs="Times New Roman"/>
          <w:color w:val="202020"/>
          <w:sz w:val="24"/>
          <w:szCs w:val="24"/>
          <w:lang w:eastAsia="et-EE"/>
        </w:rPr>
        <w:t>t ja punkt 1 muudetakse ja sõnastatakse ümber</w:t>
      </w:r>
      <w:r w:rsidRPr="002D2803">
        <w:rPr>
          <w:rFonts w:ascii="Times New Roman" w:eastAsia="Times New Roman" w:hAnsi="Times New Roman" w:cs="Times New Roman"/>
          <w:color w:val="202020"/>
          <w:sz w:val="24"/>
          <w:szCs w:val="24"/>
          <w:lang w:eastAsia="et-EE"/>
        </w:rPr>
        <w:t xml:space="preserve">, et </w:t>
      </w:r>
      <w:r w:rsidR="00821372">
        <w:rPr>
          <w:rFonts w:ascii="Times New Roman" w:eastAsia="Times New Roman" w:hAnsi="Times New Roman" w:cs="Times New Roman"/>
          <w:color w:val="202020"/>
          <w:sz w:val="24"/>
          <w:szCs w:val="24"/>
          <w:lang w:eastAsia="et-EE"/>
        </w:rPr>
        <w:t>võtta üle direktiivi artikkel 26 lõige 7 esimese lõigu punkt (a)</w:t>
      </w:r>
      <w:r w:rsidRPr="002D2803">
        <w:rPr>
          <w:rFonts w:ascii="Times New Roman" w:eastAsia="Times New Roman" w:hAnsi="Times New Roman" w:cs="Times New Roman"/>
          <w:color w:val="202020"/>
          <w:sz w:val="24"/>
          <w:szCs w:val="24"/>
          <w:lang w:eastAsia="et-EE"/>
        </w:rPr>
        <w:t>, mille kohaselt tuleb kütte ja jahutussektori arendamisel hinnata energiatõhususe suurendamise võimalusi sõltumata kasutatavast tehnoloogiast. Muudetud sõnastus</w:t>
      </w:r>
      <w:r w:rsidR="00DE147B">
        <w:rPr>
          <w:rFonts w:ascii="Times New Roman" w:eastAsia="Times New Roman" w:hAnsi="Times New Roman" w:cs="Times New Roman"/>
          <w:color w:val="202020"/>
          <w:sz w:val="24"/>
          <w:szCs w:val="24"/>
          <w:lang w:eastAsia="et-EE"/>
        </w:rPr>
        <w:t xml:space="preserve">e kohaselt ei </w:t>
      </w:r>
      <w:r w:rsidR="001D4018">
        <w:rPr>
          <w:rFonts w:ascii="Times New Roman" w:eastAsia="Times New Roman" w:hAnsi="Times New Roman" w:cs="Times New Roman"/>
          <w:color w:val="202020"/>
          <w:sz w:val="24"/>
          <w:szCs w:val="24"/>
          <w:lang w:eastAsia="et-EE"/>
        </w:rPr>
        <w:t>piirdu</w:t>
      </w:r>
      <w:r w:rsidR="00DE147B">
        <w:rPr>
          <w:rFonts w:ascii="Times New Roman" w:eastAsia="Times New Roman" w:hAnsi="Times New Roman" w:cs="Times New Roman"/>
          <w:color w:val="202020"/>
          <w:sz w:val="24"/>
          <w:szCs w:val="24"/>
          <w:lang w:eastAsia="et-EE"/>
        </w:rPr>
        <w:t xml:space="preserve">ta enam </w:t>
      </w:r>
      <w:r w:rsidRPr="002D2803">
        <w:rPr>
          <w:rFonts w:ascii="Times New Roman" w:eastAsia="Times New Roman" w:hAnsi="Times New Roman" w:cs="Times New Roman"/>
          <w:color w:val="202020"/>
          <w:sz w:val="24"/>
          <w:szCs w:val="24"/>
          <w:lang w:eastAsia="et-EE"/>
        </w:rPr>
        <w:t>koostootmise</w:t>
      </w:r>
      <w:r w:rsidR="001D4018">
        <w:rPr>
          <w:rFonts w:ascii="Times New Roman" w:eastAsia="Times New Roman" w:hAnsi="Times New Roman" w:cs="Times New Roman"/>
          <w:color w:val="202020"/>
          <w:sz w:val="24"/>
          <w:szCs w:val="24"/>
          <w:lang w:eastAsia="et-EE"/>
        </w:rPr>
        <w:t>ga</w:t>
      </w:r>
      <w:r w:rsidRPr="002D2803">
        <w:rPr>
          <w:rFonts w:ascii="Times New Roman" w:eastAsia="Times New Roman" w:hAnsi="Times New Roman" w:cs="Times New Roman"/>
          <w:color w:val="202020"/>
          <w:sz w:val="24"/>
          <w:szCs w:val="24"/>
          <w:lang w:eastAsia="et-EE"/>
        </w:rPr>
        <w:t xml:space="preserve"> ning seo</w:t>
      </w:r>
      <w:r w:rsidR="00DE147B">
        <w:rPr>
          <w:rFonts w:ascii="Times New Roman" w:eastAsia="Times New Roman" w:hAnsi="Times New Roman" w:cs="Times New Roman"/>
          <w:color w:val="202020"/>
          <w:sz w:val="24"/>
          <w:szCs w:val="24"/>
          <w:lang w:eastAsia="et-EE"/>
        </w:rPr>
        <w:t>takse</w:t>
      </w:r>
      <w:r w:rsidRPr="002D2803">
        <w:rPr>
          <w:rFonts w:ascii="Times New Roman" w:eastAsia="Times New Roman" w:hAnsi="Times New Roman" w:cs="Times New Roman"/>
          <w:color w:val="202020"/>
          <w:sz w:val="24"/>
          <w:szCs w:val="24"/>
          <w:lang w:eastAsia="et-EE"/>
        </w:rPr>
        <w:t xml:space="preserve"> analüüsikohustus selgelt kõigi uute ja oluliselt rekonstrueeritavate rajatistega, millel on mõju energiasüsteemi toimimisele. Selline lähenemi</w:t>
      </w:r>
      <w:r w:rsidR="00DE147B">
        <w:rPr>
          <w:rFonts w:ascii="Times New Roman" w:eastAsia="Times New Roman" w:hAnsi="Times New Roman" w:cs="Times New Roman"/>
          <w:color w:val="202020"/>
          <w:sz w:val="24"/>
          <w:szCs w:val="24"/>
          <w:lang w:eastAsia="et-EE"/>
        </w:rPr>
        <w:t>sviis</w:t>
      </w:r>
      <w:r w:rsidRPr="002D2803">
        <w:rPr>
          <w:rFonts w:ascii="Times New Roman" w:eastAsia="Times New Roman" w:hAnsi="Times New Roman" w:cs="Times New Roman"/>
          <w:color w:val="202020"/>
          <w:sz w:val="24"/>
          <w:szCs w:val="24"/>
          <w:lang w:eastAsia="et-EE"/>
        </w:rPr>
        <w:t xml:space="preserve"> toetab direktiivist tulenevat tehnoloogianeutraalsust ja nõuet hinnata kõige kulutõhusamaid lahendusi enne investeerimisotsuste tegemist.</w:t>
      </w:r>
    </w:p>
    <w:p w14:paraId="43A948B9" w14:textId="08DA015F" w:rsidR="00986601" w:rsidRDefault="00821372" w:rsidP="00B70105">
      <w:pPr>
        <w:spacing w:after="0" w:line="240" w:lineRule="auto"/>
        <w:jc w:val="both"/>
        <w:rPr>
          <w:rFonts w:ascii="Times New Roman" w:hAnsi="Times New Roman" w:cs="Times New Roman"/>
        </w:rPr>
      </w:pPr>
      <w:r w:rsidRPr="00821372">
        <w:rPr>
          <w:rFonts w:ascii="Times New Roman" w:eastAsia="Times New Roman" w:hAnsi="Times New Roman" w:cs="Times New Roman"/>
          <w:sz w:val="24"/>
          <w:szCs w:val="24"/>
          <w:u w:val="single"/>
          <w:lang w:eastAsia="et-EE"/>
        </w:rPr>
        <w:t>Paragrahvi</w:t>
      </w:r>
      <w:r w:rsidR="00307DD8" w:rsidRPr="00821372">
        <w:rPr>
          <w:rFonts w:ascii="Times New Roman" w:eastAsia="Times New Roman" w:hAnsi="Times New Roman" w:cs="Times New Roman"/>
          <w:sz w:val="24"/>
          <w:szCs w:val="24"/>
          <w:u w:val="single"/>
          <w:lang w:eastAsia="et-EE"/>
        </w:rPr>
        <w:t xml:space="preserve"> 10</w:t>
      </w:r>
      <w:r w:rsidR="00986601" w:rsidRPr="00821372">
        <w:rPr>
          <w:rFonts w:ascii="Times New Roman" w:eastAsia="Times New Roman" w:hAnsi="Times New Roman" w:cs="Times New Roman"/>
          <w:sz w:val="24"/>
          <w:szCs w:val="24"/>
          <w:u w:val="single"/>
          <w:lang w:eastAsia="et-EE"/>
        </w:rPr>
        <w:t xml:space="preserve"> lõike 1 punkti 1,</w:t>
      </w:r>
      <w:r w:rsidR="00986601" w:rsidRPr="002D2803">
        <w:rPr>
          <w:rFonts w:ascii="Times New Roman" w:eastAsia="Times New Roman" w:hAnsi="Times New Roman" w:cs="Times New Roman"/>
          <w:sz w:val="24"/>
          <w:szCs w:val="24"/>
          <w:lang w:eastAsia="et-EE"/>
        </w:rPr>
        <w:t xml:space="preserve"> asendades varasema </w:t>
      </w:r>
      <w:r w:rsidR="004F6813" w:rsidRPr="002D2803">
        <w:rPr>
          <w:rFonts w:ascii="Times New Roman" w:eastAsia="Times New Roman" w:hAnsi="Times New Roman" w:cs="Times New Roman"/>
          <w:sz w:val="24"/>
          <w:szCs w:val="24"/>
          <w:lang w:eastAsia="et-EE"/>
        </w:rPr>
        <w:t xml:space="preserve">20 MW </w:t>
      </w:r>
      <w:r w:rsidR="00986601" w:rsidRPr="002D2803">
        <w:rPr>
          <w:rFonts w:ascii="Times New Roman" w:eastAsia="Times New Roman" w:hAnsi="Times New Roman" w:cs="Times New Roman"/>
          <w:sz w:val="24"/>
          <w:szCs w:val="24"/>
          <w:lang w:eastAsia="et-EE"/>
        </w:rPr>
        <w:t xml:space="preserve">nimisoojusvõimsuse kriteeriumi keskmise aastase summaarse sisendenergiaga üle 10 MW. Muudatus on seotud punkti 38 </w:t>
      </w:r>
      <w:r w:rsidR="0055770D">
        <w:rPr>
          <w:rFonts w:ascii="Times New Roman" w:eastAsia="Times New Roman" w:hAnsi="Times New Roman" w:cs="Times New Roman"/>
          <w:sz w:val="24"/>
          <w:szCs w:val="24"/>
          <w:lang w:eastAsia="et-EE"/>
        </w:rPr>
        <w:t>kohta esitat</w:t>
      </w:r>
      <w:r w:rsidR="00986601" w:rsidRPr="002D2803">
        <w:rPr>
          <w:rFonts w:ascii="Times New Roman" w:eastAsia="Times New Roman" w:hAnsi="Times New Roman" w:cs="Times New Roman"/>
          <w:sz w:val="24"/>
          <w:szCs w:val="24"/>
          <w:lang w:eastAsia="et-EE"/>
        </w:rPr>
        <w:t>ud selgitusega: kogu § 10 vii</w:t>
      </w:r>
      <w:r w:rsidR="00321F51">
        <w:rPr>
          <w:rFonts w:ascii="Times New Roman" w:eastAsia="Times New Roman" w:hAnsi="Times New Roman" w:cs="Times New Roman"/>
          <w:sz w:val="24"/>
          <w:szCs w:val="24"/>
          <w:lang w:eastAsia="et-EE"/>
        </w:rPr>
        <w:t>akse</w:t>
      </w:r>
      <w:r w:rsidR="00986601" w:rsidRPr="002D2803">
        <w:rPr>
          <w:rFonts w:ascii="Times New Roman" w:eastAsia="Times New Roman" w:hAnsi="Times New Roman" w:cs="Times New Roman"/>
          <w:sz w:val="24"/>
          <w:szCs w:val="24"/>
          <w:lang w:eastAsia="et-EE"/>
        </w:rPr>
        <w:t xml:space="preserve"> kooskõlla direktiivis sätestatud energiatõhususe suurendamise üldpõhimõttega ning tehnoloogianeutraalse metoodikaga. Direktiivi eesmärk on tagada, et majandusliku teostatavuse analüüs tugineks tegelikule energiatarbimisele, mistõttu kasutatakse sisendenergiapõhist piirväärtust, mis võimaldab ühtlasemalt hinnata rajatiste mõju energiasüsteemi tõhususele. Seetõttu asendati varasem tehnoloogiapõhine lävi selgema ja objektiivse energiakriteeriumiga.</w:t>
      </w:r>
    </w:p>
    <w:p w14:paraId="508896AA" w14:textId="77777777" w:rsidR="00F96AC0" w:rsidRDefault="00F96AC0" w:rsidP="00B70105">
      <w:pPr>
        <w:spacing w:after="0" w:line="240" w:lineRule="auto"/>
        <w:jc w:val="both"/>
        <w:rPr>
          <w:rFonts w:ascii="Times New Roman" w:hAnsi="Times New Roman" w:cs="Times New Roman"/>
        </w:rPr>
      </w:pPr>
    </w:p>
    <w:p w14:paraId="3D7C9A6E" w14:textId="5EA10EAE" w:rsidR="00F96AC0" w:rsidRPr="002D2803" w:rsidRDefault="00F96AC0" w:rsidP="00B70105">
      <w:pPr>
        <w:spacing w:after="0" w:line="240" w:lineRule="auto"/>
        <w:jc w:val="both"/>
        <w:rPr>
          <w:rFonts w:ascii="Times New Roman" w:eastAsia="Times New Roman" w:hAnsi="Times New Roman" w:cs="Times New Roman"/>
          <w:sz w:val="24"/>
          <w:szCs w:val="24"/>
          <w:lang w:eastAsia="et-EE"/>
        </w:rPr>
      </w:pPr>
      <w:r w:rsidRPr="002D2803">
        <w:rPr>
          <w:rFonts w:ascii="Times New Roman" w:eastAsia="Times New Roman" w:hAnsi="Times New Roman" w:cs="Times New Roman"/>
          <w:b/>
          <w:bCs/>
          <w:sz w:val="24"/>
          <w:szCs w:val="24"/>
          <w:lang w:eastAsia="et-EE"/>
        </w:rPr>
        <w:t xml:space="preserve">Punktiga </w:t>
      </w:r>
      <w:r w:rsidR="00821372">
        <w:rPr>
          <w:rFonts w:ascii="Times New Roman" w:eastAsia="Times New Roman" w:hAnsi="Times New Roman" w:cs="Times New Roman"/>
          <w:b/>
          <w:bCs/>
          <w:sz w:val="24"/>
          <w:szCs w:val="24"/>
          <w:lang w:eastAsia="et-EE"/>
        </w:rPr>
        <w:t>4</w:t>
      </w:r>
      <w:r w:rsidR="00117E99">
        <w:rPr>
          <w:rFonts w:ascii="Times New Roman" w:eastAsia="Times New Roman" w:hAnsi="Times New Roman" w:cs="Times New Roman"/>
          <w:b/>
          <w:bCs/>
          <w:sz w:val="24"/>
          <w:szCs w:val="24"/>
          <w:lang w:eastAsia="et-EE"/>
        </w:rPr>
        <w:t>0</w:t>
      </w:r>
      <w:r w:rsidRPr="002D2803">
        <w:rPr>
          <w:rFonts w:ascii="Times New Roman" w:eastAsia="Times New Roman" w:hAnsi="Times New Roman" w:cs="Times New Roman"/>
          <w:sz w:val="24"/>
          <w:szCs w:val="24"/>
          <w:lang w:eastAsia="et-EE"/>
        </w:rPr>
        <w:t xml:space="preserve"> tunnistatakse kehtetuks § 10 lõike 1 punkt 2. Muudatus on seotud § 10 ümberkujundamis</w:t>
      </w:r>
      <w:r w:rsidR="00DB7880">
        <w:rPr>
          <w:rFonts w:ascii="Times New Roman" w:eastAsia="Times New Roman" w:hAnsi="Times New Roman" w:cs="Times New Roman"/>
          <w:sz w:val="24"/>
          <w:szCs w:val="24"/>
          <w:lang w:eastAsia="et-EE"/>
        </w:rPr>
        <w:t xml:space="preserve">ega ning </w:t>
      </w:r>
      <w:r w:rsidRPr="002D2803">
        <w:rPr>
          <w:rFonts w:ascii="Times New Roman" w:eastAsia="Times New Roman" w:hAnsi="Times New Roman" w:cs="Times New Roman"/>
          <w:sz w:val="24"/>
          <w:szCs w:val="24"/>
          <w:lang w:eastAsia="et-EE"/>
        </w:rPr>
        <w:t xml:space="preserve">ei ole enam põhjendatud </w:t>
      </w:r>
      <w:r w:rsidR="001D4018">
        <w:rPr>
          <w:rFonts w:ascii="Times New Roman" w:eastAsia="Times New Roman" w:hAnsi="Times New Roman" w:cs="Times New Roman"/>
          <w:sz w:val="24"/>
          <w:szCs w:val="24"/>
          <w:lang w:eastAsia="et-EE"/>
        </w:rPr>
        <w:t>nõud</w:t>
      </w:r>
      <w:r w:rsidRPr="002D2803">
        <w:rPr>
          <w:rFonts w:ascii="Times New Roman" w:eastAsia="Times New Roman" w:hAnsi="Times New Roman" w:cs="Times New Roman"/>
          <w:sz w:val="24"/>
          <w:szCs w:val="24"/>
          <w:lang w:eastAsia="et-EE"/>
        </w:rPr>
        <w:t>a analüüsikohustus</w:t>
      </w:r>
      <w:r w:rsidR="001D4018">
        <w:rPr>
          <w:rFonts w:ascii="Times New Roman" w:eastAsia="Times New Roman" w:hAnsi="Times New Roman" w:cs="Times New Roman"/>
          <w:sz w:val="24"/>
          <w:szCs w:val="24"/>
          <w:lang w:eastAsia="et-EE"/>
        </w:rPr>
        <w:t>e täitmis</w:t>
      </w:r>
      <w:r w:rsidRPr="002D2803">
        <w:rPr>
          <w:rFonts w:ascii="Times New Roman" w:eastAsia="Times New Roman" w:hAnsi="Times New Roman" w:cs="Times New Roman"/>
          <w:sz w:val="24"/>
          <w:szCs w:val="24"/>
          <w:lang w:eastAsia="et-EE"/>
        </w:rPr>
        <w:t>t üksnes valitud</w:t>
      </w:r>
      <w:r w:rsidR="00351A68">
        <w:rPr>
          <w:rFonts w:ascii="Times New Roman" w:eastAsia="Times New Roman" w:hAnsi="Times New Roman" w:cs="Times New Roman"/>
          <w:sz w:val="24"/>
          <w:szCs w:val="24"/>
          <w:lang w:eastAsia="et-EE"/>
        </w:rPr>
        <w:t xml:space="preserve"> kategooria</w:t>
      </w:r>
      <w:r w:rsidRPr="002D2803">
        <w:rPr>
          <w:rFonts w:ascii="Times New Roman" w:eastAsia="Times New Roman" w:hAnsi="Times New Roman" w:cs="Times New Roman"/>
          <w:sz w:val="24"/>
          <w:szCs w:val="24"/>
          <w:lang w:eastAsia="et-EE"/>
        </w:rPr>
        <w:t xml:space="preserve"> rajatis</w:t>
      </w:r>
      <w:r w:rsidR="00351A68">
        <w:rPr>
          <w:rFonts w:ascii="Times New Roman" w:eastAsia="Times New Roman" w:hAnsi="Times New Roman" w:cs="Times New Roman"/>
          <w:sz w:val="24"/>
          <w:szCs w:val="24"/>
          <w:lang w:eastAsia="et-EE"/>
        </w:rPr>
        <w:t>t</w:t>
      </w:r>
      <w:r w:rsidRPr="002D2803">
        <w:rPr>
          <w:rFonts w:ascii="Times New Roman" w:eastAsia="Times New Roman" w:hAnsi="Times New Roman" w:cs="Times New Roman"/>
          <w:sz w:val="24"/>
          <w:szCs w:val="24"/>
          <w:lang w:eastAsia="et-EE"/>
        </w:rPr>
        <w:t xml:space="preserve">e </w:t>
      </w:r>
      <w:r w:rsidR="00351A68">
        <w:rPr>
          <w:rFonts w:ascii="Times New Roman" w:eastAsia="Times New Roman" w:hAnsi="Times New Roman" w:cs="Times New Roman"/>
          <w:sz w:val="24"/>
          <w:szCs w:val="24"/>
          <w:lang w:eastAsia="et-EE"/>
        </w:rPr>
        <w:t>puhul</w:t>
      </w:r>
      <w:r w:rsidRPr="002D2803">
        <w:rPr>
          <w:rFonts w:ascii="Times New Roman" w:eastAsia="Times New Roman" w:hAnsi="Times New Roman" w:cs="Times New Roman"/>
          <w:sz w:val="24"/>
          <w:szCs w:val="24"/>
          <w:lang w:eastAsia="et-EE"/>
        </w:rPr>
        <w:t>. Direktiivi eesmärk on hinnata energiatõhususe suurendamise</w:t>
      </w:r>
      <w:r w:rsidR="003F7F38" w:rsidRPr="002D2803">
        <w:rPr>
          <w:rFonts w:ascii="Times New Roman" w:eastAsia="Times New Roman" w:hAnsi="Times New Roman" w:cs="Times New Roman"/>
          <w:sz w:val="24"/>
          <w:szCs w:val="24"/>
          <w:lang w:eastAsia="et-EE"/>
        </w:rPr>
        <w:t xml:space="preserve"> </w:t>
      </w:r>
      <w:r w:rsidRPr="002D2803">
        <w:rPr>
          <w:rFonts w:ascii="Times New Roman" w:eastAsia="Times New Roman" w:hAnsi="Times New Roman" w:cs="Times New Roman"/>
          <w:sz w:val="24"/>
          <w:szCs w:val="24"/>
          <w:lang w:eastAsia="et-EE"/>
        </w:rPr>
        <w:t>võimalusi kõigi asjaomaste rajatiste puhul ühtse metoodika alusel, mistõttu punkt 2 muutus sisuliselt üleliigseks ja selle sisu on</w:t>
      </w:r>
      <w:r w:rsidR="001D4018">
        <w:rPr>
          <w:rFonts w:ascii="Times New Roman" w:eastAsia="Times New Roman" w:hAnsi="Times New Roman" w:cs="Times New Roman"/>
          <w:sz w:val="24"/>
          <w:szCs w:val="24"/>
          <w:lang w:eastAsia="et-EE"/>
        </w:rPr>
        <w:t xml:space="preserve"> edaspidi</w:t>
      </w:r>
      <w:r w:rsidRPr="002D2803">
        <w:rPr>
          <w:rFonts w:ascii="Times New Roman" w:eastAsia="Times New Roman" w:hAnsi="Times New Roman" w:cs="Times New Roman"/>
          <w:sz w:val="24"/>
          <w:szCs w:val="24"/>
          <w:lang w:eastAsia="et-EE"/>
        </w:rPr>
        <w:t xml:space="preserve"> kaetud lõike</w:t>
      </w:r>
      <w:r w:rsidR="00351A68">
        <w:rPr>
          <w:rFonts w:ascii="Times New Roman" w:eastAsia="Times New Roman" w:hAnsi="Times New Roman" w:cs="Times New Roman"/>
          <w:sz w:val="24"/>
          <w:szCs w:val="24"/>
          <w:lang w:eastAsia="et-EE"/>
        </w:rPr>
        <w:t>ga</w:t>
      </w:r>
      <w:r w:rsidRPr="002D2803">
        <w:rPr>
          <w:rFonts w:ascii="Times New Roman" w:eastAsia="Times New Roman" w:hAnsi="Times New Roman" w:cs="Times New Roman"/>
          <w:sz w:val="24"/>
          <w:szCs w:val="24"/>
          <w:lang w:eastAsia="et-EE"/>
        </w:rPr>
        <w:t xml:space="preserve"> 1. Kehtetuks tunnistamine korrastab sätte struktuuri ega vähenda analüüsikohustuse ulatust.</w:t>
      </w:r>
    </w:p>
    <w:p w14:paraId="26E60AFC" w14:textId="77777777" w:rsidR="0052605D" w:rsidRDefault="0052605D" w:rsidP="00B70105">
      <w:pPr>
        <w:spacing w:after="0" w:line="240" w:lineRule="auto"/>
        <w:jc w:val="both"/>
        <w:rPr>
          <w:rFonts w:ascii="Times New Roman" w:hAnsi="Times New Roman" w:cs="Times New Roman"/>
        </w:rPr>
      </w:pPr>
    </w:p>
    <w:p w14:paraId="2F0FA981" w14:textId="3865D755" w:rsidR="00B70105" w:rsidRPr="002D2803" w:rsidRDefault="006C0B79" w:rsidP="003F5AD8">
      <w:pPr>
        <w:spacing w:after="0" w:line="240" w:lineRule="auto"/>
        <w:jc w:val="both"/>
        <w:rPr>
          <w:rFonts w:ascii="Times New Roman" w:eastAsia="Times New Roman" w:hAnsi="Times New Roman" w:cs="Times New Roman"/>
          <w:sz w:val="24"/>
          <w:szCs w:val="24"/>
          <w:lang w:eastAsia="et-EE"/>
        </w:rPr>
      </w:pPr>
      <w:r w:rsidRPr="002D2803">
        <w:rPr>
          <w:rFonts w:ascii="Times New Roman" w:eastAsia="Times New Roman" w:hAnsi="Times New Roman" w:cs="Times New Roman"/>
          <w:b/>
          <w:bCs/>
          <w:sz w:val="24"/>
          <w:szCs w:val="24"/>
          <w:lang w:eastAsia="et-EE"/>
        </w:rPr>
        <w:t xml:space="preserve">Punktiga </w:t>
      </w:r>
      <w:r w:rsidR="00DB7880">
        <w:rPr>
          <w:rFonts w:ascii="Times New Roman" w:eastAsia="Times New Roman" w:hAnsi="Times New Roman" w:cs="Times New Roman"/>
          <w:b/>
          <w:bCs/>
          <w:sz w:val="24"/>
          <w:szCs w:val="24"/>
          <w:lang w:eastAsia="et-EE"/>
        </w:rPr>
        <w:t>4</w:t>
      </w:r>
      <w:r w:rsidR="00117E99">
        <w:rPr>
          <w:rFonts w:ascii="Times New Roman" w:eastAsia="Times New Roman" w:hAnsi="Times New Roman" w:cs="Times New Roman"/>
          <w:b/>
          <w:bCs/>
          <w:sz w:val="24"/>
          <w:szCs w:val="24"/>
          <w:lang w:eastAsia="et-EE"/>
        </w:rPr>
        <w:t>1</w:t>
      </w:r>
      <w:r w:rsidRPr="002D2803">
        <w:rPr>
          <w:rFonts w:ascii="Times New Roman" w:eastAsia="Times New Roman" w:hAnsi="Times New Roman" w:cs="Times New Roman"/>
          <w:sz w:val="24"/>
          <w:szCs w:val="24"/>
          <w:lang w:eastAsia="et-EE"/>
        </w:rPr>
        <w:t xml:space="preserve"> muudetakse</w:t>
      </w:r>
      <w:r w:rsidR="00AD1748">
        <w:rPr>
          <w:rFonts w:ascii="Times New Roman" w:eastAsia="Times New Roman" w:hAnsi="Times New Roman" w:cs="Times New Roman"/>
          <w:sz w:val="24"/>
          <w:szCs w:val="24"/>
          <w:lang w:eastAsia="et-EE"/>
        </w:rPr>
        <w:t xml:space="preserve"> § 10</w:t>
      </w:r>
      <w:r w:rsidRPr="002D2803">
        <w:rPr>
          <w:rFonts w:ascii="Times New Roman" w:eastAsia="Times New Roman" w:hAnsi="Times New Roman" w:cs="Times New Roman"/>
          <w:sz w:val="24"/>
          <w:szCs w:val="24"/>
          <w:lang w:eastAsia="et-EE"/>
        </w:rPr>
        <w:t xml:space="preserve"> lõike 1 punkt</w:t>
      </w:r>
      <w:r w:rsidR="00351A68">
        <w:rPr>
          <w:rFonts w:ascii="Times New Roman" w:eastAsia="Times New Roman" w:hAnsi="Times New Roman" w:cs="Times New Roman"/>
          <w:sz w:val="24"/>
          <w:szCs w:val="24"/>
          <w:lang w:eastAsia="et-EE"/>
        </w:rPr>
        <w:t>i</w:t>
      </w:r>
      <w:r w:rsidRPr="002D2803">
        <w:rPr>
          <w:rFonts w:ascii="Times New Roman" w:eastAsia="Times New Roman" w:hAnsi="Times New Roman" w:cs="Times New Roman"/>
          <w:sz w:val="24"/>
          <w:szCs w:val="24"/>
          <w:lang w:eastAsia="et-EE"/>
        </w:rPr>
        <w:t xml:space="preserve"> 3, et viia see kooskõlla direktiivis seatud nõudega hinnata energiatõhususe suurendamise võimalusi tööstuskäitistes, mille energiakasutus on piisavalt suur, et mõjutada piirkondlikku kütte‑ ja jahutussüsteemi. Direktiivi eesmärk on tagada, et heitsoojuse taaskasutamist ja energiasäästu potentsiaali hinnataks just suure energiatarbimisega tööstustes, mistõttu kasutatakse sisendenergiapõhist künnist üle 8 MW. Muudatus asendab varasema läve selgema ja </w:t>
      </w:r>
      <w:r w:rsidR="006850C7" w:rsidRPr="002D2803">
        <w:rPr>
          <w:rFonts w:ascii="Times New Roman" w:eastAsia="Times New Roman" w:hAnsi="Times New Roman" w:cs="Times New Roman"/>
          <w:sz w:val="24"/>
          <w:szCs w:val="24"/>
          <w:lang w:eastAsia="et-EE"/>
        </w:rPr>
        <w:t>sisend</w:t>
      </w:r>
      <w:r w:rsidRPr="002D2803">
        <w:rPr>
          <w:rFonts w:ascii="Times New Roman" w:eastAsia="Times New Roman" w:hAnsi="Times New Roman" w:cs="Times New Roman"/>
          <w:sz w:val="24"/>
          <w:szCs w:val="24"/>
          <w:lang w:eastAsia="et-EE"/>
        </w:rPr>
        <w:t>energiapõhise kriteeriumiga ning ühtlustab</w:t>
      </w:r>
      <w:r w:rsidR="00351A68">
        <w:rPr>
          <w:rFonts w:ascii="Times New Roman" w:eastAsia="Times New Roman" w:hAnsi="Times New Roman" w:cs="Times New Roman"/>
          <w:sz w:val="24"/>
          <w:szCs w:val="24"/>
          <w:lang w:eastAsia="et-EE"/>
        </w:rPr>
        <w:t xml:space="preserve"> selle sisu</w:t>
      </w:r>
      <w:r w:rsidRPr="002D2803">
        <w:rPr>
          <w:rFonts w:ascii="Times New Roman" w:eastAsia="Times New Roman" w:hAnsi="Times New Roman" w:cs="Times New Roman"/>
          <w:sz w:val="24"/>
          <w:szCs w:val="24"/>
          <w:lang w:eastAsia="et-EE"/>
        </w:rPr>
        <w:t xml:space="preserve"> kogu § 10 ülesehitusega.</w:t>
      </w:r>
    </w:p>
    <w:p w14:paraId="06E69594" w14:textId="77777777" w:rsidR="00B70105" w:rsidRPr="002D2803" w:rsidRDefault="00B70105" w:rsidP="00B70105">
      <w:pPr>
        <w:spacing w:after="0" w:line="240" w:lineRule="auto"/>
        <w:jc w:val="both"/>
        <w:rPr>
          <w:rFonts w:ascii="Times New Roman" w:eastAsia="Times New Roman" w:hAnsi="Times New Roman" w:cs="Times New Roman"/>
          <w:sz w:val="24"/>
          <w:szCs w:val="24"/>
          <w:lang w:eastAsia="et-EE"/>
        </w:rPr>
      </w:pPr>
    </w:p>
    <w:p w14:paraId="6BCD32E0" w14:textId="00AFC18E" w:rsidR="00F276FD" w:rsidRPr="002D2803" w:rsidRDefault="00F276FD" w:rsidP="00F276FD">
      <w:pPr>
        <w:spacing w:after="0" w:line="240" w:lineRule="auto"/>
        <w:jc w:val="both"/>
        <w:rPr>
          <w:rFonts w:ascii="Times New Roman" w:eastAsia="Times New Roman" w:hAnsi="Times New Roman" w:cs="Times New Roman"/>
          <w:sz w:val="24"/>
          <w:szCs w:val="24"/>
          <w:lang w:eastAsia="et-EE"/>
        </w:rPr>
      </w:pPr>
      <w:r w:rsidRPr="002D2803">
        <w:rPr>
          <w:rFonts w:ascii="Times New Roman" w:eastAsia="Times New Roman" w:hAnsi="Times New Roman" w:cs="Times New Roman"/>
          <w:b/>
          <w:bCs/>
          <w:sz w:val="24"/>
          <w:szCs w:val="24"/>
          <w:lang w:eastAsia="et-EE"/>
        </w:rPr>
        <w:t xml:space="preserve">Punktiga </w:t>
      </w:r>
      <w:r w:rsidR="00DB7880">
        <w:rPr>
          <w:rFonts w:ascii="Times New Roman" w:eastAsia="Times New Roman" w:hAnsi="Times New Roman" w:cs="Times New Roman"/>
          <w:b/>
          <w:bCs/>
          <w:sz w:val="24"/>
          <w:szCs w:val="24"/>
          <w:lang w:eastAsia="et-EE"/>
        </w:rPr>
        <w:t>4</w:t>
      </w:r>
      <w:r w:rsidR="00117E99">
        <w:rPr>
          <w:rFonts w:ascii="Times New Roman" w:eastAsia="Times New Roman" w:hAnsi="Times New Roman" w:cs="Times New Roman"/>
          <w:b/>
          <w:bCs/>
          <w:sz w:val="24"/>
          <w:szCs w:val="24"/>
          <w:lang w:eastAsia="et-EE"/>
        </w:rPr>
        <w:t>2</w:t>
      </w:r>
      <w:r w:rsidR="00DB7880" w:rsidRPr="002D2803">
        <w:rPr>
          <w:rFonts w:ascii="Times New Roman" w:eastAsia="Times New Roman" w:hAnsi="Times New Roman" w:cs="Times New Roman"/>
          <w:sz w:val="24"/>
          <w:szCs w:val="24"/>
          <w:lang w:eastAsia="et-EE"/>
        </w:rPr>
        <w:t xml:space="preserve"> </w:t>
      </w:r>
      <w:r w:rsidRPr="002D2803">
        <w:rPr>
          <w:rFonts w:ascii="Times New Roman" w:eastAsia="Times New Roman" w:hAnsi="Times New Roman" w:cs="Times New Roman"/>
          <w:sz w:val="24"/>
          <w:szCs w:val="24"/>
          <w:lang w:eastAsia="et-EE"/>
        </w:rPr>
        <w:t xml:space="preserve">muudetakse </w:t>
      </w:r>
      <w:r w:rsidR="00AD1748">
        <w:rPr>
          <w:rFonts w:ascii="Times New Roman" w:eastAsia="Times New Roman" w:hAnsi="Times New Roman" w:cs="Times New Roman"/>
          <w:sz w:val="24"/>
          <w:szCs w:val="24"/>
          <w:lang w:eastAsia="et-EE"/>
        </w:rPr>
        <w:t xml:space="preserve">§ 10 </w:t>
      </w:r>
      <w:r w:rsidRPr="002D2803">
        <w:rPr>
          <w:rFonts w:ascii="Times New Roman" w:eastAsia="Times New Roman" w:hAnsi="Times New Roman" w:cs="Times New Roman"/>
          <w:sz w:val="24"/>
          <w:szCs w:val="24"/>
          <w:lang w:eastAsia="et-EE"/>
        </w:rPr>
        <w:t>lõike 1 punkt</w:t>
      </w:r>
      <w:r w:rsidR="00351A68">
        <w:rPr>
          <w:rFonts w:ascii="Times New Roman" w:eastAsia="Times New Roman" w:hAnsi="Times New Roman" w:cs="Times New Roman"/>
          <w:sz w:val="24"/>
          <w:szCs w:val="24"/>
          <w:lang w:eastAsia="et-EE"/>
        </w:rPr>
        <w:t>i</w:t>
      </w:r>
      <w:r w:rsidRPr="002D2803">
        <w:rPr>
          <w:rFonts w:ascii="Times New Roman" w:eastAsia="Times New Roman" w:hAnsi="Times New Roman" w:cs="Times New Roman"/>
          <w:sz w:val="24"/>
          <w:szCs w:val="24"/>
          <w:lang w:eastAsia="et-EE"/>
        </w:rPr>
        <w:t xml:space="preserve"> 4, eemaldades viite ainult „uue“ võrgu rajamisele. Varasemas redaktsioonis piirdus analüüsikohustus üksnes uute kaugkütte</w:t>
      </w:r>
      <w:r w:rsidRPr="002D2803">
        <w:rPr>
          <w:rFonts w:ascii="Times New Roman" w:eastAsia="Times New Roman" w:hAnsi="Times New Roman" w:cs="Times New Roman"/>
          <w:sz w:val="24"/>
          <w:szCs w:val="24"/>
          <w:lang w:eastAsia="et-EE"/>
        </w:rPr>
        <w:noBreakHyphen/>
        <w:t xml:space="preserve"> ja kaugjahutusvõrkude kavandamisega, kuid direktiivist tuleneva eesmärgi kohaselt tuleb hinnata energiatõhususe suurendamise võimalusi ka olemasolevate võrkude arendamisel. Seetõttu laiendatakse analüüsikohustus</w:t>
      </w:r>
      <w:r w:rsidR="00351A68">
        <w:rPr>
          <w:rFonts w:ascii="Times New Roman" w:eastAsia="Times New Roman" w:hAnsi="Times New Roman" w:cs="Times New Roman"/>
          <w:sz w:val="24"/>
          <w:szCs w:val="24"/>
          <w:lang w:eastAsia="et-EE"/>
        </w:rPr>
        <w:t>t</w:t>
      </w:r>
      <w:r w:rsidRPr="002D2803">
        <w:rPr>
          <w:rFonts w:ascii="Times New Roman" w:eastAsia="Times New Roman" w:hAnsi="Times New Roman" w:cs="Times New Roman"/>
          <w:sz w:val="24"/>
          <w:szCs w:val="24"/>
          <w:lang w:eastAsia="et-EE"/>
        </w:rPr>
        <w:t xml:space="preserve"> kõikidele võrguarendusprojektidele, sõltumata sellest, kas tegemist on uue rajatise või olulise laiendusega. Muudatus tagab ühtse ja tehnoloogianeutraalse lähenemis</w:t>
      </w:r>
      <w:r w:rsidR="00351A68">
        <w:rPr>
          <w:rFonts w:ascii="Times New Roman" w:eastAsia="Times New Roman" w:hAnsi="Times New Roman" w:cs="Times New Roman"/>
          <w:sz w:val="24"/>
          <w:szCs w:val="24"/>
          <w:lang w:eastAsia="et-EE"/>
        </w:rPr>
        <w:t>viisi</w:t>
      </w:r>
      <w:r w:rsidRPr="002D2803">
        <w:rPr>
          <w:rFonts w:ascii="Times New Roman" w:eastAsia="Times New Roman" w:hAnsi="Times New Roman" w:cs="Times New Roman"/>
          <w:sz w:val="24"/>
          <w:szCs w:val="24"/>
          <w:lang w:eastAsia="et-EE"/>
        </w:rPr>
        <w:t>, nagu</w:t>
      </w:r>
      <w:r w:rsidR="00351A68">
        <w:rPr>
          <w:rFonts w:ascii="Times New Roman" w:eastAsia="Times New Roman" w:hAnsi="Times New Roman" w:cs="Times New Roman"/>
          <w:sz w:val="24"/>
          <w:szCs w:val="24"/>
          <w:lang w:eastAsia="et-EE"/>
        </w:rPr>
        <w:t xml:space="preserve"> on</w:t>
      </w:r>
      <w:r w:rsidRPr="002D2803">
        <w:rPr>
          <w:rFonts w:ascii="Times New Roman" w:eastAsia="Times New Roman" w:hAnsi="Times New Roman" w:cs="Times New Roman"/>
          <w:sz w:val="24"/>
          <w:szCs w:val="24"/>
          <w:lang w:eastAsia="et-EE"/>
        </w:rPr>
        <w:t xml:space="preserve"> selgitatud</w:t>
      </w:r>
      <w:r w:rsidR="00DB7880">
        <w:rPr>
          <w:rFonts w:ascii="Times New Roman" w:eastAsia="Times New Roman" w:hAnsi="Times New Roman" w:cs="Times New Roman"/>
          <w:sz w:val="24"/>
          <w:szCs w:val="24"/>
          <w:lang w:eastAsia="et-EE"/>
        </w:rPr>
        <w:t xml:space="preserve"> § 10 lõike 1 sissejuhatava lauseosas. </w:t>
      </w:r>
    </w:p>
    <w:p w14:paraId="429B89C2" w14:textId="77777777" w:rsidR="003F5AD8" w:rsidRPr="002D2803" w:rsidRDefault="003F5AD8" w:rsidP="00B70105">
      <w:pPr>
        <w:spacing w:after="0" w:line="240" w:lineRule="auto"/>
        <w:jc w:val="both"/>
        <w:rPr>
          <w:rFonts w:ascii="Times New Roman" w:eastAsia="Times New Roman" w:hAnsi="Times New Roman" w:cs="Times New Roman"/>
          <w:sz w:val="24"/>
          <w:szCs w:val="24"/>
          <w:lang w:eastAsia="et-EE"/>
        </w:rPr>
      </w:pPr>
    </w:p>
    <w:p w14:paraId="0FBCA49A" w14:textId="5703E421" w:rsidR="00644F1E" w:rsidRPr="00644F1E" w:rsidRDefault="00185D8F" w:rsidP="00644F1E">
      <w:pPr>
        <w:spacing w:after="0" w:line="240" w:lineRule="auto"/>
        <w:jc w:val="both"/>
        <w:rPr>
          <w:rFonts w:ascii="Times New Roman" w:eastAsia="Times New Roman" w:hAnsi="Times New Roman" w:cs="Times New Roman"/>
          <w:sz w:val="24"/>
          <w:szCs w:val="24"/>
          <w:lang w:eastAsia="et-EE"/>
        </w:rPr>
      </w:pPr>
      <w:r w:rsidRPr="002D2803">
        <w:rPr>
          <w:rFonts w:ascii="Times New Roman" w:eastAsia="Times New Roman" w:hAnsi="Times New Roman" w:cs="Times New Roman"/>
          <w:b/>
          <w:bCs/>
          <w:sz w:val="24"/>
          <w:szCs w:val="24"/>
          <w:lang w:eastAsia="et-EE"/>
        </w:rPr>
        <w:t xml:space="preserve">Punktiga </w:t>
      </w:r>
      <w:r w:rsidR="00DB7880">
        <w:rPr>
          <w:rFonts w:ascii="Times New Roman" w:eastAsia="Times New Roman" w:hAnsi="Times New Roman" w:cs="Times New Roman"/>
          <w:b/>
          <w:bCs/>
          <w:sz w:val="24"/>
          <w:szCs w:val="24"/>
          <w:lang w:eastAsia="et-EE"/>
        </w:rPr>
        <w:t>4</w:t>
      </w:r>
      <w:r w:rsidR="00261F12">
        <w:rPr>
          <w:rFonts w:ascii="Times New Roman" w:eastAsia="Times New Roman" w:hAnsi="Times New Roman" w:cs="Times New Roman"/>
          <w:b/>
          <w:bCs/>
          <w:sz w:val="24"/>
          <w:szCs w:val="24"/>
          <w:lang w:eastAsia="et-EE"/>
        </w:rPr>
        <w:t>3</w:t>
      </w:r>
      <w:r w:rsidR="00DB7880" w:rsidRPr="002D2803">
        <w:rPr>
          <w:rFonts w:ascii="Times New Roman" w:eastAsia="Times New Roman" w:hAnsi="Times New Roman" w:cs="Times New Roman"/>
          <w:sz w:val="24"/>
          <w:szCs w:val="24"/>
          <w:lang w:eastAsia="et-EE"/>
        </w:rPr>
        <w:t xml:space="preserve"> </w:t>
      </w:r>
      <w:r w:rsidR="00644F1E" w:rsidRPr="00644F1E">
        <w:rPr>
          <w:rFonts w:ascii="Times New Roman" w:eastAsia="Times New Roman" w:hAnsi="Times New Roman" w:cs="Times New Roman"/>
          <w:sz w:val="24"/>
          <w:szCs w:val="24"/>
          <w:lang w:eastAsia="et-EE"/>
        </w:rPr>
        <w:t>muudetakse EnKS-i § 10 lõike 1 punkte 5 ja 6. Muudatused aitavad viia § 10 lõike 1 kooskõlla direktiivi artikli 26 põhimõttega, mille kohaselt tuleb kütte- ja jahutustarne energiatõhususe suurendamise majanduslikku teostatavust hinnata uute või põhjalikult rekonstrueeritavate käitiste ja rajatiste kavandamisel. Sätted toetavad süsteemset lähenemist, mille eesmärk on suurendada energia muundamise ja soojusvarustuse tõhusust ning soodustada tööstuskäitistes tekkiva kasutamata heitsoojuse rakendamist.</w:t>
      </w:r>
    </w:p>
    <w:p w14:paraId="27AF9DA8" w14:textId="77777777" w:rsidR="00644F1E" w:rsidRPr="00644F1E" w:rsidRDefault="00644F1E" w:rsidP="00644F1E">
      <w:pPr>
        <w:spacing w:after="0" w:line="240" w:lineRule="auto"/>
        <w:jc w:val="both"/>
        <w:rPr>
          <w:rFonts w:ascii="Times New Roman" w:eastAsia="Times New Roman" w:hAnsi="Times New Roman" w:cs="Times New Roman"/>
          <w:sz w:val="24"/>
          <w:szCs w:val="24"/>
          <w:lang w:eastAsia="et-EE"/>
        </w:rPr>
      </w:pPr>
      <w:r w:rsidRPr="00644F1E">
        <w:rPr>
          <w:rFonts w:ascii="Times New Roman" w:eastAsia="Times New Roman" w:hAnsi="Times New Roman" w:cs="Times New Roman"/>
          <w:sz w:val="24"/>
          <w:szCs w:val="24"/>
          <w:lang w:eastAsia="et-EE"/>
        </w:rPr>
        <w:t>Punktis 5 asendatakse varasem summaarse nimisoojusvõimsuse kriteerium 10 MW ületava keskmise aastase summaarse sisendenergia kriteeriumiga. Muudatusega täpsustatakse, et kulude ja tulude analüüsi koostamise kohustus hõlmab soojuselektrijaama kavandamist olemasolevas kaugkütte- või kaugjahutusvõrgus. Sisendenergiapõhine lävi võimaldab paremini arvestada jaama tegelikku energiakasutust ning selle mõju kaugkütte- või kaugjahutusvõrgu tõhususele.</w:t>
      </w:r>
    </w:p>
    <w:p w14:paraId="173FEFBB" w14:textId="77777777" w:rsidR="00644F1E" w:rsidRPr="00644F1E" w:rsidRDefault="00644F1E" w:rsidP="00644F1E">
      <w:pPr>
        <w:spacing w:after="0" w:line="240" w:lineRule="auto"/>
        <w:jc w:val="both"/>
        <w:rPr>
          <w:rFonts w:ascii="Times New Roman" w:eastAsia="Times New Roman" w:hAnsi="Times New Roman" w:cs="Times New Roman"/>
          <w:sz w:val="24"/>
          <w:szCs w:val="24"/>
          <w:lang w:eastAsia="et-EE"/>
        </w:rPr>
      </w:pPr>
      <w:r w:rsidRPr="00644F1E">
        <w:rPr>
          <w:rFonts w:ascii="Times New Roman" w:eastAsia="Times New Roman" w:hAnsi="Times New Roman" w:cs="Times New Roman"/>
          <w:sz w:val="24"/>
          <w:szCs w:val="24"/>
          <w:lang w:eastAsia="et-EE"/>
        </w:rPr>
        <w:t>Punktis 6 täpsustatakse kulude ja tulude analüüsi koostamise kohustust olemasoleva soojuselektrijaama olulise rekonstrueerimise korral, kui rekonstrueerimisega kavandatakse lähedal asuva tööstuskäitise heitsoojuse tõhusat kasutamist. Sätte eesmärk on tagada, et olulise rekonstrueerimise kavandamisel hinnatakse heitsoojuse kasutamise tehnilist ja majanduslikku põhjendatust ning selle mõju soojuselektrijaama ja sellega seotud soojusvarustuse tõhususele.</w:t>
      </w:r>
    </w:p>
    <w:p w14:paraId="177BE19F" w14:textId="493A32DE" w:rsidR="00644F1E" w:rsidRDefault="00644F1E" w:rsidP="00185D8F">
      <w:pPr>
        <w:spacing w:after="0" w:line="240" w:lineRule="auto"/>
        <w:jc w:val="both"/>
        <w:rPr>
          <w:rFonts w:ascii="Times New Roman" w:eastAsia="Times New Roman" w:hAnsi="Times New Roman" w:cs="Times New Roman"/>
          <w:sz w:val="24"/>
          <w:szCs w:val="24"/>
          <w:lang w:eastAsia="et-EE"/>
        </w:rPr>
      </w:pPr>
    </w:p>
    <w:p w14:paraId="7B608A5F" w14:textId="1274771B" w:rsidR="006D3CAB" w:rsidRDefault="006D3CAB" w:rsidP="006D3CAB">
      <w:pPr>
        <w:spacing w:after="0" w:line="240" w:lineRule="auto"/>
        <w:jc w:val="both"/>
        <w:rPr>
          <w:rFonts w:ascii="Times New Roman" w:eastAsia="Times New Roman" w:hAnsi="Times New Roman" w:cs="Times New Roman"/>
          <w:sz w:val="24"/>
          <w:szCs w:val="24"/>
          <w:lang w:eastAsia="et-EE"/>
        </w:rPr>
      </w:pPr>
      <w:r w:rsidRPr="002D2803">
        <w:rPr>
          <w:rFonts w:ascii="Times New Roman" w:eastAsia="Times New Roman" w:hAnsi="Times New Roman" w:cs="Times New Roman"/>
          <w:b/>
          <w:bCs/>
          <w:sz w:val="24"/>
          <w:szCs w:val="24"/>
          <w:lang w:eastAsia="et-EE"/>
        </w:rPr>
        <w:t xml:space="preserve">Punktiga </w:t>
      </w:r>
      <w:r w:rsidR="00DB7880">
        <w:rPr>
          <w:rFonts w:ascii="Times New Roman" w:eastAsia="Times New Roman" w:hAnsi="Times New Roman" w:cs="Times New Roman"/>
          <w:b/>
          <w:bCs/>
          <w:sz w:val="24"/>
          <w:szCs w:val="24"/>
          <w:lang w:eastAsia="et-EE"/>
        </w:rPr>
        <w:t>4</w:t>
      </w:r>
      <w:r w:rsidR="004F0895">
        <w:rPr>
          <w:rFonts w:ascii="Times New Roman" w:eastAsia="Times New Roman" w:hAnsi="Times New Roman" w:cs="Times New Roman"/>
          <w:b/>
          <w:bCs/>
          <w:sz w:val="24"/>
          <w:szCs w:val="24"/>
          <w:lang w:eastAsia="et-EE"/>
        </w:rPr>
        <w:t>4</w:t>
      </w:r>
      <w:r w:rsidR="00DB7880" w:rsidRPr="002D2803">
        <w:rPr>
          <w:rFonts w:ascii="Times New Roman" w:eastAsia="Times New Roman" w:hAnsi="Times New Roman" w:cs="Times New Roman"/>
          <w:sz w:val="24"/>
          <w:szCs w:val="24"/>
          <w:lang w:eastAsia="et-EE"/>
        </w:rPr>
        <w:t xml:space="preserve"> </w:t>
      </w:r>
      <w:r w:rsidRPr="002D2803">
        <w:rPr>
          <w:rFonts w:ascii="Times New Roman" w:eastAsia="Times New Roman" w:hAnsi="Times New Roman" w:cs="Times New Roman"/>
          <w:sz w:val="24"/>
          <w:szCs w:val="24"/>
          <w:lang w:eastAsia="et-EE"/>
        </w:rPr>
        <w:t>täiendatakse § 10 lõiget 1 uute punktidega 7 ja 8,</w:t>
      </w:r>
      <w:r w:rsidR="00DB7880">
        <w:rPr>
          <w:rFonts w:ascii="Times New Roman" w:eastAsia="Times New Roman" w:hAnsi="Times New Roman" w:cs="Times New Roman"/>
          <w:sz w:val="24"/>
          <w:szCs w:val="24"/>
          <w:lang w:eastAsia="et-EE"/>
        </w:rPr>
        <w:t xml:space="preserve">ning võetakse üle  direktiivi </w:t>
      </w:r>
      <w:r w:rsidR="00DB7880">
        <w:t>artikli 26 lõike 7 esimese lõigu punktid c ja d.</w:t>
      </w:r>
      <w:r w:rsidRPr="002D2803">
        <w:rPr>
          <w:rFonts w:ascii="Times New Roman" w:eastAsia="Times New Roman" w:hAnsi="Times New Roman" w:cs="Times New Roman"/>
          <w:sz w:val="24"/>
          <w:szCs w:val="24"/>
          <w:lang w:eastAsia="et-EE"/>
        </w:rPr>
        <w:t xml:space="preserve"> Direktiivi kohaselt tuleb majandusliku teostatavuse analüüs teha ka suure energiatarbimisega teenindusrajatiste ja andmekeskuste puhul, kuna nende pidev energiakasutus ja heitsoojuse potentsiaal võivad märkimisväärselt mõjutada kohaliku kütte</w:t>
      </w:r>
      <w:r w:rsidRPr="002D2803">
        <w:rPr>
          <w:rFonts w:ascii="Times New Roman" w:eastAsia="Times New Roman" w:hAnsi="Times New Roman" w:cs="Times New Roman"/>
          <w:sz w:val="24"/>
          <w:szCs w:val="24"/>
          <w:lang w:eastAsia="et-EE"/>
        </w:rPr>
        <w:noBreakHyphen/>
        <w:t xml:space="preserve"> ja jahutussüsteemi toimimist. Teenindusrajatiste puhul kasutatakse künnist üle 7 MW, mis peegeldab direktiivis kirjeldatud vajadust hinnata energiaintensiivsete hoonete mõju piirkondlikule energiatõhususele. Andmekeskuste</w:t>
      </w:r>
      <w:r w:rsidR="00DF4D83">
        <w:rPr>
          <w:rStyle w:val="Allmrkuseviide"/>
          <w:rFonts w:ascii="Times New Roman" w:eastAsia="Times New Roman" w:hAnsi="Times New Roman" w:cs="Times New Roman"/>
          <w:sz w:val="24"/>
          <w:szCs w:val="24"/>
          <w:lang w:eastAsia="et-EE"/>
        </w:rPr>
        <w:footnoteReference w:id="55"/>
      </w:r>
      <w:r w:rsidRPr="002D2803">
        <w:rPr>
          <w:rFonts w:ascii="Times New Roman" w:eastAsia="Times New Roman" w:hAnsi="Times New Roman" w:cs="Times New Roman"/>
          <w:sz w:val="24"/>
          <w:szCs w:val="24"/>
          <w:lang w:eastAsia="et-EE"/>
        </w:rPr>
        <w:t xml:space="preserve"> lisamine tuleneb direktiivi uuest rõhuasetusest nende kasvavale energiatarbimisele, mistõttu üle 1 MW nimisisendenergiaga</w:t>
      </w:r>
      <w:r w:rsidR="004E0E2A">
        <w:rPr>
          <w:rStyle w:val="Allmrkuseviide"/>
          <w:rFonts w:ascii="Times New Roman" w:eastAsia="Times New Roman" w:hAnsi="Times New Roman" w:cs="Times New Roman"/>
          <w:sz w:val="24"/>
          <w:szCs w:val="24"/>
          <w:lang w:eastAsia="et-EE"/>
        </w:rPr>
        <w:footnoteReference w:id="56"/>
      </w:r>
      <w:r w:rsidRPr="002D2803">
        <w:rPr>
          <w:rFonts w:ascii="Times New Roman" w:eastAsia="Times New Roman" w:hAnsi="Times New Roman" w:cs="Times New Roman"/>
          <w:sz w:val="24"/>
          <w:szCs w:val="24"/>
          <w:lang w:eastAsia="et-EE"/>
        </w:rPr>
        <w:t xml:space="preserve"> andmekeskuste puhul tuleb hinnata heitsoojuse kasutamise ja võrguühenduse majanduslikku otstarbekust.</w:t>
      </w:r>
    </w:p>
    <w:p w14:paraId="6DAF508E" w14:textId="77777777" w:rsidR="004F0895" w:rsidRDefault="004F0895" w:rsidP="006D3CAB">
      <w:pPr>
        <w:spacing w:after="0" w:line="240" w:lineRule="auto"/>
        <w:jc w:val="both"/>
        <w:rPr>
          <w:rFonts w:ascii="Times New Roman" w:eastAsia="Times New Roman" w:hAnsi="Times New Roman" w:cs="Times New Roman"/>
          <w:sz w:val="24"/>
          <w:szCs w:val="24"/>
          <w:lang w:eastAsia="et-EE"/>
        </w:rPr>
      </w:pPr>
    </w:p>
    <w:p w14:paraId="5F570DD8" w14:textId="77777777" w:rsidR="004F0895" w:rsidRPr="004F0895" w:rsidRDefault="004F0895" w:rsidP="004F0895">
      <w:pPr>
        <w:spacing w:after="0" w:line="240" w:lineRule="auto"/>
        <w:jc w:val="both"/>
        <w:rPr>
          <w:rFonts w:ascii="Times New Roman" w:eastAsia="Times New Roman" w:hAnsi="Times New Roman" w:cs="Times New Roman"/>
          <w:sz w:val="24"/>
          <w:szCs w:val="24"/>
          <w:lang w:eastAsia="et-EE"/>
        </w:rPr>
      </w:pPr>
      <w:r w:rsidRPr="004F0895">
        <w:rPr>
          <w:rFonts w:ascii="Times New Roman" w:eastAsia="Times New Roman" w:hAnsi="Times New Roman" w:cs="Times New Roman"/>
          <w:b/>
          <w:bCs/>
          <w:sz w:val="24"/>
          <w:szCs w:val="24"/>
          <w:lang w:eastAsia="et-EE"/>
        </w:rPr>
        <w:t>Punktiga 45</w:t>
      </w:r>
      <w:r w:rsidRPr="004F0895">
        <w:rPr>
          <w:rFonts w:ascii="Times New Roman" w:eastAsia="Times New Roman" w:hAnsi="Times New Roman" w:cs="Times New Roman"/>
          <w:sz w:val="24"/>
          <w:szCs w:val="24"/>
          <w:lang w:eastAsia="et-EE"/>
        </w:rPr>
        <w:t xml:space="preserve"> täiendatakse EnKS-i § 10 lõikega 1¹, millega nähakse ette erand kulude ja tulude analüüsi koostamise kohustusest tipptunni- ja varuelektrijaamadele, mis on kavandatud töötama alla 1500 töötunni aastas, arvutatuna viie aasta libiseva keskmisena.</w:t>
      </w:r>
    </w:p>
    <w:p w14:paraId="29BB1084" w14:textId="6175F613" w:rsidR="004F0895" w:rsidRPr="004F0895" w:rsidRDefault="004F0895" w:rsidP="004F0895">
      <w:pPr>
        <w:spacing w:after="0" w:line="240" w:lineRule="auto"/>
        <w:jc w:val="both"/>
        <w:rPr>
          <w:rFonts w:ascii="Times New Roman" w:eastAsia="Times New Roman" w:hAnsi="Times New Roman" w:cs="Times New Roman"/>
          <w:sz w:val="24"/>
          <w:szCs w:val="24"/>
          <w:lang w:eastAsia="et-EE"/>
        </w:rPr>
      </w:pPr>
      <w:r w:rsidRPr="004F0895">
        <w:rPr>
          <w:rFonts w:ascii="Times New Roman" w:eastAsia="Times New Roman" w:hAnsi="Times New Roman" w:cs="Times New Roman"/>
          <w:sz w:val="24"/>
          <w:szCs w:val="24"/>
          <w:lang w:eastAsia="et-EE"/>
        </w:rPr>
        <w:t>Sättega võetakse üle direktiivi artikli 26 lõike 8 punktis a sätestatud erand. Erand on põhjendatud, kuna selliste jaamade ülesanne on eelkõige katta tipukoormust, pakkuda reservvõimsust ja toetada elektrisüsteemi varustuskindlust piiratud tööajaga. Seetõttu on nende puhul soojuse ärakasutamise või tõhusa koostootmise lahenduste rakendamise potentsiaal üldjuhul piiratud ning kulude ja tulude analüüsi koostamise kohustus võib olla ebaproportsionaalne.</w:t>
      </w:r>
    </w:p>
    <w:p w14:paraId="08756F79" w14:textId="77777777" w:rsidR="004F0895" w:rsidRPr="004F0895" w:rsidRDefault="004F0895" w:rsidP="004F0895">
      <w:pPr>
        <w:spacing w:after="0" w:line="240" w:lineRule="auto"/>
        <w:jc w:val="both"/>
        <w:rPr>
          <w:rFonts w:ascii="Times New Roman" w:eastAsia="Times New Roman" w:hAnsi="Times New Roman" w:cs="Times New Roman"/>
          <w:sz w:val="24"/>
          <w:szCs w:val="24"/>
          <w:lang w:eastAsia="et-EE"/>
        </w:rPr>
      </w:pPr>
      <w:r w:rsidRPr="004F0895">
        <w:rPr>
          <w:rFonts w:ascii="Times New Roman" w:eastAsia="Times New Roman" w:hAnsi="Times New Roman" w:cs="Times New Roman"/>
          <w:sz w:val="24"/>
          <w:szCs w:val="24"/>
          <w:lang w:eastAsia="et-EE"/>
        </w:rPr>
        <w:t>Viie aasta libiseva keskmise kasutamine võimaldab hinnata jaama kavandatud kasutust paindlikult ning vältida üksikute erandlike aastate ebaproportsionaalset mõju kohustuse kohaldumisele.</w:t>
      </w:r>
    </w:p>
    <w:p w14:paraId="449D907F" w14:textId="77777777" w:rsidR="003F5AD8" w:rsidRPr="002D2803" w:rsidRDefault="003F5AD8" w:rsidP="00B70105">
      <w:pPr>
        <w:spacing w:after="0" w:line="240" w:lineRule="auto"/>
        <w:jc w:val="both"/>
        <w:rPr>
          <w:rFonts w:ascii="Times New Roman" w:eastAsia="Times New Roman" w:hAnsi="Times New Roman" w:cs="Times New Roman"/>
          <w:sz w:val="24"/>
          <w:szCs w:val="24"/>
          <w:lang w:eastAsia="et-EE"/>
        </w:rPr>
      </w:pPr>
    </w:p>
    <w:p w14:paraId="7C488039" w14:textId="39687AFB" w:rsidR="001A1B2D" w:rsidRPr="002D2803" w:rsidRDefault="001A1B2D" w:rsidP="001A1B2D">
      <w:pPr>
        <w:spacing w:after="0" w:line="240" w:lineRule="auto"/>
        <w:jc w:val="both"/>
        <w:rPr>
          <w:rFonts w:ascii="Times New Roman" w:eastAsia="Times New Roman" w:hAnsi="Times New Roman" w:cs="Times New Roman"/>
          <w:sz w:val="24"/>
          <w:szCs w:val="24"/>
          <w:lang w:eastAsia="et-EE"/>
        </w:rPr>
      </w:pPr>
      <w:r w:rsidRPr="002D2803">
        <w:rPr>
          <w:rFonts w:ascii="Times New Roman" w:eastAsia="Times New Roman" w:hAnsi="Times New Roman" w:cs="Times New Roman"/>
          <w:b/>
          <w:bCs/>
          <w:sz w:val="24"/>
          <w:szCs w:val="24"/>
          <w:lang w:eastAsia="et-EE"/>
        </w:rPr>
        <w:t>Punktiga 4</w:t>
      </w:r>
      <w:r w:rsidR="004F0895">
        <w:rPr>
          <w:rFonts w:ascii="Times New Roman" w:eastAsia="Times New Roman" w:hAnsi="Times New Roman" w:cs="Times New Roman"/>
          <w:b/>
          <w:bCs/>
          <w:sz w:val="24"/>
          <w:szCs w:val="24"/>
          <w:lang w:eastAsia="et-EE"/>
        </w:rPr>
        <w:t>6</w:t>
      </w:r>
      <w:r w:rsidRPr="002D2803">
        <w:rPr>
          <w:rFonts w:ascii="Times New Roman" w:eastAsia="Times New Roman" w:hAnsi="Times New Roman" w:cs="Times New Roman"/>
          <w:sz w:val="24"/>
          <w:szCs w:val="24"/>
          <w:lang w:eastAsia="et-EE"/>
        </w:rPr>
        <w:t xml:space="preserve"> </w:t>
      </w:r>
      <w:r w:rsidR="00931E76">
        <w:rPr>
          <w:rFonts w:ascii="Times New Roman" w:eastAsia="Times New Roman" w:hAnsi="Times New Roman" w:cs="Times New Roman"/>
          <w:sz w:val="24"/>
          <w:szCs w:val="24"/>
          <w:lang w:eastAsia="et-EE"/>
        </w:rPr>
        <w:t>muudetakse</w:t>
      </w:r>
      <w:r w:rsidRPr="002D2803">
        <w:rPr>
          <w:rFonts w:ascii="Times New Roman" w:eastAsia="Times New Roman" w:hAnsi="Times New Roman" w:cs="Times New Roman"/>
          <w:sz w:val="24"/>
          <w:szCs w:val="24"/>
          <w:lang w:eastAsia="et-EE"/>
        </w:rPr>
        <w:t xml:space="preserve"> § 10 lõike 2 </w:t>
      </w:r>
      <w:r w:rsidR="00931E76">
        <w:rPr>
          <w:rFonts w:ascii="Times New Roman" w:eastAsia="Times New Roman" w:hAnsi="Times New Roman" w:cs="Times New Roman"/>
          <w:sz w:val="24"/>
          <w:szCs w:val="24"/>
          <w:lang w:eastAsia="et-EE"/>
        </w:rPr>
        <w:t>viide lõike 1</w:t>
      </w:r>
      <w:r w:rsidR="00931E76" w:rsidRPr="002D2803">
        <w:rPr>
          <w:rFonts w:ascii="Times New Roman" w:eastAsia="Times New Roman" w:hAnsi="Times New Roman" w:cs="Times New Roman"/>
          <w:sz w:val="24"/>
          <w:szCs w:val="24"/>
          <w:lang w:eastAsia="et-EE"/>
        </w:rPr>
        <w:t xml:space="preserve"> </w:t>
      </w:r>
      <w:r w:rsidRPr="002D2803">
        <w:rPr>
          <w:rFonts w:ascii="Times New Roman" w:eastAsia="Times New Roman" w:hAnsi="Times New Roman" w:cs="Times New Roman"/>
          <w:sz w:val="24"/>
          <w:szCs w:val="24"/>
          <w:lang w:eastAsia="et-EE"/>
        </w:rPr>
        <w:t>punktide</w:t>
      </w:r>
      <w:r w:rsidR="00931E76">
        <w:rPr>
          <w:rFonts w:ascii="Times New Roman" w:eastAsia="Times New Roman" w:hAnsi="Times New Roman" w:cs="Times New Roman"/>
          <w:sz w:val="24"/>
          <w:szCs w:val="24"/>
          <w:lang w:eastAsia="et-EE"/>
        </w:rPr>
        <w:t>le</w:t>
      </w:r>
      <w:r w:rsidRPr="002D2803">
        <w:rPr>
          <w:rFonts w:ascii="Times New Roman" w:eastAsia="Times New Roman" w:hAnsi="Times New Roman" w:cs="Times New Roman"/>
          <w:sz w:val="24"/>
          <w:szCs w:val="24"/>
          <w:lang w:eastAsia="et-EE"/>
        </w:rPr>
        <w:t xml:space="preserve"> 2, 3 ja 6</w:t>
      </w:r>
      <w:r w:rsidR="00931E76">
        <w:rPr>
          <w:rFonts w:ascii="Times New Roman" w:eastAsia="Times New Roman" w:hAnsi="Times New Roman" w:cs="Times New Roman"/>
          <w:sz w:val="24"/>
          <w:szCs w:val="24"/>
          <w:lang w:eastAsia="et-EE"/>
        </w:rPr>
        <w:t xml:space="preserve"> viitega lõikele 1</w:t>
      </w:r>
      <w:r w:rsidRPr="002D2803">
        <w:rPr>
          <w:rFonts w:ascii="Times New Roman" w:eastAsia="Times New Roman" w:hAnsi="Times New Roman" w:cs="Times New Roman"/>
          <w:sz w:val="24"/>
          <w:szCs w:val="24"/>
          <w:lang w:eastAsia="et-EE"/>
        </w:rPr>
        <w:t>. Muudatu</w:t>
      </w:r>
      <w:r w:rsidR="3E7A6A15" w:rsidRPr="002D2803">
        <w:rPr>
          <w:rFonts w:ascii="Times New Roman" w:eastAsia="Times New Roman" w:hAnsi="Times New Roman" w:cs="Times New Roman"/>
          <w:sz w:val="24"/>
          <w:szCs w:val="24"/>
          <w:lang w:eastAsia="et-EE"/>
        </w:rPr>
        <w:t>s</w:t>
      </w:r>
      <w:r w:rsidRPr="002D2803">
        <w:rPr>
          <w:rFonts w:ascii="Times New Roman" w:eastAsia="Times New Roman" w:hAnsi="Times New Roman" w:cs="Times New Roman"/>
          <w:sz w:val="24"/>
          <w:szCs w:val="24"/>
          <w:lang w:eastAsia="et-EE"/>
        </w:rPr>
        <w:t xml:space="preserve">  tuleneb § 10 lõike 1 </w:t>
      </w:r>
      <w:r w:rsidR="00931E76">
        <w:rPr>
          <w:rFonts w:ascii="Times New Roman" w:eastAsia="Times New Roman" w:hAnsi="Times New Roman" w:cs="Times New Roman"/>
          <w:sz w:val="24"/>
          <w:szCs w:val="24"/>
          <w:lang w:eastAsia="et-EE"/>
        </w:rPr>
        <w:t>sissejuhatava lauseosa</w:t>
      </w:r>
      <w:r w:rsidR="00931E76" w:rsidRPr="002D2803">
        <w:rPr>
          <w:rFonts w:ascii="Times New Roman" w:eastAsia="Times New Roman" w:hAnsi="Times New Roman" w:cs="Times New Roman"/>
          <w:sz w:val="24"/>
          <w:szCs w:val="24"/>
          <w:lang w:eastAsia="et-EE"/>
        </w:rPr>
        <w:t xml:space="preserve"> </w:t>
      </w:r>
      <w:r w:rsidR="6F236489" w:rsidRPr="002D2803">
        <w:rPr>
          <w:rFonts w:ascii="Times New Roman" w:eastAsia="Times New Roman" w:hAnsi="Times New Roman" w:cs="Times New Roman"/>
          <w:sz w:val="24"/>
          <w:szCs w:val="24"/>
          <w:lang w:eastAsia="et-EE"/>
        </w:rPr>
        <w:t>muudatusest</w:t>
      </w:r>
      <w:r w:rsidRPr="002D2803">
        <w:rPr>
          <w:rFonts w:ascii="Times New Roman" w:eastAsia="Times New Roman" w:hAnsi="Times New Roman" w:cs="Times New Roman"/>
          <w:sz w:val="24"/>
          <w:szCs w:val="24"/>
          <w:lang w:eastAsia="et-EE"/>
        </w:rPr>
        <w:t xml:space="preserve">, mille tulemusel ei ole konkreetsetele punktidele viitamine enam põhjendatud. Varasema sõnastuse loogika eeldas, et </w:t>
      </w:r>
      <w:r w:rsidR="00931E76" w:rsidRPr="002D2803">
        <w:rPr>
          <w:rFonts w:ascii="Times New Roman" w:eastAsia="Times New Roman" w:hAnsi="Times New Roman" w:cs="Times New Roman"/>
          <w:sz w:val="24"/>
          <w:szCs w:val="24"/>
          <w:lang w:eastAsia="et-EE"/>
        </w:rPr>
        <w:t xml:space="preserve">mõiste </w:t>
      </w:r>
      <w:r w:rsidR="00931E76">
        <w:rPr>
          <w:rFonts w:ascii="Times New Roman" w:eastAsia="Times New Roman" w:hAnsi="Times New Roman" w:cs="Times New Roman"/>
          <w:sz w:val="24"/>
          <w:szCs w:val="24"/>
          <w:lang w:eastAsia="et-EE"/>
        </w:rPr>
        <w:t>„</w:t>
      </w:r>
      <w:r w:rsidRPr="002D2803">
        <w:rPr>
          <w:rFonts w:ascii="Times New Roman" w:eastAsia="Times New Roman" w:hAnsi="Times New Roman" w:cs="Times New Roman"/>
          <w:sz w:val="24"/>
          <w:szCs w:val="24"/>
          <w:lang w:eastAsia="et-EE"/>
        </w:rPr>
        <w:t>oluli</w:t>
      </w:r>
      <w:r w:rsidR="002B4D3B">
        <w:rPr>
          <w:rFonts w:ascii="Times New Roman" w:eastAsia="Times New Roman" w:hAnsi="Times New Roman" w:cs="Times New Roman"/>
          <w:sz w:val="24"/>
          <w:szCs w:val="24"/>
          <w:lang w:eastAsia="et-EE"/>
        </w:rPr>
        <w:t>n</w:t>
      </w:r>
      <w:r w:rsidRPr="002D2803">
        <w:rPr>
          <w:rFonts w:ascii="Times New Roman" w:eastAsia="Times New Roman" w:hAnsi="Times New Roman" w:cs="Times New Roman"/>
          <w:sz w:val="24"/>
          <w:szCs w:val="24"/>
          <w:lang w:eastAsia="et-EE"/>
        </w:rPr>
        <w:t>e rekonstrueerimi</w:t>
      </w:r>
      <w:r w:rsidR="002B4D3B">
        <w:rPr>
          <w:rFonts w:ascii="Times New Roman" w:eastAsia="Times New Roman" w:hAnsi="Times New Roman" w:cs="Times New Roman"/>
          <w:sz w:val="24"/>
          <w:szCs w:val="24"/>
          <w:lang w:eastAsia="et-EE"/>
        </w:rPr>
        <w:t>n</w:t>
      </w:r>
      <w:r w:rsidRPr="002D2803">
        <w:rPr>
          <w:rFonts w:ascii="Times New Roman" w:eastAsia="Times New Roman" w:hAnsi="Times New Roman" w:cs="Times New Roman"/>
          <w:sz w:val="24"/>
          <w:szCs w:val="24"/>
          <w:lang w:eastAsia="et-EE"/>
        </w:rPr>
        <w:t>e“ rakendub üksnes valitud juhtudel, kuid uuendatud § 10 puhul tuleb seda kohaldada kogu lõikes 1 loetletud tegevuste ringile.</w:t>
      </w:r>
    </w:p>
    <w:p w14:paraId="18430A74" w14:textId="5E5EAF74" w:rsidR="00B70105" w:rsidRDefault="001A1B2D" w:rsidP="00B70105">
      <w:pPr>
        <w:spacing w:after="0" w:line="240" w:lineRule="auto"/>
        <w:jc w:val="both"/>
        <w:rPr>
          <w:rFonts w:ascii="Times New Roman" w:hAnsi="Times New Roman" w:cs="Times New Roman"/>
          <w:b/>
          <w:bCs/>
        </w:rPr>
      </w:pPr>
      <w:r w:rsidRPr="002D2803">
        <w:rPr>
          <w:rFonts w:ascii="Times New Roman" w:eastAsia="Times New Roman" w:hAnsi="Times New Roman" w:cs="Times New Roman"/>
          <w:sz w:val="24"/>
          <w:szCs w:val="24"/>
          <w:lang w:eastAsia="et-EE"/>
        </w:rPr>
        <w:t>Seetõttu asendati kitsas viide punktidele üldise viitega, mis tagab, et rekonstrueerimisega seotud nõuded rakenduvad ühtlaselt ega sõltu enam sellest, millises lõike 1 punktis rajatisse investeerimine on loetletud. Sisuline mõte jääb samaks: rekonstrueerimise määratlus tugineb kulupõhisele lävendile ning selle rakendamine ei ole seotud üksikute tehnoloogiate või rajatise tüüpidega.</w:t>
      </w:r>
    </w:p>
    <w:p w14:paraId="66629F03" w14:textId="77777777" w:rsidR="001A1B2D" w:rsidRDefault="001A1B2D" w:rsidP="00B70105">
      <w:pPr>
        <w:spacing w:after="0" w:line="240" w:lineRule="auto"/>
        <w:jc w:val="both"/>
        <w:rPr>
          <w:rFonts w:ascii="Times New Roman" w:hAnsi="Times New Roman" w:cs="Times New Roman"/>
        </w:rPr>
      </w:pPr>
    </w:p>
    <w:p w14:paraId="1B3CEBFE" w14:textId="70AA1C12" w:rsidR="002E045D" w:rsidRPr="002E045D" w:rsidRDefault="00831DE0" w:rsidP="002E045D">
      <w:pPr>
        <w:spacing w:after="0" w:line="240" w:lineRule="auto"/>
        <w:jc w:val="both"/>
        <w:rPr>
          <w:rFonts w:ascii="Times New Roman" w:eastAsia="Times New Roman" w:hAnsi="Times New Roman" w:cs="Times New Roman"/>
          <w:sz w:val="24"/>
          <w:szCs w:val="24"/>
          <w:lang w:eastAsia="et-EE"/>
        </w:rPr>
      </w:pPr>
      <w:r w:rsidRPr="00A04937">
        <w:rPr>
          <w:rFonts w:ascii="Times New Roman" w:eastAsia="Times New Roman" w:hAnsi="Times New Roman" w:cs="Times New Roman"/>
          <w:b/>
          <w:bCs/>
          <w:sz w:val="24"/>
          <w:szCs w:val="24"/>
          <w:lang w:eastAsia="et-EE"/>
        </w:rPr>
        <w:t xml:space="preserve">Punktiga </w:t>
      </w:r>
      <w:r w:rsidR="00405431">
        <w:rPr>
          <w:rFonts w:ascii="Times New Roman" w:eastAsia="Times New Roman" w:hAnsi="Times New Roman" w:cs="Times New Roman"/>
          <w:b/>
          <w:bCs/>
          <w:sz w:val="24"/>
          <w:szCs w:val="24"/>
          <w:lang w:eastAsia="et-EE"/>
        </w:rPr>
        <w:t>47</w:t>
      </w:r>
      <w:r w:rsidRPr="00A04937">
        <w:rPr>
          <w:rFonts w:ascii="Times New Roman" w:eastAsia="Times New Roman" w:hAnsi="Times New Roman" w:cs="Times New Roman"/>
          <w:sz w:val="24"/>
          <w:szCs w:val="24"/>
          <w:lang w:eastAsia="et-EE"/>
        </w:rPr>
        <w:t xml:space="preserve"> muudetakse</w:t>
      </w:r>
      <w:r w:rsidR="006758A2" w:rsidRPr="00A04937">
        <w:rPr>
          <w:rFonts w:ascii="Times New Roman" w:eastAsia="Times New Roman" w:hAnsi="Times New Roman" w:cs="Times New Roman"/>
          <w:sz w:val="24"/>
          <w:szCs w:val="24"/>
          <w:lang w:eastAsia="et-EE"/>
        </w:rPr>
        <w:t xml:space="preserve"> § 10</w:t>
      </w:r>
      <w:r w:rsidRPr="00A04937">
        <w:rPr>
          <w:rFonts w:ascii="Times New Roman" w:eastAsia="Times New Roman" w:hAnsi="Times New Roman" w:cs="Times New Roman"/>
          <w:sz w:val="24"/>
          <w:szCs w:val="24"/>
          <w:lang w:eastAsia="et-EE"/>
        </w:rPr>
        <w:t xml:space="preserve"> lõi</w:t>
      </w:r>
      <w:r w:rsidR="005571FE">
        <w:rPr>
          <w:rFonts w:ascii="Times New Roman" w:eastAsia="Times New Roman" w:hAnsi="Times New Roman" w:cs="Times New Roman"/>
          <w:sz w:val="24"/>
          <w:szCs w:val="24"/>
          <w:lang w:eastAsia="et-EE"/>
        </w:rPr>
        <w:t>get</w:t>
      </w:r>
      <w:r w:rsidRPr="00F6161D">
        <w:rPr>
          <w:rFonts w:ascii="Times New Roman" w:eastAsia="Times New Roman" w:hAnsi="Times New Roman" w:cs="Times New Roman"/>
          <w:sz w:val="24"/>
          <w:szCs w:val="24"/>
          <w:lang w:eastAsia="et-EE"/>
        </w:rPr>
        <w:t xml:space="preserve"> 4, </w:t>
      </w:r>
      <w:r w:rsidR="002E045D" w:rsidRPr="002E045D">
        <w:rPr>
          <w:rFonts w:ascii="Times New Roman" w:eastAsia="Times New Roman" w:hAnsi="Times New Roman" w:cs="Times New Roman"/>
          <w:sz w:val="24"/>
          <w:szCs w:val="24"/>
          <w:lang w:eastAsia="et-EE"/>
        </w:rPr>
        <w:t>et viia see kooskõlla § 10 lõike 1 muudatusega, mille kohaselt kulude ja tulude analüüs ei ole enam seotud üksnes käitise tõhusaks koostootmisjaamaks muutmisega, vaid hõlmab kütte ja jahutuse energiatõhususe suurendamise juhtumeid laiemalt. Varasem viide koostootmisjaamaks muutmisele oli liiga kitsas ega vasta § 10 lõike 1 laienenud kohaldamisalale.</w:t>
      </w:r>
    </w:p>
    <w:p w14:paraId="0B363AF4" w14:textId="77777777" w:rsidR="002E045D" w:rsidRPr="002E045D" w:rsidRDefault="002E045D" w:rsidP="002E045D">
      <w:pPr>
        <w:spacing w:after="0" w:line="240" w:lineRule="auto"/>
        <w:jc w:val="both"/>
        <w:rPr>
          <w:rFonts w:ascii="Times New Roman" w:eastAsia="Times New Roman" w:hAnsi="Times New Roman" w:cs="Times New Roman"/>
          <w:sz w:val="24"/>
          <w:szCs w:val="24"/>
          <w:lang w:eastAsia="et-EE"/>
        </w:rPr>
      </w:pPr>
      <w:r w:rsidRPr="002E045D">
        <w:rPr>
          <w:rFonts w:ascii="Times New Roman" w:eastAsia="Times New Roman" w:hAnsi="Times New Roman" w:cs="Times New Roman"/>
          <w:sz w:val="24"/>
          <w:szCs w:val="24"/>
          <w:lang w:eastAsia="et-EE"/>
        </w:rPr>
        <w:t>Uue sõnastusega antakse valdkonna eest vastutavale ministrile volitus kehtestada tehnoloogianeutraalne ja kütte- ning jahutustaristut laiemalt hõlmav kulude ja tulude analüüsi metoodika. Muudatus toetab § 10 lõike 1 sissejuhatavas lauseosas kirjeldatud lähenemisviisi, mille kohaselt hinnatakse energiatõhususe suurendamise võimalusi süsteemselt ja ühetaoliste nõuete alusel.</w:t>
      </w:r>
    </w:p>
    <w:p w14:paraId="3A8067A6" w14:textId="77777777" w:rsidR="002E045D" w:rsidRPr="002E045D" w:rsidRDefault="002E045D" w:rsidP="002E045D">
      <w:pPr>
        <w:spacing w:after="0" w:line="240" w:lineRule="auto"/>
        <w:jc w:val="both"/>
        <w:rPr>
          <w:rFonts w:ascii="Times New Roman" w:eastAsia="Times New Roman" w:hAnsi="Times New Roman" w:cs="Times New Roman"/>
          <w:sz w:val="24"/>
          <w:szCs w:val="24"/>
          <w:lang w:eastAsia="et-EE"/>
        </w:rPr>
      </w:pPr>
      <w:r w:rsidRPr="002E045D">
        <w:rPr>
          <w:rFonts w:ascii="Times New Roman" w:eastAsia="Times New Roman" w:hAnsi="Times New Roman" w:cs="Times New Roman"/>
          <w:sz w:val="24"/>
          <w:szCs w:val="24"/>
          <w:lang w:eastAsia="et-EE"/>
        </w:rPr>
        <w:t>Seaduse jõustumise järel tunnistatakse kehtetuks majandus- ja taristuministri 6. märtsi 2017. a määrus nr 13 „Käitise tõhusaks soojus- ja elektrienergia koostootmisjaamaks muutmise kulude ja tulude analüüsi miinimumnõuded“ ning kehtestatakse uus määrus, millega nähakse ette EnKS-i § 10 lõikes 1 sätestatud kulude ja tulude analüüsi metoodika.</w:t>
      </w:r>
    </w:p>
    <w:p w14:paraId="3D04F630" w14:textId="77777777" w:rsidR="00BB77B0" w:rsidRDefault="00BB77B0" w:rsidP="00B70105">
      <w:pPr>
        <w:spacing w:after="0" w:line="240" w:lineRule="auto"/>
        <w:jc w:val="both"/>
        <w:rPr>
          <w:rFonts w:ascii="Times New Roman" w:hAnsi="Times New Roman" w:cs="Times New Roman"/>
        </w:rPr>
      </w:pPr>
    </w:p>
    <w:p w14:paraId="420F6D41" w14:textId="426EB09A" w:rsidR="000C2423" w:rsidRPr="00F6161D" w:rsidRDefault="000C2423" w:rsidP="000C2423">
      <w:pPr>
        <w:spacing w:after="0" w:line="240" w:lineRule="auto"/>
        <w:jc w:val="both"/>
        <w:rPr>
          <w:rFonts w:ascii="Times New Roman" w:eastAsia="Times New Roman" w:hAnsi="Times New Roman" w:cs="Times New Roman"/>
          <w:sz w:val="24"/>
          <w:szCs w:val="24"/>
          <w:lang w:eastAsia="et-EE"/>
        </w:rPr>
      </w:pPr>
      <w:r>
        <w:rPr>
          <w:rFonts w:ascii="Times New Roman" w:hAnsi="Times New Roman" w:cs="Times New Roman"/>
          <w:b/>
          <w:bCs/>
        </w:rPr>
        <w:t>Punktiga 4</w:t>
      </w:r>
      <w:r w:rsidR="00405431">
        <w:rPr>
          <w:rFonts w:ascii="Times New Roman" w:hAnsi="Times New Roman" w:cs="Times New Roman"/>
          <w:b/>
          <w:bCs/>
        </w:rPr>
        <w:t>8</w:t>
      </w:r>
      <w:r>
        <w:rPr>
          <w:rFonts w:ascii="Times New Roman" w:hAnsi="Times New Roman" w:cs="Times New Roman"/>
          <w:b/>
          <w:bCs/>
        </w:rPr>
        <w:t xml:space="preserve"> </w:t>
      </w:r>
      <w:r w:rsidRPr="00F6161D">
        <w:rPr>
          <w:rFonts w:ascii="Times New Roman" w:eastAsia="Times New Roman" w:hAnsi="Times New Roman" w:cs="Times New Roman"/>
          <w:sz w:val="24"/>
          <w:szCs w:val="24"/>
          <w:lang w:eastAsia="et-EE"/>
        </w:rPr>
        <w:t>tunnistatakse pärast numbrit 1 kehtetuks</w:t>
      </w:r>
      <w:r w:rsidR="000A5ACB" w:rsidRPr="00F6161D">
        <w:rPr>
          <w:rFonts w:ascii="Times New Roman" w:eastAsia="Times New Roman" w:hAnsi="Times New Roman" w:cs="Times New Roman"/>
          <w:sz w:val="24"/>
          <w:szCs w:val="24"/>
          <w:lang w:eastAsia="et-EE"/>
        </w:rPr>
        <w:t xml:space="preserve"> § 10 </w:t>
      </w:r>
      <w:r w:rsidR="0087790A" w:rsidRPr="00F6161D">
        <w:rPr>
          <w:rFonts w:ascii="Times New Roman" w:eastAsia="Times New Roman" w:hAnsi="Times New Roman" w:cs="Times New Roman"/>
          <w:sz w:val="24"/>
          <w:szCs w:val="24"/>
          <w:lang w:eastAsia="et-EE"/>
        </w:rPr>
        <w:t>lõi</w:t>
      </w:r>
      <w:r w:rsidR="005571FE">
        <w:rPr>
          <w:rFonts w:ascii="Times New Roman" w:eastAsia="Times New Roman" w:hAnsi="Times New Roman" w:cs="Times New Roman"/>
          <w:sz w:val="24"/>
          <w:szCs w:val="24"/>
          <w:lang w:eastAsia="et-EE"/>
        </w:rPr>
        <w:t>k</w:t>
      </w:r>
      <w:r w:rsidR="0087790A" w:rsidRPr="00F6161D">
        <w:rPr>
          <w:rFonts w:ascii="Times New Roman" w:eastAsia="Times New Roman" w:hAnsi="Times New Roman" w:cs="Times New Roman"/>
          <w:sz w:val="24"/>
          <w:szCs w:val="24"/>
          <w:lang w:eastAsia="et-EE"/>
        </w:rPr>
        <w:t>e 5</w:t>
      </w:r>
      <w:r w:rsidRPr="00F6161D">
        <w:rPr>
          <w:rFonts w:ascii="Times New Roman" w:eastAsia="Times New Roman" w:hAnsi="Times New Roman" w:cs="Times New Roman"/>
          <w:sz w:val="24"/>
          <w:szCs w:val="24"/>
          <w:lang w:eastAsia="et-EE"/>
        </w:rPr>
        <w:t xml:space="preserve"> tekstiosa „punktidest 2,</w:t>
      </w:r>
      <w:r w:rsidR="005D714E">
        <w:rPr>
          <w:rFonts w:ascii="Times New Roman" w:eastAsia="Times New Roman" w:hAnsi="Times New Roman" w:cs="Times New Roman"/>
          <w:sz w:val="24"/>
          <w:szCs w:val="24"/>
          <w:lang w:eastAsia="et-EE"/>
        </w:rPr>
        <w:t xml:space="preserve"> </w:t>
      </w:r>
      <w:r w:rsidRPr="00F6161D">
        <w:rPr>
          <w:rFonts w:ascii="Times New Roman" w:eastAsia="Times New Roman" w:hAnsi="Times New Roman" w:cs="Times New Roman"/>
          <w:sz w:val="24"/>
          <w:szCs w:val="24"/>
          <w:lang w:eastAsia="et-EE"/>
        </w:rPr>
        <w:t>3 ja 6“.</w:t>
      </w:r>
    </w:p>
    <w:p w14:paraId="64DF1CF8" w14:textId="2F66388D" w:rsidR="000C2423" w:rsidRPr="00F6161D" w:rsidRDefault="000C2423" w:rsidP="00F6161D">
      <w:pPr>
        <w:spacing w:after="0" w:line="240" w:lineRule="auto"/>
        <w:jc w:val="both"/>
        <w:rPr>
          <w:rFonts w:ascii="Times New Roman" w:eastAsia="Times New Roman" w:hAnsi="Times New Roman" w:cs="Times New Roman"/>
          <w:sz w:val="24"/>
          <w:szCs w:val="24"/>
          <w:lang w:eastAsia="et-EE"/>
        </w:rPr>
      </w:pPr>
      <w:r w:rsidRPr="00F6161D">
        <w:rPr>
          <w:rFonts w:ascii="Times New Roman" w:eastAsia="Times New Roman" w:hAnsi="Times New Roman" w:cs="Times New Roman"/>
          <w:sz w:val="24"/>
          <w:szCs w:val="24"/>
          <w:lang w:eastAsia="et-EE"/>
        </w:rPr>
        <w:t>Lõike 5 muudatus  tuleneb § 10 lõike 1 olulistest sisulistest muudatustest. Varasem viid</w:t>
      </w:r>
      <w:r w:rsidR="005571FE">
        <w:rPr>
          <w:rFonts w:ascii="Times New Roman" w:eastAsia="Times New Roman" w:hAnsi="Times New Roman" w:cs="Times New Roman"/>
          <w:sz w:val="24"/>
          <w:szCs w:val="24"/>
          <w:lang w:eastAsia="et-EE"/>
        </w:rPr>
        <w:t>e</w:t>
      </w:r>
      <w:r w:rsidRPr="00F6161D">
        <w:rPr>
          <w:rFonts w:ascii="Times New Roman" w:eastAsia="Times New Roman" w:hAnsi="Times New Roman" w:cs="Times New Roman"/>
          <w:sz w:val="24"/>
          <w:szCs w:val="24"/>
          <w:lang w:eastAsia="et-EE"/>
        </w:rPr>
        <w:t xml:space="preserve"> </w:t>
      </w:r>
      <w:r w:rsidRPr="00F6161D">
        <w:rPr>
          <w:rFonts w:ascii="Times New Roman" w:eastAsia="Times New Roman" w:hAnsi="Times New Roman" w:cs="Times New Roman"/>
          <w:i/>
          <w:iCs/>
          <w:sz w:val="24"/>
          <w:szCs w:val="24"/>
          <w:lang w:eastAsia="et-EE"/>
        </w:rPr>
        <w:t>lõike 1 punktidele 2, 3 ja 6</w:t>
      </w:r>
      <w:r w:rsidRPr="00F6161D">
        <w:rPr>
          <w:rFonts w:ascii="Times New Roman" w:eastAsia="Times New Roman" w:hAnsi="Times New Roman" w:cs="Times New Roman"/>
          <w:sz w:val="24"/>
          <w:szCs w:val="24"/>
          <w:lang w:eastAsia="et-EE"/>
        </w:rPr>
        <w:t xml:space="preserve"> ei ole pärast § 10 lõike 1 </w:t>
      </w:r>
      <w:r w:rsidR="004002F2">
        <w:rPr>
          <w:rFonts w:ascii="Times New Roman" w:eastAsia="Times New Roman" w:hAnsi="Times New Roman" w:cs="Times New Roman"/>
          <w:sz w:val="24"/>
          <w:szCs w:val="24"/>
          <w:lang w:eastAsia="et-EE"/>
        </w:rPr>
        <w:t xml:space="preserve">sissejuhatava lauseosa </w:t>
      </w:r>
      <w:r w:rsidR="41B0F147" w:rsidRPr="00F6161D">
        <w:rPr>
          <w:rFonts w:ascii="Times New Roman" w:eastAsia="Times New Roman" w:hAnsi="Times New Roman" w:cs="Times New Roman"/>
          <w:sz w:val="24"/>
          <w:szCs w:val="24"/>
          <w:lang w:eastAsia="et-EE"/>
        </w:rPr>
        <w:t>muutmist</w:t>
      </w:r>
      <w:r w:rsidRPr="00F6161D">
        <w:rPr>
          <w:rFonts w:ascii="Times New Roman" w:eastAsia="Times New Roman" w:hAnsi="Times New Roman" w:cs="Times New Roman"/>
          <w:sz w:val="24"/>
          <w:szCs w:val="24"/>
          <w:lang w:eastAsia="et-EE"/>
        </w:rPr>
        <w:t xml:space="preserve"> enam koha</w:t>
      </w:r>
      <w:r w:rsidR="005571FE">
        <w:rPr>
          <w:rFonts w:ascii="Times New Roman" w:eastAsia="Times New Roman" w:hAnsi="Times New Roman" w:cs="Times New Roman"/>
          <w:sz w:val="24"/>
          <w:szCs w:val="24"/>
          <w:lang w:eastAsia="et-EE"/>
        </w:rPr>
        <w:t>ne</w:t>
      </w:r>
      <w:r w:rsidRPr="00F6161D">
        <w:rPr>
          <w:rFonts w:ascii="Times New Roman" w:eastAsia="Times New Roman" w:hAnsi="Times New Roman" w:cs="Times New Roman"/>
          <w:sz w:val="24"/>
          <w:szCs w:val="24"/>
          <w:lang w:eastAsia="et-EE"/>
        </w:rPr>
        <w:t>, sest rekonstrueerimi</w:t>
      </w:r>
      <w:r w:rsidR="005571FE">
        <w:rPr>
          <w:rFonts w:ascii="Times New Roman" w:eastAsia="Times New Roman" w:hAnsi="Times New Roman" w:cs="Times New Roman"/>
          <w:sz w:val="24"/>
          <w:szCs w:val="24"/>
          <w:lang w:eastAsia="et-EE"/>
        </w:rPr>
        <w:t>ne</w:t>
      </w:r>
      <w:r w:rsidRPr="00F6161D">
        <w:rPr>
          <w:rFonts w:ascii="Times New Roman" w:eastAsia="Times New Roman" w:hAnsi="Times New Roman" w:cs="Times New Roman"/>
          <w:sz w:val="24"/>
          <w:szCs w:val="24"/>
          <w:lang w:eastAsia="et-EE"/>
        </w:rPr>
        <w:t xml:space="preserve"> ning sellega seotud erandi rakendumine ei sõltu enam üksikutest punktidest, vaid kogu lõikes 1 nimetatud tegevuste ringist.</w:t>
      </w:r>
    </w:p>
    <w:p w14:paraId="5E674570" w14:textId="55C4B6F8" w:rsidR="000C2423" w:rsidRPr="00F6161D" w:rsidRDefault="000C2423" w:rsidP="00F6161D">
      <w:pPr>
        <w:spacing w:after="0" w:line="240" w:lineRule="auto"/>
        <w:jc w:val="both"/>
        <w:rPr>
          <w:rFonts w:ascii="Times New Roman" w:eastAsia="Times New Roman" w:hAnsi="Times New Roman" w:cs="Times New Roman"/>
          <w:sz w:val="24"/>
          <w:szCs w:val="24"/>
          <w:lang w:eastAsia="et-EE"/>
        </w:rPr>
      </w:pPr>
      <w:r w:rsidRPr="00F6161D">
        <w:rPr>
          <w:rFonts w:ascii="Times New Roman" w:eastAsia="Times New Roman" w:hAnsi="Times New Roman" w:cs="Times New Roman"/>
          <w:sz w:val="24"/>
          <w:szCs w:val="24"/>
          <w:lang w:eastAsia="et-EE"/>
        </w:rPr>
        <w:t>Selleks korrastati viide ja asendati see üldise sõnastusega „</w:t>
      </w:r>
      <w:r w:rsidRPr="00CB70B2">
        <w:rPr>
          <w:rFonts w:ascii="Times New Roman" w:eastAsia="Times New Roman" w:hAnsi="Times New Roman" w:cs="Times New Roman"/>
          <w:sz w:val="24"/>
          <w:szCs w:val="24"/>
          <w:lang w:eastAsia="et-EE"/>
        </w:rPr>
        <w:t>lõikes 1 nimetatud rekonstrueerimiseks</w:t>
      </w:r>
      <w:r w:rsidRPr="00F6161D">
        <w:rPr>
          <w:rFonts w:ascii="Times New Roman" w:eastAsia="Times New Roman" w:hAnsi="Times New Roman" w:cs="Times New Roman"/>
          <w:sz w:val="24"/>
          <w:szCs w:val="24"/>
          <w:lang w:eastAsia="et-EE"/>
        </w:rPr>
        <w:t xml:space="preserve">“. </w:t>
      </w:r>
      <w:r w:rsidR="002831C5">
        <w:rPr>
          <w:rFonts w:ascii="Times New Roman" w:eastAsia="Times New Roman" w:hAnsi="Times New Roman" w:cs="Times New Roman"/>
          <w:sz w:val="24"/>
          <w:szCs w:val="24"/>
          <w:lang w:eastAsia="et-EE"/>
        </w:rPr>
        <w:t>Mõte mitte pidada</w:t>
      </w:r>
      <w:r w:rsidRPr="00F6161D">
        <w:rPr>
          <w:rFonts w:ascii="Times New Roman" w:eastAsia="Times New Roman" w:hAnsi="Times New Roman" w:cs="Times New Roman"/>
          <w:sz w:val="24"/>
          <w:szCs w:val="24"/>
          <w:lang w:eastAsia="et-EE"/>
        </w:rPr>
        <w:t xml:space="preserve"> CO₂ kogumise ja geoloogilise säilitamisega seotud seadmete paigaldamist rekonstrueerimiseks jääb täielikult samaks. Muudatus ei tulene </w:t>
      </w:r>
      <w:r w:rsidR="002831C5">
        <w:rPr>
          <w:rFonts w:ascii="Times New Roman" w:eastAsia="Times New Roman" w:hAnsi="Times New Roman" w:cs="Times New Roman"/>
          <w:sz w:val="24"/>
          <w:szCs w:val="24"/>
          <w:lang w:eastAsia="et-EE"/>
        </w:rPr>
        <w:t xml:space="preserve">direktiivi </w:t>
      </w:r>
      <w:r w:rsidRPr="00F6161D">
        <w:rPr>
          <w:rFonts w:ascii="Times New Roman" w:eastAsia="Times New Roman" w:hAnsi="Times New Roman" w:cs="Times New Roman"/>
          <w:sz w:val="24"/>
          <w:szCs w:val="24"/>
          <w:lang w:eastAsia="et-EE"/>
        </w:rPr>
        <w:t>sisulisest nõudest, vaid vajadusest hoida sätte kohaldamisala õigesti joondatuna pärast § 10 lõike 1 ümberkirjutamist.</w:t>
      </w:r>
    </w:p>
    <w:p w14:paraId="3ADFB061" w14:textId="199F155F" w:rsidR="000C2423" w:rsidRPr="00DD5C28" w:rsidRDefault="000C2423" w:rsidP="00F6161D">
      <w:pPr>
        <w:spacing w:after="0" w:line="240" w:lineRule="auto"/>
        <w:jc w:val="both"/>
        <w:rPr>
          <w:rFonts w:ascii="Times New Roman" w:eastAsia="Times New Roman" w:hAnsi="Times New Roman" w:cs="Times New Roman"/>
          <w:color w:val="202020"/>
          <w:sz w:val="24"/>
          <w:szCs w:val="24"/>
          <w:lang w:eastAsia="et-EE"/>
        </w:rPr>
      </w:pPr>
      <w:r w:rsidRPr="00F6161D">
        <w:rPr>
          <w:rFonts w:ascii="Times New Roman" w:eastAsia="Times New Roman" w:hAnsi="Times New Roman" w:cs="Times New Roman"/>
          <w:sz w:val="24"/>
          <w:szCs w:val="24"/>
          <w:lang w:eastAsia="et-EE"/>
        </w:rPr>
        <w:t>Direktiiv 2009/31/EÜ, millele säte viitab, jääb samuti muutmata ning erand on vajalik, et CO₂ geoloogilise säilitamisega seotud investeeringuid ei käsitataks energiatõhususe rekonstrueerimisena, mi</w:t>
      </w:r>
      <w:r w:rsidR="00C141B7">
        <w:rPr>
          <w:rFonts w:ascii="Times New Roman" w:eastAsia="Times New Roman" w:hAnsi="Times New Roman" w:cs="Times New Roman"/>
          <w:sz w:val="24"/>
          <w:szCs w:val="24"/>
          <w:lang w:eastAsia="et-EE"/>
        </w:rPr>
        <w:t>lle puhul</w:t>
      </w:r>
      <w:r w:rsidRPr="00F6161D">
        <w:rPr>
          <w:rFonts w:ascii="Times New Roman" w:eastAsia="Times New Roman" w:hAnsi="Times New Roman" w:cs="Times New Roman"/>
          <w:sz w:val="24"/>
          <w:szCs w:val="24"/>
          <w:lang w:eastAsia="et-EE"/>
        </w:rPr>
        <w:t xml:space="preserve"> võiks muidu kohaldada § 10 lõike 1 kulude</w:t>
      </w:r>
      <w:r w:rsidRPr="00F6161D">
        <w:rPr>
          <w:rFonts w:ascii="Times New Roman" w:eastAsia="Times New Roman" w:hAnsi="Times New Roman" w:cs="Times New Roman"/>
          <w:sz w:val="24"/>
          <w:szCs w:val="24"/>
          <w:lang w:eastAsia="et-EE"/>
        </w:rPr>
        <w:noBreakHyphen/>
        <w:t xml:space="preserve">tulude analüüsi kohustust. </w:t>
      </w:r>
    </w:p>
    <w:p w14:paraId="71008E5B" w14:textId="77777777" w:rsidR="00B70105" w:rsidRPr="00F6161D" w:rsidRDefault="00B70105" w:rsidP="00B70105">
      <w:pPr>
        <w:spacing w:after="0" w:line="240" w:lineRule="auto"/>
        <w:jc w:val="both"/>
        <w:rPr>
          <w:rFonts w:ascii="Times New Roman" w:eastAsia="Times New Roman" w:hAnsi="Times New Roman" w:cs="Times New Roman"/>
          <w:sz w:val="24"/>
          <w:szCs w:val="24"/>
          <w:lang w:eastAsia="et-EE"/>
        </w:rPr>
      </w:pPr>
    </w:p>
    <w:p w14:paraId="792CFAD9" w14:textId="628F7DA0" w:rsidR="002E045D" w:rsidRPr="002E045D" w:rsidRDefault="00A05453" w:rsidP="002E045D">
      <w:pPr>
        <w:spacing w:after="0" w:line="240" w:lineRule="auto"/>
        <w:jc w:val="both"/>
        <w:rPr>
          <w:rFonts w:ascii="Times New Roman" w:eastAsia="Times New Roman" w:hAnsi="Times New Roman" w:cs="Times New Roman"/>
          <w:sz w:val="24"/>
          <w:szCs w:val="24"/>
          <w:lang w:eastAsia="et-EE"/>
        </w:rPr>
      </w:pPr>
      <w:r w:rsidRPr="00F6161D">
        <w:rPr>
          <w:rFonts w:ascii="Times New Roman" w:eastAsia="Times New Roman" w:hAnsi="Times New Roman" w:cs="Times New Roman"/>
          <w:b/>
          <w:bCs/>
          <w:sz w:val="24"/>
          <w:szCs w:val="24"/>
          <w:lang w:eastAsia="et-EE"/>
        </w:rPr>
        <w:t>Punktiga 4</w:t>
      </w:r>
      <w:r w:rsidR="00405431">
        <w:rPr>
          <w:rFonts w:ascii="Times New Roman" w:eastAsia="Times New Roman" w:hAnsi="Times New Roman" w:cs="Times New Roman"/>
          <w:b/>
          <w:bCs/>
          <w:sz w:val="24"/>
          <w:szCs w:val="24"/>
          <w:lang w:eastAsia="et-EE"/>
        </w:rPr>
        <w:t>9</w:t>
      </w:r>
      <w:r w:rsidRPr="00F6161D">
        <w:rPr>
          <w:rFonts w:ascii="Times New Roman" w:eastAsia="Times New Roman" w:hAnsi="Times New Roman" w:cs="Times New Roman"/>
          <w:sz w:val="24"/>
          <w:szCs w:val="24"/>
          <w:lang w:eastAsia="et-EE"/>
        </w:rPr>
        <w:t xml:space="preserve"> </w:t>
      </w:r>
      <w:r w:rsidR="00F32ACD" w:rsidRPr="00F6161D">
        <w:rPr>
          <w:rFonts w:ascii="Times New Roman" w:eastAsia="Times New Roman" w:hAnsi="Times New Roman" w:cs="Times New Roman"/>
          <w:sz w:val="24"/>
          <w:szCs w:val="24"/>
          <w:lang w:eastAsia="et-EE"/>
        </w:rPr>
        <w:t>täiendatakse § 10 uu</w:t>
      </w:r>
      <w:r w:rsidR="002E045D">
        <w:rPr>
          <w:rFonts w:ascii="Times New Roman" w:eastAsia="Times New Roman" w:hAnsi="Times New Roman" w:cs="Times New Roman"/>
          <w:sz w:val="24"/>
          <w:szCs w:val="24"/>
          <w:lang w:eastAsia="et-EE"/>
        </w:rPr>
        <w:t>te</w:t>
      </w:r>
      <w:r w:rsidR="00F32ACD" w:rsidRPr="00F6161D">
        <w:rPr>
          <w:rFonts w:ascii="Times New Roman" w:eastAsia="Times New Roman" w:hAnsi="Times New Roman" w:cs="Times New Roman"/>
          <w:sz w:val="24"/>
          <w:szCs w:val="24"/>
          <w:lang w:eastAsia="et-EE"/>
        </w:rPr>
        <w:t xml:space="preserve"> lõikega</w:t>
      </w:r>
      <w:r w:rsidR="002E045D">
        <w:rPr>
          <w:rFonts w:ascii="Times New Roman" w:eastAsia="Times New Roman" w:hAnsi="Times New Roman" w:cs="Times New Roman"/>
          <w:sz w:val="24"/>
          <w:szCs w:val="24"/>
          <w:lang w:eastAsia="et-EE"/>
        </w:rPr>
        <w:t xml:space="preserve"> 6-9</w:t>
      </w:r>
      <w:r w:rsidR="00F32ACD" w:rsidRPr="00F6161D">
        <w:rPr>
          <w:rFonts w:ascii="Times New Roman" w:eastAsia="Times New Roman" w:hAnsi="Times New Roman" w:cs="Times New Roman"/>
          <w:sz w:val="24"/>
          <w:szCs w:val="24"/>
          <w:lang w:eastAsia="et-EE"/>
        </w:rPr>
        <w:t>, et</w:t>
      </w:r>
      <w:r w:rsidR="002E045D" w:rsidRPr="002E045D">
        <w:rPr>
          <w:rFonts w:ascii="Times New Roman" w:eastAsia="Times New Roman" w:hAnsi="Times New Roman" w:cs="Times New Roman"/>
          <w:sz w:val="24"/>
          <w:szCs w:val="24"/>
          <w:lang w:eastAsia="et-EE"/>
        </w:rPr>
        <w:t xml:space="preserve"> täpsustada kulude ja tulude analüüsi koostamise kohustuse kohaldamist, analüüside esitamist ning nendega seotud andmete avalikustamist.</w:t>
      </w:r>
      <w:r w:rsidR="002E045D">
        <w:rPr>
          <w:rFonts w:ascii="Times New Roman" w:eastAsia="Times New Roman" w:hAnsi="Times New Roman" w:cs="Times New Roman"/>
          <w:sz w:val="24"/>
          <w:szCs w:val="24"/>
          <w:lang w:eastAsia="et-EE"/>
        </w:rPr>
        <w:t xml:space="preserve"> </w:t>
      </w:r>
    </w:p>
    <w:p w14:paraId="4DA0432E" w14:textId="77777777" w:rsidR="002E045D" w:rsidRPr="002E045D" w:rsidRDefault="002E045D" w:rsidP="002E045D">
      <w:pPr>
        <w:spacing w:after="0" w:line="240" w:lineRule="auto"/>
        <w:jc w:val="both"/>
        <w:rPr>
          <w:rFonts w:ascii="Times New Roman" w:eastAsia="Times New Roman" w:hAnsi="Times New Roman" w:cs="Times New Roman"/>
          <w:sz w:val="24"/>
          <w:szCs w:val="24"/>
          <w:lang w:eastAsia="et-EE"/>
        </w:rPr>
      </w:pPr>
      <w:r w:rsidRPr="002E045D">
        <w:rPr>
          <w:rFonts w:ascii="Times New Roman" w:eastAsia="Times New Roman" w:hAnsi="Times New Roman" w:cs="Times New Roman"/>
          <w:sz w:val="24"/>
          <w:szCs w:val="24"/>
          <w:u w:val="single"/>
          <w:lang w:eastAsia="et-EE"/>
        </w:rPr>
        <w:t>Lõikes 6</w:t>
      </w:r>
      <w:r w:rsidRPr="002E045D">
        <w:rPr>
          <w:rFonts w:ascii="Times New Roman" w:eastAsia="Times New Roman" w:hAnsi="Times New Roman" w:cs="Times New Roman"/>
          <w:sz w:val="24"/>
          <w:szCs w:val="24"/>
          <w:lang w:eastAsia="et-EE"/>
        </w:rPr>
        <w:t xml:space="preserve"> sätestatakse, et § 10 lõikes 1 ette nähtud kulude ja tulude analüüsi koostamise kohustus kehtib ka tööstusheite seaduse kohaldamisalasse kuuluvale käitisele. Säte ei piira tööstusheite seaduses sätestatud nõuete kohaldamist. Muudatusega tagatakse, et energiatõhususe suurendamise ja heitsoojuse kasutamise võimalusi hinnatakse ka suure energiakasutusega tööstuskäitiste puhul, mille tegevusele kohaldatakse tööstusheite valdkonna nõudeid.</w:t>
      </w:r>
    </w:p>
    <w:p w14:paraId="183E085E" w14:textId="77777777" w:rsidR="002E045D" w:rsidRPr="002E045D" w:rsidRDefault="002E045D" w:rsidP="002E045D">
      <w:pPr>
        <w:spacing w:after="0" w:line="240" w:lineRule="auto"/>
        <w:jc w:val="both"/>
        <w:rPr>
          <w:rFonts w:ascii="Times New Roman" w:eastAsia="Times New Roman" w:hAnsi="Times New Roman" w:cs="Times New Roman"/>
          <w:sz w:val="24"/>
          <w:szCs w:val="24"/>
          <w:lang w:eastAsia="et-EE"/>
        </w:rPr>
      </w:pPr>
      <w:r w:rsidRPr="002E045D">
        <w:rPr>
          <w:rFonts w:ascii="Times New Roman" w:eastAsia="Times New Roman" w:hAnsi="Times New Roman" w:cs="Times New Roman"/>
          <w:sz w:val="24"/>
          <w:szCs w:val="24"/>
          <w:u w:val="single"/>
          <w:lang w:eastAsia="et-EE"/>
        </w:rPr>
        <w:t>Lõikes 7</w:t>
      </w:r>
      <w:r w:rsidRPr="002E045D">
        <w:rPr>
          <w:rFonts w:ascii="Times New Roman" w:eastAsia="Times New Roman" w:hAnsi="Times New Roman" w:cs="Times New Roman"/>
          <w:sz w:val="24"/>
          <w:szCs w:val="24"/>
          <w:lang w:eastAsia="et-EE"/>
        </w:rPr>
        <w:t xml:space="preserve"> sätestatakse, et § 10 lõikes 1 nimetatud kulude ja tulude analüüs esitatakse Kliimaministeeriumile. Analüüside esitamine võimaldab riigil saada ülevaate energiatõhususe suurendamise ja heitsoojuse kasutamise võimalustest asjaomastes käitistes ja rajatistes ning toetab kütte- ja jahutussektori energiatõhususe planeerimist tõenduspõhise teabe alusel.</w:t>
      </w:r>
    </w:p>
    <w:p w14:paraId="1ED3AAA8" w14:textId="77777777" w:rsidR="002E045D" w:rsidRPr="002E045D" w:rsidRDefault="002E045D" w:rsidP="002E045D">
      <w:pPr>
        <w:spacing w:after="0" w:line="240" w:lineRule="auto"/>
        <w:jc w:val="both"/>
        <w:rPr>
          <w:rFonts w:ascii="Times New Roman" w:eastAsia="Times New Roman" w:hAnsi="Times New Roman" w:cs="Times New Roman"/>
          <w:sz w:val="24"/>
          <w:szCs w:val="24"/>
          <w:lang w:eastAsia="et-EE"/>
        </w:rPr>
      </w:pPr>
      <w:r w:rsidRPr="002E045D">
        <w:rPr>
          <w:rFonts w:ascii="Times New Roman" w:eastAsia="Times New Roman" w:hAnsi="Times New Roman" w:cs="Times New Roman"/>
          <w:sz w:val="24"/>
          <w:szCs w:val="24"/>
          <w:u w:val="single"/>
          <w:lang w:eastAsia="et-EE"/>
        </w:rPr>
        <w:t>Lõikes 8</w:t>
      </w:r>
      <w:r w:rsidRPr="002E045D">
        <w:rPr>
          <w:rFonts w:ascii="Times New Roman" w:eastAsia="Times New Roman" w:hAnsi="Times New Roman" w:cs="Times New Roman"/>
          <w:sz w:val="24"/>
          <w:szCs w:val="24"/>
          <w:lang w:eastAsia="et-EE"/>
        </w:rPr>
        <w:t xml:space="preserve"> täpsustatakse, millised andmed tuleb kulude ja tulude analüüsiga koos vähemalt esitada. Esitatavad andmed hõlmavad soojustarnete kogust ja soojusparameetreid, aastas kavandatud töötundide arvu ning käitise või rajatise geograafilist asukohta. Need andmed on vajalikud, et hinnata käitise või rajatise võimalikku panust soojuse ja jahutuse tõhusamasse tootmisse, heitsoojuse kasutamisse ning kaugkütte- või kaugjahutusvõrkude arendamisse.</w:t>
      </w:r>
    </w:p>
    <w:p w14:paraId="3946C4D3" w14:textId="77777777" w:rsidR="002E045D" w:rsidRPr="002E045D" w:rsidRDefault="002E045D" w:rsidP="002E045D">
      <w:pPr>
        <w:spacing w:after="0" w:line="240" w:lineRule="auto"/>
        <w:jc w:val="both"/>
        <w:rPr>
          <w:rFonts w:ascii="Times New Roman" w:eastAsia="Times New Roman" w:hAnsi="Times New Roman" w:cs="Times New Roman"/>
          <w:sz w:val="24"/>
          <w:szCs w:val="24"/>
          <w:lang w:eastAsia="et-EE"/>
        </w:rPr>
      </w:pPr>
      <w:r w:rsidRPr="002E045D">
        <w:rPr>
          <w:rFonts w:ascii="Times New Roman" w:eastAsia="Times New Roman" w:hAnsi="Times New Roman" w:cs="Times New Roman"/>
          <w:sz w:val="24"/>
          <w:szCs w:val="24"/>
          <w:u w:val="single"/>
          <w:lang w:eastAsia="et-EE"/>
        </w:rPr>
        <w:t>Lõikes 9</w:t>
      </w:r>
      <w:r w:rsidRPr="002E045D">
        <w:rPr>
          <w:rFonts w:ascii="Times New Roman" w:eastAsia="Times New Roman" w:hAnsi="Times New Roman" w:cs="Times New Roman"/>
          <w:sz w:val="24"/>
          <w:szCs w:val="24"/>
          <w:lang w:eastAsia="et-EE"/>
        </w:rPr>
        <w:t xml:space="preserve"> sätestatakse Kliimaministeeriumi kohustus avaldada lõikes 8 nimetatud andmed oma veebilehel, arvestades ärisaladuse ja muu juurdepääsupiiranguga teabe kaitse nõudeid. Avalikustamiskohustus suurendab läbipaistvust ning võimaldab turuosalistel, kohalikel omavalitsustel ja teistel huvitatud isikutel kasutada koondteavet kütte- ja jahutuslahenduste kavandamisel. Samal ajal ei tähenda säte kulude ja tulude analüüsi tervikuna avaldamise kohustust, kuna analüüs võib sisaldada ärisaladust või muud juurdepääsupiiranguga teavet, sealhulgas investeeringu-, tootmis- või tarneandmeid.</w:t>
      </w:r>
    </w:p>
    <w:p w14:paraId="486ECD8A" w14:textId="77777777" w:rsidR="008E17AB" w:rsidRDefault="008E17AB" w:rsidP="00947442">
      <w:pPr>
        <w:pStyle w:val="muudetavtekst"/>
        <w:rPr>
          <w:rFonts w:asciiTheme="minorHAnsi" w:hAnsiTheme="minorHAnsi" w:cstheme="minorBidi"/>
        </w:rPr>
      </w:pPr>
    </w:p>
    <w:p w14:paraId="40219AEA" w14:textId="5B36163C" w:rsidR="008207AA" w:rsidRPr="008207AA" w:rsidRDefault="00BD4D4A" w:rsidP="008207AA">
      <w:pPr>
        <w:pStyle w:val="muudetavtekst"/>
        <w:rPr>
          <w:rFonts w:cstheme="minorHAnsi"/>
        </w:rPr>
      </w:pPr>
      <w:r w:rsidRPr="00E80A87">
        <w:rPr>
          <w:rFonts w:asciiTheme="minorHAnsi" w:hAnsiTheme="minorHAnsi" w:cstheme="minorHAnsi"/>
          <w:b/>
          <w:bCs/>
        </w:rPr>
        <w:t xml:space="preserve">Punktiga </w:t>
      </w:r>
      <w:r w:rsidR="00405431">
        <w:rPr>
          <w:rFonts w:asciiTheme="minorHAnsi" w:hAnsiTheme="minorHAnsi" w:cstheme="minorHAnsi"/>
          <w:b/>
          <w:bCs/>
        </w:rPr>
        <w:t>50</w:t>
      </w:r>
      <w:r w:rsidRPr="00E80A87">
        <w:rPr>
          <w:rFonts w:asciiTheme="minorHAnsi" w:hAnsiTheme="minorHAnsi" w:cstheme="minorHAnsi"/>
        </w:rPr>
        <w:t xml:space="preserve"> täiendatakse </w:t>
      </w:r>
      <w:r>
        <w:rPr>
          <w:rFonts w:asciiTheme="minorHAnsi" w:hAnsiTheme="minorHAnsi" w:cstheme="minorHAnsi"/>
        </w:rPr>
        <w:t>EnKS</w:t>
      </w:r>
      <w:r w:rsidR="00947442">
        <w:rPr>
          <w:rFonts w:asciiTheme="minorHAnsi" w:hAnsiTheme="minorHAnsi" w:cstheme="minorHAnsi"/>
        </w:rPr>
        <w:t>i</w:t>
      </w:r>
      <w:r>
        <w:rPr>
          <w:rFonts w:asciiTheme="minorHAnsi" w:hAnsiTheme="minorHAnsi" w:cstheme="minorHAnsi"/>
        </w:rPr>
        <w:t xml:space="preserve"> </w:t>
      </w:r>
      <w:r w:rsidR="00947442" w:rsidRPr="005106DA">
        <w:rPr>
          <w:rFonts w:asciiTheme="minorHAnsi" w:hAnsiTheme="minorHAnsi" w:cstheme="minorBidi"/>
        </w:rPr>
        <w:t>§</w:t>
      </w:r>
      <w:r w:rsidRPr="00E80A87">
        <w:rPr>
          <w:rFonts w:asciiTheme="minorHAnsi" w:hAnsiTheme="minorHAnsi" w:cstheme="minorHAnsi"/>
        </w:rPr>
        <w:t xml:space="preserve"> 11 lõige</w:t>
      </w:r>
      <w:r w:rsidR="00201837">
        <w:rPr>
          <w:rFonts w:asciiTheme="minorHAnsi" w:hAnsiTheme="minorHAnsi" w:cstheme="minorHAnsi"/>
        </w:rPr>
        <w:t>t</w:t>
      </w:r>
      <w:r w:rsidRPr="00E80A87">
        <w:rPr>
          <w:rFonts w:asciiTheme="minorHAnsi" w:hAnsiTheme="minorHAnsi" w:cstheme="minorHAnsi"/>
        </w:rPr>
        <w:t xml:space="preserve"> 1</w:t>
      </w:r>
      <w:r w:rsidR="00A002DE">
        <w:rPr>
          <w:rFonts w:asciiTheme="minorHAnsi" w:hAnsiTheme="minorHAnsi" w:cstheme="minorHAnsi"/>
        </w:rPr>
        <w:t xml:space="preserve">, </w:t>
      </w:r>
      <w:r w:rsidR="008207AA" w:rsidRPr="008207AA">
        <w:rPr>
          <w:rFonts w:cstheme="minorHAnsi"/>
        </w:rPr>
        <w:t>et täpsustada energiatarnija kohustust tagada kaugkütte, kaugjahutuse ja sooja tarbevee teenuse osutamisega kaasneva soojusenergia mõõtmine ning mõõteandmete kogumine ja töötlemine viisil, mis kajastab täpselt tegelikku energiatarbimist.</w:t>
      </w:r>
      <w:r w:rsidR="001045FD">
        <w:rPr>
          <w:rFonts w:cstheme="minorHAnsi"/>
        </w:rPr>
        <w:t xml:space="preserve"> </w:t>
      </w:r>
    </w:p>
    <w:p w14:paraId="6440CB63" w14:textId="78D97EC1" w:rsidR="008207AA" w:rsidRPr="008207AA" w:rsidRDefault="008207AA" w:rsidP="008207AA">
      <w:pPr>
        <w:pStyle w:val="muudetavtekst"/>
        <w:rPr>
          <w:rFonts w:cstheme="minorHAnsi"/>
        </w:rPr>
      </w:pPr>
      <w:r w:rsidRPr="008207AA">
        <w:rPr>
          <w:rFonts w:cstheme="minorHAnsi"/>
        </w:rPr>
        <w:t>Muudatusega võetakse üle direktiivi artikli 14 lõige 1, mille kohaselt peavad kaugkütte, kaugjahutuse ja sooja tarbevee lõpptarbijad olema varustatud konkurentsivõimelise hinnaga arvestitega, mis kajastavad täpselt tegelikku energiatarbimist. Kehtiv § 11 lõige 1 näeb juba ette soojusenergia mõõtmise ning mõõteandmete kogumise ja töötlemise kohustuse. Muudatusega täpsustatakse, et mõõtmine ning mõõteandmete kogumine ja töötlemine peavad võimaldama lõpptarbija tegelikku energiatarbimist usaldusväärselt kajastada.</w:t>
      </w:r>
    </w:p>
    <w:p w14:paraId="6E65FB3F" w14:textId="747DDFB7" w:rsidR="008207AA" w:rsidRDefault="008207AA" w:rsidP="00A002DE">
      <w:pPr>
        <w:pStyle w:val="muudetavtekst"/>
        <w:rPr>
          <w:rFonts w:asciiTheme="minorHAnsi" w:hAnsiTheme="minorHAnsi" w:cstheme="minorHAnsi"/>
        </w:rPr>
      </w:pPr>
      <w:r w:rsidRPr="008207AA">
        <w:rPr>
          <w:rFonts w:cstheme="minorHAnsi"/>
        </w:rPr>
        <w:t>Täpsustus on vajalik selleks, et mõõteandmed võimaldaksid lõpptarbijal saada tegelikul tarbimisel põhinevat teavet ning toetaksid energiatõhususe parandamist, tarbimise juhtimist ja arusaadavat arveldamist. Muudatus ei muuda § 11 lõikes 1 sätestatud kohustuse adressaati ega loo eraldiseisvat uut mõõtmiskohustust, vaid täpsustab olemasoleva mõõtmise ning mõõteandmete kogumise ja töötlemise kvaliteedinõuet.</w:t>
      </w:r>
    </w:p>
    <w:p w14:paraId="23E9D271" w14:textId="77777777" w:rsidR="00BD4D4A" w:rsidRPr="00E80A87" w:rsidRDefault="00BD4D4A" w:rsidP="00947442">
      <w:pPr>
        <w:pStyle w:val="muudetavtekst"/>
        <w:rPr>
          <w:rFonts w:asciiTheme="minorHAnsi" w:hAnsiTheme="minorHAnsi" w:cstheme="minorHAnsi"/>
        </w:rPr>
      </w:pPr>
    </w:p>
    <w:p w14:paraId="5C3AEE79" w14:textId="2B889170" w:rsidR="00BD4D4A" w:rsidRPr="00E80A87" w:rsidRDefault="00BD4D4A" w:rsidP="00947442">
      <w:pPr>
        <w:pStyle w:val="muudetavtekst"/>
        <w:rPr>
          <w:rFonts w:asciiTheme="minorHAnsi" w:hAnsiTheme="minorHAnsi" w:cstheme="minorBidi"/>
        </w:rPr>
      </w:pPr>
      <w:r w:rsidRPr="51248E01">
        <w:rPr>
          <w:rFonts w:asciiTheme="minorHAnsi" w:hAnsiTheme="minorHAnsi" w:cstheme="minorBidi"/>
          <w:b/>
        </w:rPr>
        <w:t>Punktiga</w:t>
      </w:r>
      <w:r w:rsidR="00577555">
        <w:rPr>
          <w:rFonts w:asciiTheme="minorHAnsi" w:hAnsiTheme="minorHAnsi" w:cstheme="minorBidi"/>
          <w:b/>
        </w:rPr>
        <w:t xml:space="preserve"> </w:t>
      </w:r>
      <w:r w:rsidR="006F7CB3">
        <w:rPr>
          <w:rFonts w:asciiTheme="minorHAnsi" w:hAnsiTheme="minorHAnsi" w:cstheme="minorBidi"/>
          <w:b/>
        </w:rPr>
        <w:t>5</w:t>
      </w:r>
      <w:r w:rsidR="00A002DE">
        <w:rPr>
          <w:rFonts w:asciiTheme="minorHAnsi" w:hAnsiTheme="minorHAnsi" w:cstheme="minorBidi"/>
          <w:b/>
        </w:rPr>
        <w:t>1</w:t>
      </w:r>
      <w:r w:rsidR="006F7CB3" w:rsidRPr="51248E01">
        <w:rPr>
          <w:rFonts w:asciiTheme="minorHAnsi" w:hAnsiTheme="minorHAnsi" w:cstheme="minorBidi"/>
        </w:rPr>
        <w:t xml:space="preserve"> </w:t>
      </w:r>
      <w:r w:rsidRPr="51248E01">
        <w:rPr>
          <w:rFonts w:asciiTheme="minorHAnsi" w:hAnsiTheme="minorHAnsi" w:cstheme="minorBidi"/>
        </w:rPr>
        <w:t xml:space="preserve">muudetakse </w:t>
      </w:r>
      <w:r w:rsidR="008E1C04">
        <w:rPr>
          <w:rFonts w:asciiTheme="minorHAnsi" w:hAnsiTheme="minorHAnsi" w:cstheme="minorBidi"/>
        </w:rPr>
        <w:t xml:space="preserve">EnKSi </w:t>
      </w:r>
      <w:r w:rsidR="00947442" w:rsidRPr="005106DA">
        <w:rPr>
          <w:rFonts w:asciiTheme="minorHAnsi" w:hAnsiTheme="minorHAnsi" w:cstheme="minorBidi"/>
        </w:rPr>
        <w:t>§</w:t>
      </w:r>
      <w:r w:rsidRPr="51248E01">
        <w:rPr>
          <w:rFonts w:asciiTheme="minorHAnsi" w:hAnsiTheme="minorHAnsi" w:cstheme="minorBidi"/>
        </w:rPr>
        <w:t xml:space="preserve"> 11 lõige</w:t>
      </w:r>
      <w:r w:rsidR="125F7117" w:rsidRPr="51248E01">
        <w:rPr>
          <w:rFonts w:asciiTheme="minorHAnsi" w:hAnsiTheme="minorHAnsi" w:cstheme="minorBidi"/>
        </w:rPr>
        <w:t>t</w:t>
      </w:r>
      <w:r w:rsidRPr="51248E01">
        <w:rPr>
          <w:rFonts w:asciiTheme="minorHAnsi" w:hAnsiTheme="minorHAnsi" w:cstheme="minorBidi"/>
        </w:rPr>
        <w:t xml:space="preserve"> 3. Võrgukasutajatele pakutakse nutivõrkude jätkuva kasutuselevõtuga energiatõhususe </w:t>
      </w:r>
      <w:r w:rsidR="00947442">
        <w:rPr>
          <w:rFonts w:asciiTheme="minorHAnsi" w:hAnsiTheme="minorHAnsi" w:cstheme="minorBidi"/>
        </w:rPr>
        <w:t>suurendamiseks</w:t>
      </w:r>
      <w:r w:rsidRPr="51248E01">
        <w:rPr>
          <w:rFonts w:asciiTheme="minorHAnsi" w:hAnsiTheme="minorHAnsi" w:cstheme="minorBidi"/>
        </w:rPr>
        <w:t xml:space="preserve"> ja nõudluse juhtimiseks vajalikke nutiarvestitega seotud lisateenuseid. </w:t>
      </w:r>
      <w:r w:rsidR="00947442">
        <w:rPr>
          <w:rFonts w:asciiTheme="minorHAnsi" w:hAnsiTheme="minorHAnsi" w:cstheme="minorBidi"/>
        </w:rPr>
        <w:t>Info</w:t>
      </w:r>
      <w:r w:rsidRPr="51248E01">
        <w:rPr>
          <w:rFonts w:asciiTheme="minorHAnsi" w:hAnsiTheme="minorHAnsi" w:cstheme="minorBidi"/>
        </w:rPr>
        <w:t xml:space="preserve"> selle kohta avalda</w:t>
      </w:r>
      <w:r w:rsidR="00947442">
        <w:rPr>
          <w:rFonts w:asciiTheme="minorHAnsi" w:hAnsiTheme="minorHAnsi" w:cstheme="minorBidi"/>
        </w:rPr>
        <w:t>b</w:t>
      </w:r>
      <w:r w:rsidRPr="51248E01">
        <w:rPr>
          <w:rFonts w:asciiTheme="minorHAnsi" w:hAnsiTheme="minorHAnsi" w:cstheme="minorBidi"/>
        </w:rPr>
        <w:t xml:space="preserve"> </w:t>
      </w:r>
      <w:r w:rsidR="00947442">
        <w:rPr>
          <w:rFonts w:asciiTheme="minorHAnsi" w:hAnsiTheme="minorHAnsi" w:cstheme="minorBidi"/>
        </w:rPr>
        <w:t>ig</w:t>
      </w:r>
      <w:r w:rsidR="00947442" w:rsidRPr="51248E01">
        <w:rPr>
          <w:rFonts w:asciiTheme="minorHAnsi" w:hAnsiTheme="minorHAnsi" w:cstheme="minorBidi"/>
        </w:rPr>
        <w:t xml:space="preserve">a </w:t>
      </w:r>
      <w:r w:rsidRPr="51248E01">
        <w:rPr>
          <w:rFonts w:asciiTheme="minorHAnsi" w:hAnsiTheme="minorHAnsi" w:cstheme="minorBidi"/>
        </w:rPr>
        <w:t xml:space="preserve">võrguettevõtja </w:t>
      </w:r>
      <w:r w:rsidR="00947442">
        <w:rPr>
          <w:rFonts w:asciiTheme="minorHAnsi" w:hAnsiTheme="minorHAnsi" w:cstheme="minorBidi"/>
        </w:rPr>
        <w:t xml:space="preserve">oma </w:t>
      </w:r>
      <w:r w:rsidRPr="51248E01">
        <w:rPr>
          <w:rFonts w:asciiTheme="minorHAnsi" w:hAnsiTheme="minorHAnsi" w:cstheme="minorBidi"/>
        </w:rPr>
        <w:t>veebilehel. Kaugloetavad arvestid ja kulujaoturid hõlbustavad lõpptarbijate ligipääsu tarbimisandmetele ning võimaldavad eri tööriistade loomise kaudu suurendada tarbimiskohtades energiatõhusust.</w:t>
      </w:r>
      <w:r w:rsidR="002F09E6">
        <w:rPr>
          <w:rFonts w:asciiTheme="minorHAnsi" w:hAnsiTheme="minorHAnsi" w:cstheme="minorBidi"/>
        </w:rPr>
        <w:t xml:space="preserve"> Samas ei eeldata väikestelt kaugküttevõrkudelt (kui võrgus on paar maja) </w:t>
      </w:r>
      <w:r w:rsidR="007A2A20">
        <w:rPr>
          <w:rFonts w:asciiTheme="minorHAnsi" w:hAnsiTheme="minorHAnsi" w:cstheme="minorBidi"/>
        </w:rPr>
        <w:t>kaugloetavate</w:t>
      </w:r>
      <w:r w:rsidR="002F09E6">
        <w:rPr>
          <w:rFonts w:asciiTheme="minorHAnsi" w:hAnsiTheme="minorHAnsi" w:cstheme="minorBidi"/>
        </w:rPr>
        <w:t xml:space="preserve"> </w:t>
      </w:r>
      <w:r w:rsidR="00B5283B">
        <w:rPr>
          <w:rFonts w:asciiTheme="minorHAnsi" w:hAnsiTheme="minorHAnsi" w:cstheme="minorBidi"/>
        </w:rPr>
        <w:t xml:space="preserve">arvestite paigaldamist ja </w:t>
      </w:r>
      <w:r w:rsidR="007A2A20">
        <w:rPr>
          <w:rFonts w:asciiTheme="minorHAnsi" w:hAnsiTheme="minorHAnsi" w:cstheme="minorBidi"/>
        </w:rPr>
        <w:t>and</w:t>
      </w:r>
      <w:r w:rsidR="005D714E">
        <w:rPr>
          <w:rFonts w:asciiTheme="minorHAnsi" w:hAnsiTheme="minorHAnsi" w:cstheme="minorBidi"/>
        </w:rPr>
        <w:t>m</w:t>
      </w:r>
      <w:r w:rsidR="007A2A20">
        <w:rPr>
          <w:rFonts w:asciiTheme="minorHAnsi" w:hAnsiTheme="minorHAnsi" w:cstheme="minorBidi"/>
        </w:rPr>
        <w:t xml:space="preserve">esüsteemi ehitust, kui see on kulukam kui saavutatav energiasääst. </w:t>
      </w:r>
    </w:p>
    <w:p w14:paraId="45C8BB7A" w14:textId="77777777" w:rsidR="002A36E6" w:rsidRDefault="002A36E6" w:rsidP="00947442">
      <w:pPr>
        <w:pStyle w:val="muudetavtekst"/>
        <w:rPr>
          <w:rFonts w:asciiTheme="minorHAnsi" w:hAnsiTheme="minorHAnsi" w:cstheme="minorHAnsi"/>
        </w:rPr>
      </w:pPr>
    </w:p>
    <w:p w14:paraId="28EF7D09" w14:textId="7B116EED" w:rsidR="00322D2F" w:rsidRDefault="00322D2F" w:rsidP="50CE5DC5">
      <w:pPr>
        <w:pStyle w:val="muudetavtekst"/>
        <w:rPr>
          <w:rFonts w:asciiTheme="minorHAnsi" w:hAnsiTheme="minorHAnsi" w:cstheme="minorBidi"/>
        </w:rPr>
      </w:pPr>
      <w:r w:rsidRPr="50CE5DC5">
        <w:rPr>
          <w:rFonts w:asciiTheme="minorHAnsi" w:hAnsiTheme="minorHAnsi" w:cstheme="minorBidi"/>
          <w:b/>
          <w:bCs/>
        </w:rPr>
        <w:t xml:space="preserve">Punktiga </w:t>
      </w:r>
      <w:r w:rsidR="006F7CB3">
        <w:rPr>
          <w:rFonts w:asciiTheme="minorHAnsi" w:hAnsiTheme="minorHAnsi" w:cstheme="minorBidi"/>
          <w:b/>
          <w:bCs/>
        </w:rPr>
        <w:t>5</w:t>
      </w:r>
      <w:r w:rsidR="00FD3022">
        <w:rPr>
          <w:rFonts w:asciiTheme="minorHAnsi" w:hAnsiTheme="minorHAnsi" w:cstheme="minorBidi"/>
          <w:b/>
          <w:bCs/>
        </w:rPr>
        <w:t>2</w:t>
      </w:r>
      <w:r w:rsidRPr="50CE5DC5">
        <w:rPr>
          <w:rFonts w:asciiTheme="minorHAnsi" w:hAnsiTheme="minorHAnsi" w:cstheme="minorBidi"/>
        </w:rPr>
        <w:t xml:space="preserve"> lisatakse EnKSi </w:t>
      </w:r>
      <w:r w:rsidR="005D714E">
        <w:rPr>
          <w:rFonts w:asciiTheme="minorHAnsi" w:hAnsiTheme="minorHAnsi" w:cstheme="minorBidi"/>
        </w:rPr>
        <w:t xml:space="preserve">5. </w:t>
      </w:r>
      <w:r w:rsidR="008E1C04" w:rsidRPr="50CE5DC5">
        <w:rPr>
          <w:rFonts w:asciiTheme="minorHAnsi" w:hAnsiTheme="minorHAnsi" w:cstheme="minorBidi"/>
        </w:rPr>
        <w:t xml:space="preserve">peatükki § </w:t>
      </w:r>
      <w:r w:rsidR="64ED192B" w:rsidRPr="50CE5DC5">
        <w:rPr>
          <w:rFonts w:asciiTheme="minorHAnsi" w:hAnsiTheme="minorHAnsi" w:cstheme="minorBidi"/>
        </w:rPr>
        <w:t>13</w:t>
      </w:r>
      <w:r w:rsidR="64ED192B" w:rsidRPr="00A50823">
        <w:rPr>
          <w:rFonts w:asciiTheme="minorHAnsi" w:hAnsiTheme="minorHAnsi" w:cstheme="minorBidi"/>
          <w:vertAlign w:val="superscript"/>
        </w:rPr>
        <w:t>4</w:t>
      </w:r>
      <w:r w:rsidR="0004758B" w:rsidRPr="50CE5DC5">
        <w:rPr>
          <w:rFonts w:asciiTheme="minorHAnsi" w:hAnsiTheme="minorHAnsi" w:cstheme="minorBidi"/>
        </w:rPr>
        <w:t xml:space="preserve">, mis sätestab </w:t>
      </w:r>
      <w:r w:rsidR="004831FD" w:rsidRPr="50CE5DC5">
        <w:rPr>
          <w:rFonts w:asciiTheme="minorHAnsi" w:hAnsiTheme="minorHAnsi" w:cstheme="minorBidi"/>
        </w:rPr>
        <w:t>lõpptarbija</w:t>
      </w:r>
      <w:r w:rsidR="00C141B7">
        <w:rPr>
          <w:rFonts w:asciiTheme="minorHAnsi" w:hAnsiTheme="minorHAnsi" w:cstheme="minorBidi"/>
        </w:rPr>
        <w:t xml:space="preserve"> poolt</w:t>
      </w:r>
      <w:r w:rsidR="00A612EE" w:rsidRPr="50CE5DC5">
        <w:rPr>
          <w:rFonts w:asciiTheme="minorHAnsi" w:hAnsiTheme="minorHAnsi" w:cstheme="minorBidi"/>
        </w:rPr>
        <w:t xml:space="preserve"> kütte, jahutuse ja sooja tarbevee</w:t>
      </w:r>
      <w:r w:rsidR="00C141B7">
        <w:rPr>
          <w:rFonts w:asciiTheme="minorHAnsi" w:hAnsiTheme="minorHAnsi" w:cstheme="minorBidi"/>
        </w:rPr>
        <w:t xml:space="preserve"> saamiseks sõlmitavate lepingute nõuded</w:t>
      </w:r>
      <w:r w:rsidR="00A612EE" w:rsidRPr="50CE5DC5">
        <w:rPr>
          <w:rFonts w:asciiTheme="minorHAnsi" w:hAnsiTheme="minorHAnsi" w:cstheme="minorBidi"/>
        </w:rPr>
        <w:t xml:space="preserve">. </w:t>
      </w:r>
      <w:r w:rsidR="00EF4263" w:rsidRPr="50CE5DC5">
        <w:rPr>
          <w:rFonts w:asciiTheme="minorHAnsi" w:hAnsiTheme="minorHAnsi" w:cstheme="minorBidi"/>
        </w:rPr>
        <w:t xml:space="preserve">Paragrahviga võetakse üle direktiivi artikkel </w:t>
      </w:r>
      <w:r w:rsidR="00A95D3B" w:rsidRPr="50CE5DC5">
        <w:rPr>
          <w:rFonts w:asciiTheme="minorHAnsi" w:hAnsiTheme="minorHAnsi" w:cstheme="minorBidi"/>
        </w:rPr>
        <w:t xml:space="preserve">21. Sarnased nõuded on juba </w:t>
      </w:r>
      <w:r w:rsidR="00BD369B">
        <w:rPr>
          <w:rFonts w:asciiTheme="minorHAnsi" w:hAnsiTheme="minorHAnsi" w:cstheme="minorBidi"/>
        </w:rPr>
        <w:t xml:space="preserve">kehtestatud </w:t>
      </w:r>
      <w:r w:rsidR="00A95D3B" w:rsidRPr="50CE5DC5">
        <w:rPr>
          <w:rFonts w:asciiTheme="minorHAnsi" w:hAnsiTheme="minorHAnsi" w:cstheme="minorBidi"/>
        </w:rPr>
        <w:t>elektri</w:t>
      </w:r>
      <w:r w:rsidR="00910C34" w:rsidRPr="50CE5DC5">
        <w:rPr>
          <w:rFonts w:asciiTheme="minorHAnsi" w:hAnsiTheme="minorHAnsi" w:cstheme="minorBidi"/>
        </w:rPr>
        <w:t xml:space="preserve"> ja gaasi</w:t>
      </w:r>
      <w:r w:rsidR="00C06408" w:rsidRPr="50CE5DC5">
        <w:rPr>
          <w:rFonts w:asciiTheme="minorHAnsi" w:hAnsiTheme="minorHAnsi" w:cstheme="minorBidi"/>
        </w:rPr>
        <w:t>müüjate</w:t>
      </w:r>
      <w:r w:rsidR="00BD369B">
        <w:rPr>
          <w:rFonts w:asciiTheme="minorHAnsi" w:hAnsiTheme="minorHAnsi" w:cstheme="minorBidi"/>
        </w:rPr>
        <w:t>ga sõlmitavatele lepingutele</w:t>
      </w:r>
      <w:r w:rsidR="00C141B7">
        <w:rPr>
          <w:rFonts w:asciiTheme="minorHAnsi" w:hAnsiTheme="minorHAnsi" w:cstheme="minorBidi"/>
        </w:rPr>
        <w:t>:</w:t>
      </w:r>
      <w:r w:rsidR="003933F4" w:rsidRPr="50CE5DC5">
        <w:rPr>
          <w:rFonts w:asciiTheme="minorHAnsi" w:hAnsiTheme="minorHAnsi" w:cstheme="minorBidi"/>
        </w:rPr>
        <w:t xml:space="preserve"> </w:t>
      </w:r>
      <w:r w:rsidR="00C06408" w:rsidRPr="50CE5DC5">
        <w:rPr>
          <w:rFonts w:asciiTheme="minorHAnsi" w:hAnsiTheme="minorHAnsi" w:cstheme="minorBidi"/>
        </w:rPr>
        <w:t>elektrituruseadus</w:t>
      </w:r>
      <w:r w:rsidR="00DE4120" w:rsidRPr="50CE5DC5">
        <w:rPr>
          <w:rFonts w:asciiTheme="minorHAnsi" w:hAnsiTheme="minorHAnsi" w:cstheme="minorBidi"/>
        </w:rPr>
        <w:t xml:space="preserve">e </w:t>
      </w:r>
      <w:r w:rsidR="00C141B7">
        <w:rPr>
          <w:rFonts w:asciiTheme="minorHAnsi" w:hAnsiTheme="minorHAnsi" w:cstheme="minorBidi"/>
        </w:rPr>
        <w:t xml:space="preserve">8. </w:t>
      </w:r>
      <w:r w:rsidR="00DE4120" w:rsidRPr="50CE5DC5">
        <w:rPr>
          <w:rFonts w:asciiTheme="minorHAnsi" w:hAnsiTheme="minorHAnsi" w:cstheme="minorBidi"/>
        </w:rPr>
        <w:t xml:space="preserve">peatükk </w:t>
      </w:r>
      <w:r w:rsidR="003933F4" w:rsidRPr="50CE5DC5">
        <w:rPr>
          <w:rFonts w:asciiTheme="minorHAnsi" w:hAnsiTheme="minorHAnsi" w:cstheme="minorBidi"/>
        </w:rPr>
        <w:t>(</w:t>
      </w:r>
      <w:r w:rsidR="00C141B7">
        <w:rPr>
          <w:rFonts w:asciiTheme="minorHAnsi" w:hAnsiTheme="minorHAnsi" w:cstheme="minorBidi"/>
        </w:rPr>
        <w:t>„</w:t>
      </w:r>
      <w:r w:rsidR="00DE4120" w:rsidRPr="50CE5DC5">
        <w:rPr>
          <w:rFonts w:asciiTheme="minorHAnsi" w:hAnsiTheme="minorHAnsi" w:cstheme="minorBidi"/>
        </w:rPr>
        <w:t>Lepingud</w:t>
      </w:r>
      <w:r w:rsidR="00C141B7">
        <w:rPr>
          <w:rFonts w:asciiTheme="minorHAnsi" w:hAnsiTheme="minorHAnsi" w:cstheme="minorBidi"/>
        </w:rPr>
        <w:t>“</w:t>
      </w:r>
      <w:r w:rsidR="003933F4" w:rsidRPr="50CE5DC5">
        <w:rPr>
          <w:rFonts w:asciiTheme="minorHAnsi" w:hAnsiTheme="minorHAnsi" w:cstheme="minorBidi"/>
        </w:rPr>
        <w:t xml:space="preserve">) </w:t>
      </w:r>
      <w:r w:rsidR="006D30FF" w:rsidRPr="50CE5DC5">
        <w:rPr>
          <w:rFonts w:asciiTheme="minorHAnsi" w:hAnsiTheme="minorHAnsi" w:cstheme="minorBidi"/>
        </w:rPr>
        <w:t xml:space="preserve">ning </w:t>
      </w:r>
      <w:r w:rsidR="00E84704" w:rsidRPr="50CE5DC5">
        <w:rPr>
          <w:rFonts w:asciiTheme="minorHAnsi" w:hAnsiTheme="minorHAnsi" w:cstheme="minorBidi"/>
        </w:rPr>
        <w:t>28.</w:t>
      </w:r>
      <w:r w:rsidR="00C141B7">
        <w:rPr>
          <w:rFonts w:asciiTheme="minorHAnsi" w:hAnsiTheme="minorHAnsi" w:cstheme="minorBidi"/>
        </w:rPr>
        <w:t xml:space="preserve"> juuli </w:t>
      </w:r>
      <w:r w:rsidR="00E84704" w:rsidRPr="50CE5DC5">
        <w:rPr>
          <w:rFonts w:asciiTheme="minorHAnsi" w:hAnsiTheme="minorHAnsi" w:cstheme="minorBidi"/>
        </w:rPr>
        <w:t>2017</w:t>
      </w:r>
      <w:r w:rsidR="00C141B7">
        <w:rPr>
          <w:rFonts w:asciiTheme="minorHAnsi" w:hAnsiTheme="minorHAnsi" w:cstheme="minorBidi"/>
        </w:rPr>
        <w:t>. a</w:t>
      </w:r>
      <w:r w:rsidR="00E84704" w:rsidRPr="50CE5DC5">
        <w:rPr>
          <w:rFonts w:asciiTheme="minorHAnsi" w:hAnsiTheme="minorHAnsi" w:cstheme="minorBidi"/>
        </w:rPr>
        <w:t xml:space="preserve"> </w:t>
      </w:r>
      <w:r w:rsidR="00C141B7">
        <w:rPr>
          <w:rFonts w:asciiTheme="minorHAnsi" w:hAnsiTheme="minorHAnsi" w:cstheme="minorBidi"/>
        </w:rPr>
        <w:t>m</w:t>
      </w:r>
      <w:r w:rsidR="006D30FF" w:rsidRPr="50CE5DC5">
        <w:rPr>
          <w:rFonts w:asciiTheme="minorHAnsi" w:hAnsiTheme="minorHAnsi" w:cstheme="minorBidi"/>
        </w:rPr>
        <w:t>ajandus- ja taristuministri määrus</w:t>
      </w:r>
      <w:r w:rsidR="00E84704" w:rsidRPr="50CE5DC5">
        <w:rPr>
          <w:rFonts w:asciiTheme="minorHAnsi" w:hAnsiTheme="minorHAnsi" w:cstheme="minorBidi"/>
        </w:rPr>
        <w:t>e</w:t>
      </w:r>
      <w:r w:rsidR="006D30FF" w:rsidRPr="50CE5DC5">
        <w:rPr>
          <w:rFonts w:asciiTheme="minorHAnsi" w:hAnsiTheme="minorHAnsi" w:cstheme="minorBidi"/>
        </w:rPr>
        <w:t xml:space="preserve"> nr </w:t>
      </w:r>
      <w:r w:rsidR="00AF504D" w:rsidRPr="50CE5DC5">
        <w:rPr>
          <w:rFonts w:asciiTheme="minorHAnsi" w:hAnsiTheme="minorHAnsi" w:cstheme="minorBidi"/>
        </w:rPr>
        <w:t>41 „Gaasituru toimimise võrgueeskiri“</w:t>
      </w:r>
      <w:r w:rsidR="00E84704" w:rsidRPr="50CE5DC5">
        <w:rPr>
          <w:rStyle w:val="Allmrkuseviide"/>
          <w:rFonts w:asciiTheme="minorHAnsi" w:hAnsiTheme="minorHAnsi" w:cstheme="minorBidi"/>
        </w:rPr>
        <w:footnoteReference w:id="57"/>
      </w:r>
      <w:r w:rsidR="00AF504D" w:rsidRPr="50CE5DC5">
        <w:rPr>
          <w:rFonts w:asciiTheme="minorHAnsi" w:hAnsiTheme="minorHAnsi" w:cstheme="minorBidi"/>
        </w:rPr>
        <w:t xml:space="preserve"> §</w:t>
      </w:r>
      <w:r w:rsidR="00C141B7">
        <w:rPr>
          <w:rFonts w:asciiTheme="minorHAnsi" w:hAnsiTheme="minorHAnsi" w:cstheme="minorBidi"/>
        </w:rPr>
        <w:t>-d</w:t>
      </w:r>
      <w:r w:rsidR="00AF504D" w:rsidRPr="50CE5DC5">
        <w:rPr>
          <w:rFonts w:asciiTheme="minorHAnsi" w:hAnsiTheme="minorHAnsi" w:cstheme="minorBidi"/>
        </w:rPr>
        <w:t xml:space="preserve"> </w:t>
      </w:r>
      <w:r w:rsidR="00E84704" w:rsidRPr="50CE5DC5">
        <w:rPr>
          <w:rFonts w:asciiTheme="minorHAnsi" w:hAnsiTheme="minorHAnsi" w:cstheme="minorBidi"/>
        </w:rPr>
        <w:t xml:space="preserve">15 ja 18. </w:t>
      </w:r>
      <w:r w:rsidR="003933F4" w:rsidRPr="50CE5DC5">
        <w:rPr>
          <w:rFonts w:asciiTheme="minorHAnsi" w:hAnsiTheme="minorHAnsi" w:cstheme="minorBidi"/>
        </w:rPr>
        <w:t xml:space="preserve"> </w:t>
      </w:r>
      <w:r w:rsidR="00D1592A" w:rsidRPr="50CE5DC5">
        <w:rPr>
          <w:rFonts w:asciiTheme="minorHAnsi" w:hAnsiTheme="minorHAnsi" w:cstheme="minorBidi"/>
        </w:rPr>
        <w:t xml:space="preserve">Kuid nõuded puudusid seni veel kütte, jahutuse ning sooja tarbevee lahenduste müüjatele. </w:t>
      </w:r>
      <w:r w:rsidR="00A2254C" w:rsidRPr="50CE5DC5">
        <w:rPr>
          <w:rFonts w:asciiTheme="minorHAnsi" w:hAnsiTheme="minorHAnsi" w:cstheme="minorBidi"/>
        </w:rPr>
        <w:t>Euroopa Komisjon on selle kohta andnud välja ka omapoolsed juhised</w:t>
      </w:r>
      <w:r w:rsidR="00125DC1" w:rsidRPr="50CE5DC5">
        <w:rPr>
          <w:rStyle w:val="Allmrkuseviide"/>
          <w:rFonts w:asciiTheme="minorHAnsi" w:hAnsiTheme="minorHAnsi" w:cstheme="minorBidi"/>
        </w:rPr>
        <w:footnoteReference w:id="58"/>
      </w:r>
      <w:r w:rsidR="00125DC1" w:rsidRPr="50CE5DC5">
        <w:rPr>
          <w:rFonts w:asciiTheme="minorHAnsi" w:hAnsiTheme="minorHAnsi" w:cstheme="minorBidi"/>
        </w:rPr>
        <w:t xml:space="preserve">. </w:t>
      </w:r>
      <w:r w:rsidR="00A2254C" w:rsidRPr="50CE5DC5">
        <w:rPr>
          <w:rFonts w:asciiTheme="minorHAnsi" w:hAnsiTheme="minorHAnsi" w:cstheme="minorBidi"/>
        </w:rPr>
        <w:t xml:space="preserve">  </w:t>
      </w:r>
    </w:p>
    <w:p w14:paraId="4F46D683" w14:textId="77777777" w:rsidR="00BE62A4" w:rsidRPr="00BE62A4" w:rsidRDefault="00BE62A4" w:rsidP="00BE62A4">
      <w:pPr>
        <w:pStyle w:val="muudetavtekst"/>
      </w:pPr>
      <w:r w:rsidRPr="00BE62A4">
        <w:t>Paragrahviga ei kehtestata lõpptarbijale üldist õigust nõuda kütte, jahutuse või sooja tarbevee tarnimise teenuse osutamist ega kohustata tarnijat rajama selleks vajalikku taristut või ühendama tarbimiskohta kaugkütte- või kaugjahutussüsteemiga. Lepingu sõlmimise võimalus sõltub sellest, kas asjaomases asukohas on teenuse osutamine tehniliselt ja õiguslikult võimalik ning kas tarnija seda teenust pakub.</w:t>
      </w:r>
    </w:p>
    <w:p w14:paraId="6BA047F7" w14:textId="77777777" w:rsidR="00BE62A4" w:rsidRPr="00BE62A4" w:rsidRDefault="00BE62A4" w:rsidP="00BE62A4">
      <w:pPr>
        <w:pStyle w:val="muudetavtekst"/>
      </w:pPr>
      <w:r w:rsidRPr="00BE62A4">
        <w:t>Sätte eesmärk on kehtestada lepingu miinimumstandard juhuks, kui kütte, jahutuse või sooja tarbevee tarnimise leping sõlmitakse. Lõpptarbijale tuleb sellisel juhul tagada selge ja arusaadav teave muu hulgas tarnija, osutatava teenuse ja selle kvaliteedi, hinna ja tasude, lepingu kestuse, muutmise ja lõpetamise tingimuste, võimalike hüvitiste ning vaidluste lahendamise võimaluste kohta. Nõuded suurendavad lepingutingimuste läbipaistvust, aitavad võrrelda pakkumisi ning vähendavad varjatud või täiendavate kulude tekkimise riski.</w:t>
      </w:r>
    </w:p>
    <w:p w14:paraId="10C6E911" w14:textId="34068850" w:rsidR="00D1592A" w:rsidRDefault="003E1556" w:rsidP="00947442">
      <w:pPr>
        <w:pStyle w:val="muudetavtekst"/>
        <w:rPr>
          <w:rFonts w:asciiTheme="minorHAnsi" w:hAnsiTheme="minorHAnsi" w:cstheme="minorHAnsi"/>
        </w:rPr>
      </w:pPr>
      <w:r w:rsidRPr="00F6161D">
        <w:rPr>
          <w:rFonts w:asciiTheme="minorHAnsi" w:hAnsiTheme="minorHAnsi" w:cstheme="minorHAnsi"/>
          <w:u w:val="single"/>
        </w:rPr>
        <w:t>Lõikega 1</w:t>
      </w:r>
      <w:r>
        <w:rPr>
          <w:rFonts w:asciiTheme="minorHAnsi" w:hAnsiTheme="minorHAnsi" w:cstheme="minorHAnsi"/>
        </w:rPr>
        <w:t xml:space="preserve"> sätestatakse </w:t>
      </w:r>
      <w:r w:rsidR="00E31C1F">
        <w:rPr>
          <w:rFonts w:asciiTheme="minorHAnsi" w:hAnsiTheme="minorHAnsi" w:cstheme="minorHAnsi"/>
        </w:rPr>
        <w:t>energiatarnijaga sõlmitava lepingu miinimumnõuded</w:t>
      </w:r>
      <w:r w:rsidR="00A2254C">
        <w:rPr>
          <w:rFonts w:asciiTheme="minorHAnsi" w:hAnsiTheme="minorHAnsi" w:cstheme="minorHAnsi"/>
        </w:rPr>
        <w:t xml:space="preserve"> </w:t>
      </w:r>
      <w:r w:rsidR="00125DC1">
        <w:rPr>
          <w:rFonts w:asciiTheme="minorHAnsi" w:hAnsiTheme="minorHAnsi" w:cstheme="minorHAnsi"/>
        </w:rPr>
        <w:t>(direktiivi artik</w:t>
      </w:r>
      <w:r w:rsidR="00C141B7">
        <w:rPr>
          <w:rFonts w:asciiTheme="minorHAnsi" w:hAnsiTheme="minorHAnsi" w:cstheme="minorHAnsi"/>
        </w:rPr>
        <w:t>li</w:t>
      </w:r>
      <w:r w:rsidR="00125DC1">
        <w:rPr>
          <w:rFonts w:asciiTheme="minorHAnsi" w:hAnsiTheme="minorHAnsi" w:cstheme="minorHAnsi"/>
        </w:rPr>
        <w:t xml:space="preserve"> 21 lõige 2)</w:t>
      </w:r>
      <w:r w:rsidR="00E31C1F">
        <w:rPr>
          <w:rFonts w:asciiTheme="minorHAnsi" w:hAnsiTheme="minorHAnsi" w:cstheme="minorHAnsi"/>
        </w:rPr>
        <w:t xml:space="preserve">. </w:t>
      </w:r>
    </w:p>
    <w:p w14:paraId="2DE87793" w14:textId="6EFD9C5D" w:rsidR="00B86CBE" w:rsidRDefault="00E50690" w:rsidP="00205125">
      <w:pPr>
        <w:pStyle w:val="muudetavtekst"/>
        <w:rPr>
          <w:rFonts w:asciiTheme="minorHAnsi" w:hAnsiTheme="minorHAnsi" w:cstheme="minorHAnsi"/>
        </w:rPr>
      </w:pPr>
      <w:r>
        <w:rPr>
          <w:rFonts w:asciiTheme="minorHAnsi" w:hAnsiTheme="minorHAnsi" w:cstheme="minorHAnsi"/>
        </w:rPr>
        <w:t>Punkt 1 – energiatarnija nimi, äriregistri</w:t>
      </w:r>
      <w:r w:rsidR="008402C6">
        <w:rPr>
          <w:rFonts w:asciiTheme="minorHAnsi" w:hAnsiTheme="minorHAnsi" w:cstheme="minorHAnsi"/>
        </w:rPr>
        <w:t xml:space="preserve">- või isikukood, aadress ja kontaktandmed. </w:t>
      </w:r>
      <w:r w:rsidR="00205125">
        <w:rPr>
          <w:rFonts w:asciiTheme="minorHAnsi" w:hAnsiTheme="minorHAnsi" w:cstheme="minorHAnsi"/>
        </w:rPr>
        <w:t>S</w:t>
      </w:r>
      <w:r w:rsidR="00205125" w:rsidRPr="00205125">
        <w:rPr>
          <w:rFonts w:asciiTheme="minorHAnsi" w:hAnsiTheme="minorHAnsi" w:cstheme="minorHAnsi"/>
        </w:rPr>
        <w:t>ätte eesmärk on, et lõpptarbijad saaksid selgelt ja kahtlusteta kindlaks teha, kes on teine lepingupool ja kuidas temaga ühendust võtta.</w:t>
      </w:r>
    </w:p>
    <w:p w14:paraId="2D164045" w14:textId="04D367B6" w:rsidR="00205125" w:rsidRDefault="00205125" w:rsidP="006E1CD8">
      <w:pPr>
        <w:pStyle w:val="muudetavtekst"/>
      </w:pPr>
      <w:r>
        <w:rPr>
          <w:rFonts w:asciiTheme="minorHAnsi" w:hAnsiTheme="minorHAnsi" w:cstheme="minorHAnsi"/>
        </w:rPr>
        <w:t xml:space="preserve">Punkt 2 </w:t>
      </w:r>
      <w:r w:rsidR="00A30CE1">
        <w:rPr>
          <w:rFonts w:asciiTheme="minorHAnsi" w:hAnsiTheme="minorHAnsi" w:cstheme="minorHAnsi"/>
        </w:rPr>
        <w:t>–</w:t>
      </w:r>
      <w:r>
        <w:rPr>
          <w:rFonts w:asciiTheme="minorHAnsi" w:hAnsiTheme="minorHAnsi" w:cstheme="minorHAnsi"/>
        </w:rPr>
        <w:t xml:space="preserve"> </w:t>
      </w:r>
      <w:r w:rsidR="00A30CE1">
        <w:rPr>
          <w:rFonts w:asciiTheme="minorHAnsi" w:hAnsiTheme="minorHAnsi" w:cstheme="minorHAnsi"/>
        </w:rPr>
        <w:t xml:space="preserve">osutatud teenuste kirjeldus ja lepingus </w:t>
      </w:r>
      <w:r w:rsidR="005D422F" w:rsidRPr="1809FD54">
        <w:t>sisalduva kvaliteedi põhinäitajad või viide kättesaadavale dokumendile, milles on põhinäitajad esitatud</w:t>
      </w:r>
      <w:r w:rsidR="005D422F">
        <w:t xml:space="preserve">. </w:t>
      </w:r>
      <w:r w:rsidR="006E1CD8">
        <w:t xml:space="preserve">Kütte- ja jahutussüsteemide ning sooja tarbeveega seotud teenuste kvaliteet hõlmab mitmesuguseid aspekte, nagu süsteemide tõhusus, usaldusväärsus ja ohutus ning nende hooldamisel ja parandamisel osutatavate teenuste kvaliteet. </w:t>
      </w:r>
    </w:p>
    <w:p w14:paraId="2FD87149" w14:textId="0FE2B0A3" w:rsidR="00E8766C" w:rsidRDefault="006E1CD8" w:rsidP="006E1CD8">
      <w:pPr>
        <w:pStyle w:val="muudetavtekst"/>
      </w:pPr>
      <w:r>
        <w:t xml:space="preserve">Punkt 3 </w:t>
      </w:r>
      <w:r w:rsidR="00CC616D">
        <w:rPr>
          <w:rFonts w:asciiTheme="minorHAnsi" w:hAnsiTheme="minorHAnsi" w:cstheme="minorHAnsi"/>
        </w:rPr>
        <w:t>–</w:t>
      </w:r>
      <w:r>
        <w:t xml:space="preserve"> </w:t>
      </w:r>
      <w:r w:rsidR="0062410D" w:rsidRPr="0062410D">
        <w:t>lepingus sisalduvate ja ilma lisatasudeta pakutavate hooldusteenuste liigid</w:t>
      </w:r>
      <w:r w:rsidR="006D015C">
        <w:t xml:space="preserve">. Hooldusteenused võivad olla näiteks soojussõlme hooldus, filtrite vahetamine aga ka avariiteenus – kuid need ei pruugi kõik olla </w:t>
      </w:r>
      <w:r w:rsidR="00E8766C">
        <w:t xml:space="preserve">ilma lisatasudeta. Mis teenused on lepinguga kaetud, selgub lepingust. </w:t>
      </w:r>
    </w:p>
    <w:p w14:paraId="2F389DE9" w14:textId="64DEE40D" w:rsidR="000A4705" w:rsidRDefault="000A4705" w:rsidP="006E1CD8">
      <w:pPr>
        <w:pStyle w:val="muudetavtekst"/>
      </w:pPr>
      <w:r>
        <w:t>Punkt 4</w:t>
      </w:r>
      <w:r w:rsidR="009E1FDA">
        <w:t xml:space="preserve"> </w:t>
      </w:r>
      <w:r w:rsidR="00FE0B32">
        <w:rPr>
          <w:rFonts w:asciiTheme="minorHAnsi" w:hAnsiTheme="minorHAnsi" w:cstheme="minorHAnsi"/>
        </w:rPr>
        <w:t>–</w:t>
      </w:r>
      <w:r>
        <w:t xml:space="preserve"> </w:t>
      </w:r>
      <w:r w:rsidR="008843FB" w:rsidRPr="008843FB">
        <w:t>asjakohase teabe saamise viisid kõigi kohalduvate tasude, hooldustasude ning seotud toodete ja teenuste kohta</w:t>
      </w:r>
      <w:r w:rsidR="008843FB">
        <w:t xml:space="preserve">. </w:t>
      </w:r>
      <w:r w:rsidR="00B64313">
        <w:t xml:space="preserve">Kui lisatasudeta hooldustöid ei ole, siis need tuleb selgelt </w:t>
      </w:r>
      <w:r w:rsidR="00FE0B32">
        <w:t>nimetada</w:t>
      </w:r>
      <w:r w:rsidR="00B64313">
        <w:t xml:space="preserve">. </w:t>
      </w:r>
    </w:p>
    <w:p w14:paraId="2BA9326F" w14:textId="5CAEC752" w:rsidR="00B64313" w:rsidRDefault="00A477B3" w:rsidP="006E1CD8">
      <w:pPr>
        <w:pStyle w:val="muudetavtekst"/>
      </w:pPr>
      <w:r>
        <w:t xml:space="preserve">Punkt </w:t>
      </w:r>
      <w:r w:rsidR="009E1FDA">
        <w:t xml:space="preserve">5 </w:t>
      </w:r>
      <w:r w:rsidR="00FE0B32">
        <w:rPr>
          <w:rFonts w:asciiTheme="minorHAnsi" w:hAnsiTheme="minorHAnsi" w:cstheme="minorHAnsi"/>
        </w:rPr>
        <w:t>–</w:t>
      </w:r>
      <w:r w:rsidR="009E1FDA">
        <w:t xml:space="preserve"> </w:t>
      </w:r>
      <w:r w:rsidR="00E61625" w:rsidRPr="1809FD54">
        <w:t>lepingu kestus, lepingu</w:t>
      </w:r>
      <w:r w:rsidR="005D714E">
        <w:t xml:space="preserve"> kehtivuse</w:t>
      </w:r>
      <w:r w:rsidR="00E61625" w:rsidRPr="1809FD54">
        <w:t xml:space="preserve"> ja teenuse osutamise, sealhulgas seotud toodete ja teenuste</w:t>
      </w:r>
      <w:r w:rsidR="005D714E">
        <w:t xml:space="preserve"> pakkumise</w:t>
      </w:r>
      <w:r w:rsidR="00E61625" w:rsidRPr="1809FD54">
        <w:t xml:space="preserve"> pikendamise ja lõpetamise tingimused ning teave selle kohta, kas lepingu tasuta lõpetamine on lubatud</w:t>
      </w:r>
      <w:r w:rsidR="00E61625">
        <w:t xml:space="preserve">. </w:t>
      </w:r>
    </w:p>
    <w:p w14:paraId="6BDA2FE5" w14:textId="061B6573" w:rsidR="00E61625" w:rsidRDefault="00E61625" w:rsidP="006E1CD8">
      <w:pPr>
        <w:pStyle w:val="muudetavtekst"/>
      </w:pPr>
      <w:r>
        <w:t xml:space="preserve">Punkt 6 </w:t>
      </w:r>
      <w:r w:rsidR="00FE0B32">
        <w:rPr>
          <w:rFonts w:asciiTheme="minorHAnsi" w:hAnsiTheme="minorHAnsi" w:cstheme="minorHAnsi"/>
        </w:rPr>
        <w:t>–</w:t>
      </w:r>
      <w:r>
        <w:t xml:space="preserve"> </w:t>
      </w:r>
      <w:r w:rsidR="00CD65EA" w:rsidRPr="00CD65EA">
        <w:t>võimalikud hüvitised ja tagasimaksmise kord juhul, kui teenuse kvaliteet ei vasta kokkulepitule, sealhulgas ebatäpne arve või arve hilinenud esitamine</w:t>
      </w:r>
      <w:r w:rsidR="00CD65EA">
        <w:t xml:space="preserve">. </w:t>
      </w:r>
      <w:r w:rsidR="00EB37F3">
        <w:t>Näiteks kui teenus on teatava aja jooksul häiritud, võiks kliendil olla õigus saada osa oma igakuisest teenustasust tagasi</w:t>
      </w:r>
      <w:r w:rsidR="0044381E">
        <w:t xml:space="preserve">. </w:t>
      </w:r>
    </w:p>
    <w:p w14:paraId="2964BF81" w14:textId="7C3C2C15" w:rsidR="00D902B8" w:rsidRDefault="00D902B8" w:rsidP="006E1CD8">
      <w:pPr>
        <w:pStyle w:val="muudetavtekst"/>
      </w:pPr>
      <w:r>
        <w:t xml:space="preserve">Punkt 7 - </w:t>
      </w:r>
      <w:r w:rsidRPr="00D902B8">
        <w:t xml:space="preserve">lepingus </w:t>
      </w:r>
      <w:r>
        <w:t xml:space="preserve">peab </w:t>
      </w:r>
      <w:r w:rsidRPr="00D902B8">
        <w:t>olema esitatud teave vaidluse kohtuvälise lahendamise võimaluse kohta. Tarbijakaitseseaduse § 1 lõike 1 kohaselt reguleerib tarbijakaitseseadus muu hulgas tarbija ja kaupleja vahelise vaidluse kohtuvälise lahendamise korda, sealhulgas tarbijavaidluste komisjoni töö korraldust. Tarbijakaitseseaduse 5. peatükk käsitleb tarbijakaitse korraldust ning 6. peatükk tarbijavaidluste komisjoni.</w:t>
      </w:r>
    </w:p>
    <w:p w14:paraId="1E96924E" w14:textId="615BA9FE" w:rsidR="00806539" w:rsidRPr="00D71EE9" w:rsidRDefault="00A1427B" w:rsidP="006E1CD8">
      <w:pPr>
        <w:pStyle w:val="muudetavtekst"/>
      </w:pPr>
      <w:r>
        <w:t xml:space="preserve">Punkt </w:t>
      </w:r>
      <w:r w:rsidR="00D902B8">
        <w:t>8</w:t>
      </w:r>
      <w:r>
        <w:t xml:space="preserve"> </w:t>
      </w:r>
      <w:r w:rsidR="00FE0B32">
        <w:rPr>
          <w:rFonts w:asciiTheme="minorHAnsi" w:hAnsiTheme="minorHAnsi" w:cstheme="minorHAnsi"/>
        </w:rPr>
        <w:t>–</w:t>
      </w:r>
      <w:r>
        <w:t xml:space="preserve"> </w:t>
      </w:r>
      <w:r w:rsidR="00E05F15" w:rsidRPr="00E05F15">
        <w:t>tarbijaõigusi käsitlev teave, sealhulgas teave kaebuste käsitlemise kohta ja k</w:t>
      </w:r>
      <w:r w:rsidR="005D714E">
        <w:t>ogu</w:t>
      </w:r>
      <w:r w:rsidR="00E05F15" w:rsidRPr="00E05F15">
        <w:t xml:space="preserve"> käesolevas lõikes osutatud teave, mis edastatakse arvel või ettevõtja veebilehel ja mis sisaldab käesoleva seaduse § 30 lõikes 1 nimetatud energiasäästu koordinaatori linki tema veebilehele</w:t>
      </w:r>
      <w:r w:rsidR="00E05F15">
        <w:t xml:space="preserve">, </w:t>
      </w:r>
      <w:r w:rsidR="00F90CC3">
        <w:t>Kliimaministeeriumil on kaks veebilehte, kus</w:t>
      </w:r>
      <w:r w:rsidR="005D714E">
        <w:t>t leiab</w:t>
      </w:r>
      <w:r w:rsidR="00F90CC3">
        <w:t xml:space="preserve"> nii energiasäästumeetmeid kui ka</w:t>
      </w:r>
      <w:r w:rsidR="00A11D58">
        <w:t xml:space="preserve"> üldharivat infot</w:t>
      </w:r>
      <w:r w:rsidR="00FE0B32">
        <w:t>:</w:t>
      </w:r>
      <w:r w:rsidR="00324582">
        <w:t xml:space="preserve"> </w:t>
      </w:r>
      <w:hyperlink r:id="rId35" w:history="1">
        <w:r w:rsidR="00D71EE9" w:rsidRPr="00D71EE9">
          <w:rPr>
            <w:rFonts w:asciiTheme="minorHAnsi" w:eastAsiaTheme="minorHAnsi" w:hAnsiTheme="minorHAnsi" w:cstheme="minorBidi"/>
            <w:color w:val="0000FF"/>
            <w:sz w:val="22"/>
            <w:szCs w:val="22"/>
            <w:u w:val="single"/>
            <w:lang w:eastAsia="en-US"/>
          </w:rPr>
          <w:t>Koos saame energiakriisiga hakkama! | Majandus- ja Kommunikatsiooniministeerium</w:t>
        </w:r>
      </w:hyperlink>
      <w:r w:rsidR="00A11D58">
        <w:rPr>
          <w:rFonts w:asciiTheme="minorHAnsi" w:eastAsiaTheme="minorHAnsi" w:hAnsiTheme="minorHAnsi" w:cstheme="minorBidi"/>
          <w:sz w:val="22"/>
          <w:szCs w:val="22"/>
          <w:lang w:eastAsia="en-US"/>
        </w:rPr>
        <w:t xml:space="preserve"> ja </w:t>
      </w:r>
      <w:hyperlink r:id="rId36" w:history="1">
        <w:r w:rsidR="00A11D58" w:rsidRPr="00A11D58">
          <w:rPr>
            <w:rFonts w:asciiTheme="minorHAnsi" w:eastAsiaTheme="minorHAnsi" w:hAnsiTheme="minorHAnsi" w:cstheme="minorBidi"/>
            <w:color w:val="0000FF"/>
            <w:sz w:val="22"/>
            <w:szCs w:val="22"/>
            <w:u w:val="single"/>
            <w:lang w:eastAsia="en-US"/>
          </w:rPr>
          <w:t>Avaleht | Energiatalgud</w:t>
        </w:r>
      </w:hyperlink>
      <w:r w:rsidR="005D714E" w:rsidRPr="005D714E">
        <w:t>.</w:t>
      </w:r>
    </w:p>
    <w:p w14:paraId="02AA6F2B" w14:textId="77777777" w:rsidR="00D902B8" w:rsidRDefault="00A11D58" w:rsidP="00947442">
      <w:pPr>
        <w:pStyle w:val="muudetavtekst"/>
        <w:rPr>
          <w:rFonts w:asciiTheme="minorHAnsi" w:hAnsiTheme="minorHAnsi" w:cstheme="minorHAnsi"/>
        </w:rPr>
      </w:pPr>
      <w:r>
        <w:rPr>
          <w:rFonts w:asciiTheme="minorHAnsi" w:hAnsiTheme="minorHAnsi" w:cstheme="minorHAnsi"/>
        </w:rPr>
        <w:t xml:space="preserve">Punkt </w:t>
      </w:r>
      <w:r w:rsidR="00D902B8">
        <w:rPr>
          <w:rFonts w:asciiTheme="minorHAnsi" w:hAnsiTheme="minorHAnsi" w:cstheme="minorHAnsi"/>
        </w:rPr>
        <w:t>9</w:t>
      </w:r>
      <w:r>
        <w:rPr>
          <w:rFonts w:asciiTheme="minorHAnsi" w:hAnsiTheme="minorHAnsi" w:cstheme="minorHAnsi"/>
        </w:rPr>
        <w:t xml:space="preserve"> </w:t>
      </w:r>
      <w:r w:rsidR="00FE0B32">
        <w:rPr>
          <w:rFonts w:asciiTheme="minorHAnsi" w:hAnsiTheme="minorHAnsi" w:cstheme="minorHAnsi"/>
        </w:rPr>
        <w:t>–</w:t>
      </w:r>
      <w:r>
        <w:rPr>
          <w:rFonts w:asciiTheme="minorHAnsi" w:hAnsiTheme="minorHAnsi" w:cstheme="minorHAnsi"/>
        </w:rPr>
        <w:t xml:space="preserve"> </w:t>
      </w:r>
      <w:r w:rsidR="00166A31" w:rsidRPr="00166A31">
        <w:rPr>
          <w:rFonts w:asciiTheme="minorHAnsi" w:hAnsiTheme="minorHAnsi" w:cstheme="minorHAnsi"/>
        </w:rPr>
        <w:t>kontaktandmed, mis võimaldavad tarbijal teha kindlaks asjakohased ühtsed kontaktpunktid, mis on nimetatud käesoleva seaduse § 30 lõikes 3</w:t>
      </w:r>
      <w:r w:rsidR="00F34CD3">
        <w:rPr>
          <w:rFonts w:asciiTheme="minorHAnsi" w:hAnsiTheme="minorHAnsi" w:cstheme="minorHAnsi"/>
        </w:rPr>
        <w:t>, sh</w:t>
      </w:r>
      <w:r w:rsidR="00D14D9D">
        <w:rPr>
          <w:rFonts w:asciiTheme="minorHAnsi" w:hAnsiTheme="minorHAnsi" w:cstheme="minorHAnsi"/>
        </w:rPr>
        <w:t xml:space="preserve"> </w:t>
      </w:r>
      <w:r w:rsidR="00F34CD3">
        <w:rPr>
          <w:rFonts w:asciiTheme="minorHAnsi" w:hAnsiTheme="minorHAnsi" w:cstheme="minorHAnsi"/>
        </w:rPr>
        <w:t>e</w:t>
      </w:r>
      <w:r w:rsidR="00D14D9D">
        <w:rPr>
          <w:rFonts w:asciiTheme="minorHAnsi" w:hAnsiTheme="minorHAnsi" w:cstheme="minorHAnsi"/>
        </w:rPr>
        <w:t>elviidatud veebilehed.</w:t>
      </w:r>
    </w:p>
    <w:p w14:paraId="1978993F" w14:textId="16DEF6B0" w:rsidR="00A11D58" w:rsidRDefault="00D14D9D" w:rsidP="00947442">
      <w:pPr>
        <w:pStyle w:val="muudetavtekst"/>
        <w:rPr>
          <w:rFonts w:asciiTheme="minorHAnsi" w:hAnsiTheme="minorHAnsi" w:cstheme="minorHAnsi"/>
        </w:rPr>
      </w:pPr>
      <w:r>
        <w:rPr>
          <w:rFonts w:asciiTheme="minorHAnsi" w:hAnsiTheme="minorHAnsi" w:cstheme="minorHAnsi"/>
        </w:rPr>
        <w:t xml:space="preserve"> </w:t>
      </w:r>
    </w:p>
    <w:p w14:paraId="711120D5" w14:textId="2B79A5B0" w:rsidR="00145ED0" w:rsidRDefault="00145ED0" w:rsidP="00947442">
      <w:pPr>
        <w:pStyle w:val="muudetavtekst"/>
        <w:rPr>
          <w:rFonts w:asciiTheme="minorHAnsi" w:hAnsiTheme="minorHAnsi" w:cstheme="minorHAnsi"/>
        </w:rPr>
      </w:pPr>
      <w:r w:rsidRPr="00F6161D">
        <w:rPr>
          <w:rFonts w:asciiTheme="minorHAnsi" w:hAnsiTheme="minorHAnsi" w:cstheme="minorHAnsi"/>
          <w:u w:val="single"/>
        </w:rPr>
        <w:t>Lõige 2</w:t>
      </w:r>
      <w:r w:rsidR="0067538A">
        <w:rPr>
          <w:rFonts w:asciiTheme="minorHAnsi" w:hAnsiTheme="minorHAnsi" w:cstheme="minorHAnsi"/>
        </w:rPr>
        <w:t xml:space="preserve"> s</w:t>
      </w:r>
      <w:r w:rsidR="00132489">
        <w:rPr>
          <w:rFonts w:asciiTheme="minorHAnsi" w:hAnsiTheme="minorHAnsi" w:cstheme="minorHAnsi"/>
        </w:rPr>
        <w:t>ätestab nõude</w:t>
      </w:r>
      <w:r w:rsidR="00FE0B32">
        <w:rPr>
          <w:rFonts w:asciiTheme="minorHAnsi" w:hAnsiTheme="minorHAnsi" w:cstheme="minorHAnsi"/>
        </w:rPr>
        <w:t>,</w:t>
      </w:r>
      <w:r w:rsidR="00132489">
        <w:rPr>
          <w:rFonts w:asciiTheme="minorHAnsi" w:hAnsiTheme="minorHAnsi" w:cstheme="minorHAnsi"/>
        </w:rPr>
        <w:t xml:space="preserve"> et eelpool </w:t>
      </w:r>
      <w:r w:rsidR="005D46E0">
        <w:rPr>
          <w:rFonts w:asciiTheme="minorHAnsi" w:hAnsiTheme="minorHAnsi" w:cstheme="minorHAnsi"/>
        </w:rPr>
        <w:t xml:space="preserve">lõikes 1 sätestatud </w:t>
      </w:r>
      <w:r w:rsidR="00132489">
        <w:rPr>
          <w:rFonts w:asciiTheme="minorHAnsi" w:hAnsiTheme="minorHAnsi" w:cstheme="minorHAnsi"/>
        </w:rPr>
        <w:t>teave tuleb esitada enne lepingu sõlmimist</w:t>
      </w:r>
      <w:r w:rsidR="005D46E0">
        <w:rPr>
          <w:rFonts w:asciiTheme="minorHAnsi" w:hAnsiTheme="minorHAnsi" w:cstheme="minorHAnsi"/>
        </w:rPr>
        <w:t xml:space="preserve"> kas siis otse energiamüüjaga või vahendaja</w:t>
      </w:r>
      <w:r w:rsidR="00FE0B32">
        <w:rPr>
          <w:rFonts w:asciiTheme="minorHAnsi" w:hAnsiTheme="minorHAnsi" w:cstheme="minorHAnsi"/>
        </w:rPr>
        <w:t xml:space="preserve"> kaudu</w:t>
      </w:r>
      <w:r w:rsidR="005D46E0">
        <w:rPr>
          <w:rFonts w:asciiTheme="minorHAnsi" w:hAnsiTheme="minorHAnsi" w:cstheme="minorHAnsi"/>
        </w:rPr>
        <w:t xml:space="preserve">. </w:t>
      </w:r>
      <w:r w:rsidR="00B711B8">
        <w:rPr>
          <w:rFonts w:asciiTheme="minorHAnsi" w:hAnsiTheme="minorHAnsi" w:cstheme="minorHAnsi"/>
        </w:rPr>
        <w:t xml:space="preserve">Võetakse üle direktiivi </w:t>
      </w:r>
      <w:r w:rsidR="00590B78">
        <w:rPr>
          <w:rFonts w:asciiTheme="minorHAnsi" w:hAnsiTheme="minorHAnsi" w:cstheme="minorHAnsi"/>
        </w:rPr>
        <w:t>artikl</w:t>
      </w:r>
      <w:r w:rsidR="00FE0B32">
        <w:rPr>
          <w:rFonts w:asciiTheme="minorHAnsi" w:hAnsiTheme="minorHAnsi" w:cstheme="minorHAnsi"/>
        </w:rPr>
        <w:t>i</w:t>
      </w:r>
      <w:r w:rsidR="00590B78">
        <w:rPr>
          <w:rFonts w:asciiTheme="minorHAnsi" w:hAnsiTheme="minorHAnsi" w:cstheme="minorHAnsi"/>
        </w:rPr>
        <w:t xml:space="preserve"> 21 lõik</w:t>
      </w:r>
      <w:r w:rsidR="00FE0B32">
        <w:rPr>
          <w:rFonts w:asciiTheme="minorHAnsi" w:hAnsiTheme="minorHAnsi" w:cstheme="minorHAnsi"/>
        </w:rPr>
        <w:t>e</w:t>
      </w:r>
      <w:r w:rsidR="00590B78">
        <w:rPr>
          <w:rFonts w:asciiTheme="minorHAnsi" w:hAnsiTheme="minorHAnsi" w:cstheme="minorHAnsi"/>
        </w:rPr>
        <w:t xml:space="preserve"> 2 teine lõik. </w:t>
      </w:r>
    </w:p>
    <w:p w14:paraId="457CF80A" w14:textId="23DBFF2F" w:rsidR="005D46E0" w:rsidRDefault="00D7727B" w:rsidP="00947442">
      <w:pPr>
        <w:pStyle w:val="muudetavtekst"/>
      </w:pPr>
      <w:r w:rsidRPr="00F6161D">
        <w:rPr>
          <w:rFonts w:asciiTheme="minorHAnsi" w:hAnsiTheme="minorHAnsi" w:cstheme="minorHAnsi"/>
          <w:u w:val="single"/>
        </w:rPr>
        <w:t>Lõige 3</w:t>
      </w:r>
      <w:r>
        <w:rPr>
          <w:rFonts w:asciiTheme="minorHAnsi" w:hAnsiTheme="minorHAnsi" w:cstheme="minorHAnsi"/>
        </w:rPr>
        <w:t xml:space="preserve"> sätestab</w:t>
      </w:r>
      <w:r w:rsidR="005E2247">
        <w:rPr>
          <w:rFonts w:asciiTheme="minorHAnsi" w:hAnsiTheme="minorHAnsi" w:cstheme="minorHAnsi"/>
        </w:rPr>
        <w:t>,</w:t>
      </w:r>
      <w:r>
        <w:rPr>
          <w:rFonts w:asciiTheme="minorHAnsi" w:hAnsiTheme="minorHAnsi" w:cstheme="minorHAnsi"/>
        </w:rPr>
        <w:t xml:space="preserve"> et </w:t>
      </w:r>
      <w:r w:rsidR="005E2247">
        <w:rPr>
          <w:rFonts w:asciiTheme="minorHAnsi" w:hAnsiTheme="minorHAnsi" w:cstheme="minorHAnsi"/>
        </w:rPr>
        <w:t>l</w:t>
      </w:r>
      <w:r w:rsidR="00AC2211" w:rsidRPr="00892358">
        <w:t>epingutingimuste, sealhulgas hindade ja tasude kokkuvõte</w:t>
      </w:r>
      <w:r w:rsidR="00827647">
        <w:t xml:space="preserve"> (</w:t>
      </w:r>
      <w:r w:rsidR="00827647" w:rsidRPr="00827647">
        <w:t>sealhulgas energia-, võrgu- ja teenustasusid ning muid lepinguga seotud kulusid</w:t>
      </w:r>
      <w:r w:rsidR="00827647">
        <w:t>)</w:t>
      </w:r>
      <w:r w:rsidR="00AC2211" w:rsidRPr="00892358">
        <w:t>, esitatakse lõpptarbijale ja lõppkasutajale arusaadaval viisil täpses ja selges sõnastuses</w:t>
      </w:r>
      <w:r w:rsidR="00590B78">
        <w:t xml:space="preserve">. </w:t>
      </w:r>
      <w:r w:rsidR="006871D0">
        <w:t>Võetakse üle direktiivi artikl</w:t>
      </w:r>
      <w:r w:rsidR="00FE0B32">
        <w:t>i</w:t>
      </w:r>
      <w:r w:rsidR="006871D0">
        <w:t xml:space="preserve"> 21 lõik</w:t>
      </w:r>
      <w:r w:rsidR="004A7DBA">
        <w:t>e 2 kolmas l</w:t>
      </w:r>
      <w:r w:rsidR="00CB0C4E">
        <w:t xml:space="preserve">õik. </w:t>
      </w:r>
    </w:p>
    <w:p w14:paraId="631B00D5" w14:textId="5F8E0A60" w:rsidR="00CB0C4E" w:rsidRDefault="00BE1055" w:rsidP="00947442">
      <w:pPr>
        <w:pStyle w:val="muudetavtekst"/>
      </w:pPr>
      <w:r w:rsidRPr="00F6161D">
        <w:rPr>
          <w:u w:val="single"/>
        </w:rPr>
        <w:t>Lõige 4</w:t>
      </w:r>
      <w:r>
        <w:t xml:space="preserve"> sätestab</w:t>
      </w:r>
      <w:r w:rsidR="00FE0B32">
        <w:t>,</w:t>
      </w:r>
      <w:r>
        <w:t xml:space="preserve"> et lepingu koopia</w:t>
      </w:r>
      <w:r w:rsidR="001607DF">
        <w:t xml:space="preserve"> </w:t>
      </w:r>
      <w:r w:rsidR="005F37D1">
        <w:t xml:space="preserve">jääb ka lõpptarbijale. </w:t>
      </w:r>
      <w:r w:rsidR="00A377F5">
        <w:t>Võetakse üle direktiivi artikl</w:t>
      </w:r>
      <w:r w:rsidR="00FE0B32">
        <w:t>i</w:t>
      </w:r>
      <w:r w:rsidR="00A377F5">
        <w:t xml:space="preserve"> 21 lõik</w:t>
      </w:r>
      <w:r w:rsidR="00FE0B32">
        <w:t>e</w:t>
      </w:r>
      <w:r w:rsidR="00A377F5">
        <w:t xml:space="preserve"> </w:t>
      </w:r>
      <w:r w:rsidR="004C6261">
        <w:t xml:space="preserve">2 neljas lõik. </w:t>
      </w:r>
    </w:p>
    <w:p w14:paraId="7ACF8B87" w14:textId="25EB0443" w:rsidR="004C6261" w:rsidRDefault="004C6261" w:rsidP="00947442">
      <w:pPr>
        <w:pStyle w:val="muudetavtekst"/>
      </w:pPr>
      <w:r w:rsidRPr="00F6161D">
        <w:rPr>
          <w:u w:val="single"/>
        </w:rPr>
        <w:t xml:space="preserve">Lõige </w:t>
      </w:r>
      <w:r w:rsidR="00162827" w:rsidRPr="00F6161D">
        <w:rPr>
          <w:u w:val="single"/>
        </w:rPr>
        <w:t>5</w:t>
      </w:r>
      <w:r w:rsidR="00162827">
        <w:t xml:space="preserve"> </w:t>
      </w:r>
      <w:r w:rsidR="0098063C">
        <w:t>s</w:t>
      </w:r>
      <w:r w:rsidR="00162827">
        <w:t>ätestab</w:t>
      </w:r>
      <w:r w:rsidR="00F34CD3">
        <w:t>, et</w:t>
      </w:r>
      <w:r w:rsidR="00162827">
        <w:t xml:space="preserve"> võimalikest lepingumuudatustest tuleb </w:t>
      </w:r>
      <w:r w:rsidR="000C5C2F">
        <w:t>teavitada lõpptarbijat (see võib olla ka ettevõte</w:t>
      </w:r>
      <w:r w:rsidR="00896658">
        <w:t>, korteriühistu</w:t>
      </w:r>
      <w:r w:rsidR="000C5C2F">
        <w:t>)</w:t>
      </w:r>
      <w:r w:rsidR="00FE0B32">
        <w:t xml:space="preserve"> j</w:t>
      </w:r>
      <w:r w:rsidR="000C5C2F">
        <w:t>a kodutarbijat (</w:t>
      </w:r>
      <w:r w:rsidR="00D139A8">
        <w:t xml:space="preserve">eraisik) vastavalt kaks </w:t>
      </w:r>
      <w:r w:rsidR="001833DB">
        <w:t xml:space="preserve">nädalat ja </w:t>
      </w:r>
      <w:r w:rsidR="00D139A8">
        <w:t xml:space="preserve">kuu aega varem. </w:t>
      </w:r>
      <w:r w:rsidR="00FE0B32">
        <w:t>K</w:t>
      </w:r>
      <w:r w:rsidR="00D139A8">
        <w:t>a lõpptarbijal (</w:t>
      </w:r>
      <w:r w:rsidR="00FF28DC">
        <w:t xml:space="preserve">kelleks kaugkütte puhul on sageli </w:t>
      </w:r>
      <w:r w:rsidR="001F7608">
        <w:t xml:space="preserve">korteriühistu) </w:t>
      </w:r>
      <w:r w:rsidR="00FE0B32">
        <w:t xml:space="preserve">tekib kohustus </w:t>
      </w:r>
      <w:r w:rsidR="001F7608">
        <w:t xml:space="preserve">teavitada uutest tingimustest lõppkasutajat (korteriomanikku). </w:t>
      </w:r>
      <w:r w:rsidR="00B45027">
        <w:t>Võetakse üle direktiivi artik</w:t>
      </w:r>
      <w:r w:rsidR="00FE0B32">
        <w:t>li</w:t>
      </w:r>
      <w:r w:rsidR="00B45027">
        <w:t xml:space="preserve"> 21 lõige 3.  </w:t>
      </w:r>
    </w:p>
    <w:p w14:paraId="1FB369EA" w14:textId="337C01B6" w:rsidR="00B45027" w:rsidRDefault="004E46E2" w:rsidP="00947442">
      <w:pPr>
        <w:pStyle w:val="muudetavtekst"/>
        <w:rPr>
          <w:rFonts w:asciiTheme="minorHAnsi" w:hAnsiTheme="minorHAnsi" w:cstheme="minorHAnsi"/>
        </w:rPr>
      </w:pPr>
      <w:r w:rsidRPr="00F6161D">
        <w:rPr>
          <w:rFonts w:asciiTheme="minorHAnsi" w:hAnsiTheme="minorHAnsi" w:cstheme="minorHAnsi"/>
          <w:u w:val="single"/>
        </w:rPr>
        <w:t>Lõige 6</w:t>
      </w:r>
      <w:r>
        <w:rPr>
          <w:rFonts w:asciiTheme="minorHAnsi" w:hAnsiTheme="minorHAnsi" w:cstheme="minorHAnsi"/>
        </w:rPr>
        <w:t xml:space="preserve"> </w:t>
      </w:r>
      <w:r w:rsidR="00FE0B32">
        <w:rPr>
          <w:rFonts w:asciiTheme="minorHAnsi" w:hAnsiTheme="minorHAnsi" w:cstheme="minorHAnsi"/>
        </w:rPr>
        <w:t>kehtesta</w:t>
      </w:r>
      <w:r w:rsidR="005243E1">
        <w:rPr>
          <w:rFonts w:asciiTheme="minorHAnsi" w:hAnsiTheme="minorHAnsi" w:cstheme="minorHAnsi"/>
        </w:rPr>
        <w:t>b nõuded</w:t>
      </w:r>
      <w:r w:rsidR="00FE0B32">
        <w:rPr>
          <w:rFonts w:asciiTheme="minorHAnsi" w:hAnsiTheme="minorHAnsi" w:cstheme="minorHAnsi"/>
        </w:rPr>
        <w:t xml:space="preserve"> selle kohta,</w:t>
      </w:r>
      <w:r w:rsidR="005243E1">
        <w:rPr>
          <w:rFonts w:asciiTheme="minorHAnsi" w:hAnsiTheme="minorHAnsi" w:cstheme="minorHAnsi"/>
        </w:rPr>
        <w:t xml:space="preserve"> kuidas energiateenuse eest tasuda</w:t>
      </w:r>
      <w:r w:rsidR="00FE0B32">
        <w:rPr>
          <w:rFonts w:asciiTheme="minorHAnsi" w:hAnsiTheme="minorHAnsi" w:cstheme="minorHAnsi"/>
        </w:rPr>
        <w:t>.</w:t>
      </w:r>
      <w:r w:rsidR="00986A12">
        <w:rPr>
          <w:rFonts w:asciiTheme="minorHAnsi" w:hAnsiTheme="minorHAnsi" w:cstheme="minorHAnsi"/>
        </w:rPr>
        <w:t xml:space="preserve"> </w:t>
      </w:r>
      <w:r w:rsidR="00FE0B32">
        <w:rPr>
          <w:rFonts w:asciiTheme="minorHAnsi" w:hAnsiTheme="minorHAnsi" w:cstheme="minorHAnsi"/>
        </w:rPr>
        <w:t>S</w:t>
      </w:r>
      <w:r w:rsidR="00986A12">
        <w:rPr>
          <w:rFonts w:asciiTheme="minorHAnsi" w:hAnsiTheme="minorHAnsi" w:cstheme="minorHAnsi"/>
        </w:rPr>
        <w:t xml:space="preserve">amuti </w:t>
      </w:r>
      <w:r w:rsidR="00FE0B32">
        <w:rPr>
          <w:rFonts w:asciiTheme="minorHAnsi" w:hAnsiTheme="minorHAnsi" w:cstheme="minorHAnsi"/>
        </w:rPr>
        <w:t>selgitatakse juhtusid,</w:t>
      </w:r>
      <w:r w:rsidR="00986A12">
        <w:rPr>
          <w:rFonts w:asciiTheme="minorHAnsi" w:hAnsiTheme="minorHAnsi" w:cstheme="minorHAnsi"/>
        </w:rPr>
        <w:t xml:space="preserve"> kui eri makseviiside</w:t>
      </w:r>
      <w:r w:rsidR="00F34CD3">
        <w:rPr>
          <w:rFonts w:asciiTheme="minorHAnsi" w:hAnsiTheme="minorHAnsi" w:cstheme="minorHAnsi"/>
        </w:rPr>
        <w:t xml:space="preserve"> eest</w:t>
      </w:r>
      <w:r w:rsidR="00986A12">
        <w:rPr>
          <w:rFonts w:asciiTheme="minorHAnsi" w:hAnsiTheme="minorHAnsi" w:cstheme="minorHAnsi"/>
        </w:rPr>
        <w:t xml:space="preserve"> või</w:t>
      </w:r>
      <w:r w:rsidR="00F34CD3">
        <w:rPr>
          <w:rFonts w:asciiTheme="minorHAnsi" w:hAnsiTheme="minorHAnsi" w:cstheme="minorHAnsi"/>
        </w:rPr>
        <w:t>dakse küsi</w:t>
      </w:r>
      <w:r w:rsidR="00986A12">
        <w:rPr>
          <w:rFonts w:asciiTheme="minorHAnsi" w:hAnsiTheme="minorHAnsi" w:cstheme="minorHAnsi"/>
        </w:rPr>
        <w:t xml:space="preserve">da </w:t>
      </w:r>
      <w:r w:rsidR="00DA16FF">
        <w:rPr>
          <w:rFonts w:asciiTheme="minorHAnsi" w:hAnsiTheme="minorHAnsi" w:cstheme="minorHAnsi"/>
        </w:rPr>
        <w:t xml:space="preserve">erinevaid lisatasusid. </w:t>
      </w:r>
      <w:r w:rsidR="00427376">
        <w:rPr>
          <w:rFonts w:asciiTheme="minorHAnsi" w:hAnsiTheme="minorHAnsi" w:cstheme="minorHAnsi"/>
        </w:rPr>
        <w:t xml:space="preserve">Võetakse </w:t>
      </w:r>
      <w:r w:rsidR="00803C5F">
        <w:rPr>
          <w:rFonts w:asciiTheme="minorHAnsi" w:hAnsiTheme="minorHAnsi" w:cstheme="minorHAnsi"/>
        </w:rPr>
        <w:t>üle direktiivi artik</w:t>
      </w:r>
      <w:r w:rsidR="00FE0B32">
        <w:rPr>
          <w:rFonts w:asciiTheme="minorHAnsi" w:hAnsiTheme="minorHAnsi" w:cstheme="minorHAnsi"/>
        </w:rPr>
        <w:t>li</w:t>
      </w:r>
      <w:r w:rsidR="00803C5F">
        <w:rPr>
          <w:rFonts w:asciiTheme="minorHAnsi" w:hAnsiTheme="minorHAnsi" w:cstheme="minorHAnsi"/>
        </w:rPr>
        <w:t xml:space="preserve"> 21 lõige </w:t>
      </w:r>
      <w:r w:rsidR="00DE1556">
        <w:rPr>
          <w:rFonts w:asciiTheme="minorHAnsi" w:hAnsiTheme="minorHAnsi" w:cstheme="minorHAnsi"/>
        </w:rPr>
        <w:t xml:space="preserve">4. </w:t>
      </w:r>
    </w:p>
    <w:p w14:paraId="71A60D73" w14:textId="277D26F5" w:rsidR="00BC20F9" w:rsidRPr="00BC20F9" w:rsidRDefault="00DE1556" w:rsidP="00BC20F9">
      <w:pPr>
        <w:pStyle w:val="muudetavtekst"/>
        <w:rPr>
          <w:rFonts w:cstheme="minorHAnsi"/>
        </w:rPr>
      </w:pPr>
      <w:r w:rsidRPr="00F6161D">
        <w:rPr>
          <w:rFonts w:asciiTheme="minorHAnsi" w:hAnsiTheme="minorHAnsi" w:cstheme="minorHAnsi"/>
          <w:u w:val="single"/>
        </w:rPr>
        <w:t>Lõige 7</w:t>
      </w:r>
      <w:r>
        <w:rPr>
          <w:rFonts w:asciiTheme="minorHAnsi" w:hAnsiTheme="minorHAnsi" w:cstheme="minorHAnsi"/>
        </w:rPr>
        <w:t xml:space="preserve"> </w:t>
      </w:r>
      <w:r w:rsidR="00BC20F9" w:rsidRPr="00BC20F9">
        <w:rPr>
          <w:rFonts w:cstheme="minorHAnsi"/>
        </w:rPr>
        <w:t>võetakse üle direktiivi artikli 21 lõige 5, mille kohaselt ei tohi kodutarbijat, kes saab kasutada ettemaksusüsteemi, seada ettemaksusüsteemi kasutamise tõttu ebasoodsamasse olukorda.</w:t>
      </w:r>
      <w:r w:rsidR="00BC20F9">
        <w:rPr>
          <w:rFonts w:cstheme="minorHAnsi"/>
        </w:rPr>
        <w:t xml:space="preserve"> </w:t>
      </w:r>
      <w:r w:rsidR="00BC20F9" w:rsidRPr="00BC20F9">
        <w:rPr>
          <w:rFonts w:cstheme="minorHAnsi"/>
        </w:rPr>
        <w:t>Eestis ei ole ettemaksusüsteem kütte, jahutuse ja sooja tarbevee teenuste puhul levinud maksekorraldus. Samas on sätte lisamine vajalik juhuks, kui sellist makseviisi tulevikus kasutatakse või tarbijale võimaldatakse. Sellisel juhul peab ettemaksusüsteemi kasutamine olema korraldatud viisil, mis ei halvenda kodutarbija olukorda võrreldes teiste makseviisidega.</w:t>
      </w:r>
    </w:p>
    <w:p w14:paraId="059D0905" w14:textId="6F90DAAB" w:rsidR="00DE1556" w:rsidRDefault="00BC20F9" w:rsidP="00947442">
      <w:pPr>
        <w:pStyle w:val="muudetavtekst"/>
      </w:pPr>
      <w:r w:rsidRPr="00BC20F9">
        <w:rPr>
          <w:rFonts w:cstheme="minorHAnsi"/>
        </w:rPr>
        <w:t>Ebasoodsamasse olukorda seadmine võib tähendada näiteks põhjendamatult kõrgemaid tasusid, vähem soodsaid lepingutingimusi, piiratud ligipääsu tarbimisandmetele või arusaamatuid makse- ja arveldustingimusi. Samuti tuleb vältida olukorda, kus ettemaksusüsteemi kasutamine suurendab ebaproportsionaalselt vähekaitstud või makseraskustes kodutarbijate riski teenuse kasutamisel.</w:t>
      </w:r>
      <w:r>
        <w:rPr>
          <w:rFonts w:cstheme="minorHAnsi"/>
        </w:rPr>
        <w:t xml:space="preserve"> </w:t>
      </w:r>
      <w:r w:rsidRPr="00BC20F9">
        <w:rPr>
          <w:rFonts w:cstheme="minorHAnsi"/>
        </w:rPr>
        <w:t>Muudatus ei kohusta energiatarnijat ettemaksusüsteemi kasutusele võtma ega seda kõigile kodutarbijatele pakkuma. Kui ettemaksusüsteemi siiski kasutatakse, peab energiatarnija tagama, et tarbijale antakse enne selle kasutamist selge ja arusaadav teave süsteemi toimimise, maksetingimuste, võimalike tasude ning tarbimise jälgimise võimaluste kohta. Sätte eesmärk on tagada kodutarbijate võrdne kohtlemine ja vältida seda, et ettemaksusüsteem muutuks tarbijale ebasoodsamaks makseviisiks.</w:t>
      </w:r>
    </w:p>
    <w:p w14:paraId="10917094" w14:textId="77777777" w:rsidR="00A11D58" w:rsidRDefault="00A11D58" w:rsidP="00947442">
      <w:pPr>
        <w:pStyle w:val="muudetavtekst"/>
        <w:rPr>
          <w:rFonts w:asciiTheme="minorHAnsi" w:hAnsiTheme="minorHAnsi" w:cstheme="minorHAnsi"/>
        </w:rPr>
      </w:pPr>
    </w:p>
    <w:p w14:paraId="1C7B3BBA" w14:textId="6E15B537" w:rsidR="00600DA4" w:rsidRDefault="002A36E6" w:rsidP="00947442">
      <w:pPr>
        <w:pStyle w:val="muudetavtekst"/>
        <w:rPr>
          <w:rFonts w:asciiTheme="minorHAnsi" w:hAnsiTheme="minorHAnsi" w:cstheme="minorBidi"/>
        </w:rPr>
      </w:pPr>
      <w:r w:rsidRPr="51248E01">
        <w:rPr>
          <w:rFonts w:asciiTheme="minorHAnsi" w:hAnsiTheme="minorHAnsi" w:cstheme="minorBidi"/>
          <w:b/>
        </w:rPr>
        <w:t xml:space="preserve">Punktiga </w:t>
      </w:r>
      <w:r w:rsidR="00A20DAE">
        <w:rPr>
          <w:rFonts w:asciiTheme="minorHAnsi" w:hAnsiTheme="minorHAnsi" w:cstheme="minorBidi"/>
          <w:b/>
        </w:rPr>
        <w:t>5</w:t>
      </w:r>
      <w:r w:rsidR="00FD3022">
        <w:rPr>
          <w:rFonts w:asciiTheme="minorHAnsi" w:hAnsiTheme="minorHAnsi" w:cstheme="minorBidi"/>
          <w:b/>
        </w:rPr>
        <w:t>3</w:t>
      </w:r>
      <w:r w:rsidR="002B50E5" w:rsidRPr="51248E01">
        <w:rPr>
          <w:rFonts w:asciiTheme="minorHAnsi" w:hAnsiTheme="minorHAnsi" w:cstheme="minorBidi"/>
        </w:rPr>
        <w:t xml:space="preserve"> </w:t>
      </w:r>
      <w:r w:rsidR="00042E57" w:rsidRPr="51248E01">
        <w:rPr>
          <w:rFonts w:asciiTheme="minorHAnsi" w:hAnsiTheme="minorHAnsi" w:cstheme="minorBidi"/>
        </w:rPr>
        <w:t>muudetakse EnKS</w:t>
      </w:r>
      <w:r w:rsidR="00947442">
        <w:rPr>
          <w:rFonts w:asciiTheme="minorHAnsi" w:hAnsiTheme="minorHAnsi" w:cstheme="minorBidi"/>
        </w:rPr>
        <w:t>i</w:t>
      </w:r>
      <w:r w:rsidR="00042E57" w:rsidRPr="51248E01">
        <w:rPr>
          <w:rFonts w:asciiTheme="minorHAnsi" w:hAnsiTheme="minorHAnsi" w:cstheme="minorBidi"/>
        </w:rPr>
        <w:t xml:space="preserve"> § 14 l</w:t>
      </w:r>
      <w:r w:rsidR="00947442">
        <w:rPr>
          <w:rFonts w:asciiTheme="minorHAnsi" w:hAnsiTheme="minorHAnsi" w:cstheme="minorBidi"/>
        </w:rPr>
        <w:t>õi</w:t>
      </w:r>
      <w:r w:rsidR="00052CB1">
        <w:rPr>
          <w:rFonts w:asciiTheme="minorHAnsi" w:hAnsiTheme="minorHAnsi" w:cstheme="minorBidi"/>
        </w:rPr>
        <w:t>keid</w:t>
      </w:r>
      <w:r w:rsidR="00042E57" w:rsidRPr="51248E01">
        <w:rPr>
          <w:rFonts w:asciiTheme="minorHAnsi" w:hAnsiTheme="minorHAnsi" w:cstheme="minorBidi"/>
        </w:rPr>
        <w:t xml:space="preserve"> 2</w:t>
      </w:r>
      <w:r w:rsidR="0031458E" w:rsidRPr="51248E01">
        <w:rPr>
          <w:rFonts w:asciiTheme="minorHAnsi" w:hAnsiTheme="minorHAnsi" w:cstheme="minorBidi"/>
          <w:vertAlign w:val="superscript"/>
        </w:rPr>
        <w:t>1</w:t>
      </w:r>
      <w:r w:rsidR="00D01F8F">
        <w:rPr>
          <w:rFonts w:asciiTheme="minorHAnsi" w:hAnsiTheme="minorHAnsi" w:cstheme="minorBidi"/>
        </w:rPr>
        <w:t xml:space="preserve"> ja </w:t>
      </w:r>
      <w:r w:rsidR="00600DA4">
        <w:rPr>
          <w:rFonts w:asciiTheme="minorHAnsi" w:hAnsiTheme="minorHAnsi" w:cstheme="minorBidi"/>
        </w:rPr>
        <w:t>2</w:t>
      </w:r>
      <w:r w:rsidR="00600DA4">
        <w:rPr>
          <w:rFonts w:asciiTheme="minorHAnsi" w:hAnsiTheme="minorHAnsi" w:cstheme="minorBidi"/>
          <w:vertAlign w:val="superscript"/>
        </w:rPr>
        <w:t>2</w:t>
      </w:r>
      <w:r w:rsidR="00947442">
        <w:rPr>
          <w:rFonts w:asciiTheme="minorHAnsi" w:hAnsiTheme="minorHAnsi" w:cstheme="minorBidi"/>
        </w:rPr>
        <w:t xml:space="preserve">, </w:t>
      </w:r>
      <w:r w:rsidR="0031458E" w:rsidRPr="51248E01">
        <w:rPr>
          <w:rFonts w:asciiTheme="minorHAnsi" w:hAnsiTheme="minorHAnsi" w:cstheme="minorBidi"/>
        </w:rPr>
        <w:t>mis sätesta</w:t>
      </w:r>
      <w:r w:rsidR="00052CB1">
        <w:rPr>
          <w:rFonts w:asciiTheme="minorHAnsi" w:hAnsiTheme="minorHAnsi" w:cstheme="minorBidi"/>
        </w:rPr>
        <w:t>vad</w:t>
      </w:r>
      <w:r w:rsidR="00E31BF8" w:rsidRPr="51248E01">
        <w:rPr>
          <w:rFonts w:asciiTheme="minorHAnsi" w:hAnsiTheme="minorHAnsi" w:cstheme="minorBidi"/>
        </w:rPr>
        <w:t xml:space="preserve">, </w:t>
      </w:r>
      <w:r w:rsidR="0031458E" w:rsidRPr="51248E01">
        <w:rPr>
          <w:rFonts w:asciiTheme="minorHAnsi" w:hAnsiTheme="minorHAnsi" w:cstheme="minorBidi"/>
        </w:rPr>
        <w:t xml:space="preserve">kuidas </w:t>
      </w:r>
      <w:r w:rsidR="00E61075" w:rsidRPr="51248E01">
        <w:rPr>
          <w:rFonts w:asciiTheme="minorHAnsi" w:hAnsiTheme="minorHAnsi" w:cstheme="minorBidi"/>
        </w:rPr>
        <w:t>summeerub riiklik energiasäästukohustus</w:t>
      </w:r>
      <w:r w:rsidR="00977D22" w:rsidRPr="51248E01">
        <w:rPr>
          <w:rFonts w:asciiTheme="minorHAnsi" w:hAnsiTheme="minorHAnsi" w:cstheme="minorBidi"/>
        </w:rPr>
        <w:t xml:space="preserve"> aastatel 2021</w:t>
      </w:r>
      <w:r w:rsidR="00947442">
        <w:rPr>
          <w:rFonts w:asciiTheme="minorHAnsi" w:hAnsiTheme="minorHAnsi" w:cstheme="minorBidi"/>
        </w:rPr>
        <w:t>–</w:t>
      </w:r>
      <w:r w:rsidR="00977D22" w:rsidRPr="51248E01">
        <w:rPr>
          <w:rFonts w:asciiTheme="minorHAnsi" w:hAnsiTheme="minorHAnsi" w:cstheme="minorBidi"/>
        </w:rPr>
        <w:t>2030</w:t>
      </w:r>
      <w:r w:rsidR="00600DA4">
        <w:rPr>
          <w:rFonts w:asciiTheme="minorHAnsi" w:hAnsiTheme="minorHAnsi" w:cstheme="minorBidi"/>
        </w:rPr>
        <w:t xml:space="preserve"> ja edasi</w:t>
      </w:r>
      <w:r w:rsidR="00D93936">
        <w:rPr>
          <w:rFonts w:asciiTheme="minorHAnsi" w:hAnsiTheme="minorHAnsi" w:cstheme="minorBidi"/>
        </w:rPr>
        <w:t xml:space="preserve"> aastani 2040</w:t>
      </w:r>
      <w:r w:rsidR="00977D22" w:rsidRPr="51248E01">
        <w:rPr>
          <w:rFonts w:asciiTheme="minorHAnsi" w:hAnsiTheme="minorHAnsi" w:cstheme="minorBidi"/>
        </w:rPr>
        <w:t xml:space="preserve">. </w:t>
      </w:r>
    </w:p>
    <w:p w14:paraId="054DD70F" w14:textId="49EAECBD" w:rsidR="00BC20F9" w:rsidRDefault="00BC20F9" w:rsidP="00947442">
      <w:pPr>
        <w:pStyle w:val="muudetavtekst"/>
        <w:rPr>
          <w:rFonts w:asciiTheme="minorHAnsi" w:hAnsiTheme="minorHAnsi" w:cstheme="minorBidi"/>
        </w:rPr>
      </w:pPr>
      <w:r w:rsidRPr="00D902B8">
        <w:rPr>
          <w:rFonts w:asciiTheme="minorHAnsi" w:hAnsiTheme="minorHAnsi" w:cstheme="minorBidi"/>
          <w:u w:val="single"/>
        </w:rPr>
        <w:t>Lõike 2</w:t>
      </w:r>
      <w:r w:rsidR="00D902B8" w:rsidRPr="00D902B8">
        <w:rPr>
          <w:rFonts w:asciiTheme="minorHAnsi" w:hAnsiTheme="minorHAnsi" w:cstheme="minorBidi"/>
          <w:u w:val="single"/>
          <w:vertAlign w:val="superscript"/>
        </w:rPr>
        <w:t>1</w:t>
      </w:r>
      <w:r w:rsidRPr="00BC20F9">
        <w:rPr>
          <w:rFonts w:asciiTheme="minorHAnsi" w:hAnsiTheme="minorHAnsi" w:cstheme="minorBidi"/>
        </w:rPr>
        <w:t xml:space="preserve"> muutmisega võetakse üle direktiivi artikli 8 lõike 1 punkt b. Kehtiva energiatõhususe direktiivi kohaselt suureneb liikmesriigi energiasäästukohustus järk-järgult. Ajavahemikul 2021–2023 tuleb saavutada uut iga-aastast energiasäästu vähemalt 0,8% aastasest energia lõpptarbimisest, ajavahemikul 2024–2025 vähemalt 1,3%, ajavahemikul 2026–2027 vähemalt 1,5% ning ajavahemikul 2028–2030 vähemalt 1,9%.</w:t>
      </w:r>
    </w:p>
    <w:p w14:paraId="7DA1FB60" w14:textId="2C72A95B" w:rsidR="00FD3022" w:rsidRPr="00FD3022" w:rsidRDefault="00FD3022" w:rsidP="00FD3022">
      <w:pPr>
        <w:pStyle w:val="muudetavtekst"/>
      </w:pPr>
      <w:r w:rsidRPr="00FD3022">
        <w:t>Kohustuse arvutamisel võetakse aluseks 2019. aasta 1. jaanuarile vahetult eelnenud kolme aasta ehk aastate 2016–2018 keskmine aastane energia lõpptarbimine. Eesti puhul vastavad nimetatud määradele hinnanguliselt järgmised uue iga-aastase energiasäästu mahud: 2021–2023 igal aastal 268,7 GWh, 2024–2025 igal aastal 436,7 GWh, 2026–2027 igal aastal 503,8 GWh ning 2028–2030 igal aastal 638,2 GWh. Kokku on Eesti 2021–2030 kohustusperioodi üldise energiasäästukohustuse maht 21 295 GWh, mis on sätestatud ka Vabariigi Valitsuse 22. novembri 2023. a määruse nr 104 „Energiasäästukohustuse jaotuskava“</w:t>
      </w:r>
      <w:r>
        <w:rPr>
          <w:rStyle w:val="Allmrkuseviide"/>
        </w:rPr>
        <w:footnoteReference w:id="59"/>
      </w:r>
      <w:r w:rsidRPr="00FD3022">
        <w:t xml:space="preserve"> §-s 2.</w:t>
      </w:r>
    </w:p>
    <w:p w14:paraId="4A358C88" w14:textId="78651586" w:rsidR="00FD3022" w:rsidRPr="00FD3022" w:rsidRDefault="00FD3022" w:rsidP="00FD3022">
      <w:pPr>
        <w:pStyle w:val="muudetavtekst"/>
      </w:pPr>
      <w:r w:rsidRPr="00FD3022">
        <w:t>Kuigi lõikes 2</w:t>
      </w:r>
      <w:r>
        <w:rPr>
          <w:vertAlign w:val="superscript"/>
        </w:rPr>
        <w:t>1</w:t>
      </w:r>
      <w:r>
        <w:t xml:space="preserve"> </w:t>
      </w:r>
      <w:r w:rsidRPr="00FD3022">
        <w:t>nimetatakse ka juba möödunud ajavahemikku 2021–2023, ei sätestata sellega uut tagasiulatuvat kohustust. Nimetatud aastate kajastamine on vajalik, sest direktiivi (EL) 2023/1791 artikli 8 kohane energiasäästukohustus arvutatakse kogu kohustusperioodi 2021–2030 kohta kumulatiivselt. Aastate 2021–2023 0,8% määr tulenes juba varasemast energiatõhususe direktiivi raamistikust ning see moodustab osa kogu 2021–2030 kohustusperioodi arvestusest.</w:t>
      </w:r>
    </w:p>
    <w:p w14:paraId="035D2496" w14:textId="77777777" w:rsidR="00FD3022" w:rsidRPr="00FD3022" w:rsidRDefault="00FD3022" w:rsidP="00FD3022">
      <w:pPr>
        <w:pStyle w:val="muudetavtekst"/>
      </w:pPr>
      <w:r w:rsidRPr="00FD3022">
        <w:t>Kui varasematel aastatel saavutatud energiasääst jääb arvestuslikust mahust väiksemaks, ei kao täitmata osa ära, vaid see tuleb katta kohustusperioodi jooksul täiendavate poliitikameetmete või olemasolevate meetmete suurema mõjuga. Seega hinnatakse kohustuse täitmist eelkõige 2030. aasta lõpuks saavutatava kumulatiivse energiasäästu alusel. Kui kohustusperioodi lõpuks jääb nõutav kumulatiivne energiasääst saavutamata, tuleb puudujääk direktiivi kohaselt saavutada järgmise kohustusperioodi lõpuks.</w:t>
      </w:r>
    </w:p>
    <w:p w14:paraId="2751468A" w14:textId="028DE3BB" w:rsidR="00FD3022" w:rsidRPr="00FD3022" w:rsidRDefault="00FD3022" w:rsidP="00FD3022">
      <w:pPr>
        <w:pStyle w:val="muudetavtekst"/>
      </w:pPr>
      <w:r w:rsidRPr="00FD3022">
        <w:t>Aastate 2021–2023 täitmise kohta saab märkida, et</w:t>
      </w:r>
      <w:r>
        <w:t xml:space="preserve"> vastavalt jaotuskavale on tagatud hetkel u 13 TWh kumulatiivset energiasäästu, mis katab ära kohustuse kuni 2026 lõpuni. </w:t>
      </w:r>
      <w:r w:rsidRPr="00FD3022">
        <w:t xml:space="preserve">Kui </w:t>
      </w:r>
      <w:r>
        <w:t xml:space="preserve">aastate 2027-2030 </w:t>
      </w:r>
      <w:r w:rsidRPr="00FD3022">
        <w:t>täitmine j</w:t>
      </w:r>
      <w:r>
        <w:t>ä</w:t>
      </w:r>
      <w:r w:rsidRPr="00FD3022">
        <w:t>ä</w:t>
      </w:r>
      <w:r>
        <w:t>b</w:t>
      </w:r>
      <w:r w:rsidRPr="00FD3022">
        <w:t xml:space="preserve"> kavandatud mahust väiksemaks, tuleb vastav puudujääk arvesse võtta 2024–2030 meetmete kavandamisel ja energiasäästukohustuse jaotuskava täitmise jälgimisel.</w:t>
      </w:r>
    </w:p>
    <w:p w14:paraId="60590EB7" w14:textId="77777777" w:rsidR="00BC20F9" w:rsidRDefault="00BC20F9" w:rsidP="00947442">
      <w:pPr>
        <w:pStyle w:val="muudetavtekst"/>
        <w:rPr>
          <w:rFonts w:asciiTheme="minorHAnsi" w:hAnsiTheme="minorHAnsi" w:cstheme="minorBidi"/>
        </w:rPr>
      </w:pPr>
    </w:p>
    <w:p w14:paraId="576F99C1" w14:textId="426D51A4" w:rsidR="008049DA" w:rsidRDefault="00C8214D" w:rsidP="00947442">
      <w:pPr>
        <w:pStyle w:val="muudetavtekst"/>
        <w:rPr>
          <w:rFonts w:asciiTheme="minorHAnsi" w:hAnsiTheme="minorHAnsi" w:cstheme="minorHAnsi"/>
        </w:rPr>
      </w:pPr>
      <w:r w:rsidRPr="00827647">
        <w:rPr>
          <w:rFonts w:asciiTheme="minorHAnsi" w:hAnsiTheme="minorHAnsi" w:cstheme="minorHAnsi"/>
          <w:u w:val="single"/>
        </w:rPr>
        <w:t>L</w:t>
      </w:r>
      <w:r w:rsidR="002C7B13" w:rsidRPr="00827647">
        <w:rPr>
          <w:rFonts w:asciiTheme="minorHAnsi" w:hAnsiTheme="minorHAnsi" w:cstheme="minorHAnsi"/>
          <w:u w:val="single"/>
        </w:rPr>
        <w:t>õige 2</w:t>
      </w:r>
      <w:r w:rsidR="002C7B13" w:rsidRPr="00827647">
        <w:rPr>
          <w:rFonts w:asciiTheme="minorHAnsi" w:hAnsiTheme="minorHAnsi" w:cstheme="minorHAnsi"/>
          <w:u w:val="single"/>
          <w:vertAlign w:val="superscript"/>
        </w:rPr>
        <w:t>2</w:t>
      </w:r>
      <w:r w:rsidR="00794BBC">
        <w:rPr>
          <w:rFonts w:asciiTheme="minorHAnsi" w:hAnsiTheme="minorHAnsi" w:cstheme="minorHAnsi"/>
        </w:rPr>
        <w:t xml:space="preserve"> </w:t>
      </w:r>
      <w:r w:rsidR="002C7B13">
        <w:rPr>
          <w:rFonts w:asciiTheme="minorHAnsi" w:hAnsiTheme="minorHAnsi" w:cstheme="minorHAnsi"/>
        </w:rPr>
        <w:t>sätesta</w:t>
      </w:r>
      <w:r w:rsidR="00052CB1">
        <w:rPr>
          <w:rFonts w:asciiTheme="minorHAnsi" w:hAnsiTheme="minorHAnsi" w:cstheme="minorHAnsi"/>
        </w:rPr>
        <w:t>b</w:t>
      </w:r>
      <w:r w:rsidR="003D6F2C">
        <w:rPr>
          <w:rFonts w:asciiTheme="minorHAnsi" w:hAnsiTheme="minorHAnsi" w:cstheme="minorHAnsi"/>
        </w:rPr>
        <w:t xml:space="preserve"> </w:t>
      </w:r>
      <w:r w:rsidR="007A519F">
        <w:rPr>
          <w:rFonts w:asciiTheme="minorHAnsi" w:hAnsiTheme="minorHAnsi" w:cstheme="minorHAnsi"/>
        </w:rPr>
        <w:t>2030</w:t>
      </w:r>
      <w:r w:rsidR="00052CB1">
        <w:rPr>
          <w:rFonts w:asciiTheme="minorHAnsi" w:hAnsiTheme="minorHAnsi" w:cstheme="minorHAnsi"/>
        </w:rPr>
        <w:t>. aasta järgse</w:t>
      </w:r>
      <w:r w:rsidR="007A519F">
        <w:rPr>
          <w:rFonts w:asciiTheme="minorHAnsi" w:hAnsiTheme="minorHAnsi" w:cstheme="minorHAnsi"/>
        </w:rPr>
        <w:t xml:space="preserve"> riikliku energiasäästukohustuse kuni aastani 2040</w:t>
      </w:r>
      <w:r w:rsidR="00D9247A">
        <w:rPr>
          <w:rFonts w:asciiTheme="minorHAnsi" w:hAnsiTheme="minorHAnsi" w:cstheme="minorHAnsi"/>
        </w:rPr>
        <w:t>. Sellega võetakse üle direktiivi artik</w:t>
      </w:r>
      <w:r w:rsidR="00052CB1">
        <w:rPr>
          <w:rFonts w:asciiTheme="minorHAnsi" w:hAnsiTheme="minorHAnsi" w:cstheme="minorHAnsi"/>
        </w:rPr>
        <w:t>li</w:t>
      </w:r>
      <w:r w:rsidR="00D9247A">
        <w:rPr>
          <w:rFonts w:asciiTheme="minorHAnsi" w:hAnsiTheme="minorHAnsi" w:cstheme="minorHAnsi"/>
        </w:rPr>
        <w:t xml:space="preserve"> </w:t>
      </w:r>
      <w:r w:rsidR="00986F6A">
        <w:rPr>
          <w:rFonts w:asciiTheme="minorHAnsi" w:hAnsiTheme="minorHAnsi" w:cstheme="minorHAnsi"/>
        </w:rPr>
        <w:t xml:space="preserve">8 lõike 1 </w:t>
      </w:r>
      <w:r w:rsidR="00C90A41">
        <w:rPr>
          <w:rFonts w:asciiTheme="minorHAnsi" w:hAnsiTheme="minorHAnsi" w:cstheme="minorHAnsi"/>
        </w:rPr>
        <w:t>viies lõik</w:t>
      </w:r>
      <w:r w:rsidR="00986F6A">
        <w:rPr>
          <w:rFonts w:asciiTheme="minorHAnsi" w:hAnsiTheme="minorHAnsi" w:cstheme="minorHAnsi"/>
        </w:rPr>
        <w:t xml:space="preserve">. </w:t>
      </w:r>
      <w:r w:rsidR="00827647" w:rsidRPr="00827647">
        <w:rPr>
          <w:rFonts w:asciiTheme="minorHAnsi" w:hAnsiTheme="minorHAnsi" w:cstheme="minorHAnsi"/>
        </w:rPr>
        <w:t>Üldise energiasäästukohustuse maht on igal järgneval kümneaastasel perioodil vähemalt 1,9 protsenti aastasest energia lõpptarbimisest, arvestatuna asjaomase kümneaastase perioodi algusele eelnenud kolme aasta keskmisest.</w:t>
      </w:r>
      <w:r w:rsidR="00827647">
        <w:rPr>
          <w:rFonts w:asciiTheme="minorHAnsi" w:hAnsiTheme="minorHAnsi" w:cstheme="minorHAnsi"/>
        </w:rPr>
        <w:t xml:space="preserve"> </w:t>
      </w:r>
      <w:r w:rsidR="00827647" w:rsidRPr="00827647">
        <w:rPr>
          <w:rFonts w:asciiTheme="minorHAnsi" w:hAnsiTheme="minorHAnsi" w:cstheme="minorHAnsi"/>
        </w:rPr>
        <w:t>Näiteks perioodi 2031–2040 energiasäästukohustus arvutatakse aastate 2028–2030 keskmise energia lõpptarbimise alusel.</w:t>
      </w:r>
    </w:p>
    <w:p w14:paraId="4655A84C" w14:textId="77777777" w:rsidR="00827647" w:rsidRDefault="00827647" w:rsidP="00947442">
      <w:pPr>
        <w:pStyle w:val="muudetavtekst"/>
        <w:rPr>
          <w:rFonts w:asciiTheme="minorHAnsi" w:hAnsiTheme="minorHAnsi" w:cstheme="minorHAnsi"/>
        </w:rPr>
      </w:pPr>
    </w:p>
    <w:p w14:paraId="61CACACC" w14:textId="74EDEB6F" w:rsidR="008049DA" w:rsidRDefault="00F32024" w:rsidP="00947442">
      <w:pPr>
        <w:pStyle w:val="muudetavtekst"/>
        <w:rPr>
          <w:rFonts w:asciiTheme="minorHAnsi" w:hAnsiTheme="minorHAnsi" w:cstheme="minorHAnsi"/>
        </w:rPr>
      </w:pPr>
      <w:r w:rsidRPr="009D5DB9">
        <w:rPr>
          <w:rFonts w:asciiTheme="minorHAnsi" w:hAnsiTheme="minorHAnsi" w:cstheme="minorHAnsi"/>
          <w:b/>
          <w:bCs/>
        </w:rPr>
        <w:t xml:space="preserve">Punktiga </w:t>
      </w:r>
      <w:r w:rsidR="003A4168">
        <w:rPr>
          <w:rFonts w:asciiTheme="minorHAnsi" w:hAnsiTheme="minorHAnsi" w:cstheme="minorHAnsi"/>
          <w:b/>
          <w:bCs/>
        </w:rPr>
        <w:t>5</w:t>
      </w:r>
      <w:r w:rsidR="00FD3022">
        <w:rPr>
          <w:rFonts w:asciiTheme="minorHAnsi" w:hAnsiTheme="minorHAnsi" w:cstheme="minorHAnsi"/>
          <w:b/>
          <w:bCs/>
        </w:rPr>
        <w:t>4</w:t>
      </w:r>
      <w:r>
        <w:rPr>
          <w:rFonts w:asciiTheme="minorHAnsi" w:hAnsiTheme="minorHAnsi" w:cstheme="minorHAnsi"/>
        </w:rPr>
        <w:t xml:space="preserve"> lisatakse EnKS</w:t>
      </w:r>
      <w:r w:rsidR="00794BBC">
        <w:rPr>
          <w:rFonts w:asciiTheme="minorHAnsi" w:hAnsiTheme="minorHAnsi" w:cstheme="minorHAnsi"/>
        </w:rPr>
        <w:t>i</w:t>
      </w:r>
      <w:r w:rsidR="007378FC">
        <w:rPr>
          <w:rFonts w:asciiTheme="minorHAnsi" w:hAnsiTheme="minorHAnsi" w:cstheme="minorHAnsi"/>
        </w:rPr>
        <w:t xml:space="preserve"> </w:t>
      </w:r>
      <w:r w:rsidR="00794BBC" w:rsidRPr="51248E01">
        <w:rPr>
          <w:rFonts w:asciiTheme="minorHAnsi" w:hAnsiTheme="minorHAnsi" w:cstheme="minorBidi"/>
        </w:rPr>
        <w:t>§</w:t>
      </w:r>
      <w:r w:rsidR="007378FC">
        <w:rPr>
          <w:rFonts w:asciiTheme="minorHAnsi" w:hAnsiTheme="minorHAnsi" w:cstheme="minorHAnsi"/>
        </w:rPr>
        <w:t xml:space="preserve"> 14 lõige 5</w:t>
      </w:r>
      <w:r w:rsidR="00B172F3">
        <w:rPr>
          <w:rFonts w:asciiTheme="minorHAnsi" w:hAnsiTheme="minorHAnsi" w:cstheme="minorHAnsi"/>
        </w:rPr>
        <w:t xml:space="preserve"> </w:t>
      </w:r>
      <w:r w:rsidR="00DF1FBB">
        <w:rPr>
          <w:rFonts w:asciiTheme="minorHAnsi" w:hAnsiTheme="minorHAnsi" w:cstheme="minorHAnsi"/>
        </w:rPr>
        <w:t>ja võetakse üle direktiivi artikl</w:t>
      </w:r>
      <w:r w:rsidR="00052CB1">
        <w:rPr>
          <w:rFonts w:asciiTheme="minorHAnsi" w:hAnsiTheme="minorHAnsi" w:cstheme="minorHAnsi"/>
        </w:rPr>
        <w:t>i</w:t>
      </w:r>
      <w:r w:rsidR="00DF1FBB">
        <w:rPr>
          <w:rFonts w:asciiTheme="minorHAnsi" w:hAnsiTheme="minorHAnsi" w:cstheme="minorHAnsi"/>
        </w:rPr>
        <w:t xml:space="preserve"> 8 </w:t>
      </w:r>
      <w:r w:rsidR="004A1F24">
        <w:rPr>
          <w:rFonts w:asciiTheme="minorHAnsi" w:hAnsiTheme="minorHAnsi" w:cstheme="minorHAnsi"/>
        </w:rPr>
        <w:t xml:space="preserve">lõike 3 kolmas lõik. Lõikega </w:t>
      </w:r>
      <w:r w:rsidR="008A385D">
        <w:rPr>
          <w:rFonts w:asciiTheme="minorHAnsi" w:hAnsiTheme="minorHAnsi" w:cstheme="minorHAnsi"/>
        </w:rPr>
        <w:t>5</w:t>
      </w:r>
      <w:r w:rsidR="00C90A41">
        <w:rPr>
          <w:rFonts w:asciiTheme="minorHAnsi" w:hAnsiTheme="minorHAnsi" w:cstheme="minorHAnsi"/>
        </w:rPr>
        <w:t xml:space="preserve"> sätestatakse </w:t>
      </w:r>
      <w:r w:rsidR="00B172F3">
        <w:rPr>
          <w:rFonts w:asciiTheme="minorHAnsi" w:hAnsiTheme="minorHAnsi" w:cstheme="minorHAnsi"/>
        </w:rPr>
        <w:t xml:space="preserve">kohustus teatud </w:t>
      </w:r>
      <w:r w:rsidR="006F3C4F">
        <w:rPr>
          <w:rFonts w:asciiTheme="minorHAnsi" w:hAnsiTheme="minorHAnsi" w:cstheme="minorHAnsi"/>
        </w:rPr>
        <w:t xml:space="preserve">osa </w:t>
      </w:r>
      <w:r w:rsidR="00B172F3">
        <w:rPr>
          <w:rFonts w:asciiTheme="minorHAnsi" w:hAnsiTheme="minorHAnsi" w:cstheme="minorHAnsi"/>
        </w:rPr>
        <w:t>energiasääst</w:t>
      </w:r>
      <w:r w:rsidR="006F3C4F">
        <w:rPr>
          <w:rFonts w:asciiTheme="minorHAnsi" w:hAnsiTheme="minorHAnsi" w:cstheme="minorHAnsi"/>
        </w:rPr>
        <w:t>ust</w:t>
      </w:r>
      <w:r w:rsidR="00B172F3">
        <w:rPr>
          <w:rFonts w:asciiTheme="minorHAnsi" w:hAnsiTheme="minorHAnsi" w:cstheme="minorHAnsi"/>
        </w:rPr>
        <w:t xml:space="preserve"> saavutada ka energiaostuvõimetute isikute ja sinna riski</w:t>
      </w:r>
      <w:r w:rsidR="00794BBC">
        <w:rPr>
          <w:rFonts w:asciiTheme="minorHAnsi" w:hAnsiTheme="minorHAnsi" w:cstheme="minorHAnsi"/>
        </w:rPr>
        <w:t>rühma</w:t>
      </w:r>
      <w:r w:rsidR="00B172F3">
        <w:rPr>
          <w:rFonts w:asciiTheme="minorHAnsi" w:hAnsiTheme="minorHAnsi" w:cstheme="minorHAnsi"/>
        </w:rPr>
        <w:t xml:space="preserve"> kuuluvate isikute juures. </w:t>
      </w:r>
      <w:r w:rsidR="00FD0415" w:rsidRPr="00FD0415">
        <w:rPr>
          <w:rFonts w:asciiTheme="minorHAnsi" w:hAnsiTheme="minorHAnsi" w:cstheme="minorHAnsi"/>
        </w:rPr>
        <w:t>See osakaal peab olema vähemalt võrdne energiaostuvõimetute isikute osakaaluga</w:t>
      </w:r>
      <w:r w:rsidR="00794BBC">
        <w:rPr>
          <w:rFonts w:asciiTheme="minorHAnsi" w:hAnsiTheme="minorHAnsi" w:cstheme="minorHAnsi"/>
        </w:rPr>
        <w:t>,</w:t>
      </w:r>
      <w:r w:rsidR="00FD0415" w:rsidRPr="00FD0415">
        <w:rPr>
          <w:rFonts w:asciiTheme="minorHAnsi" w:hAnsiTheme="minorHAnsi" w:cstheme="minorHAnsi"/>
        </w:rPr>
        <w:t xml:space="preserve"> nagu on hinnatud riiklik</w:t>
      </w:r>
      <w:r w:rsidR="005F399C">
        <w:rPr>
          <w:rFonts w:asciiTheme="minorHAnsi" w:hAnsiTheme="minorHAnsi" w:cstheme="minorHAnsi"/>
        </w:rPr>
        <w:t>u</w:t>
      </w:r>
      <w:r w:rsidR="00FD0415" w:rsidRPr="00FD0415">
        <w:rPr>
          <w:rFonts w:asciiTheme="minorHAnsi" w:hAnsiTheme="minorHAnsi" w:cstheme="minorHAnsi"/>
        </w:rPr>
        <w:t>s energia- ja kliimakavas</w:t>
      </w:r>
      <w:r w:rsidR="00D32AEF">
        <w:rPr>
          <w:rFonts w:asciiTheme="minorHAnsi" w:hAnsiTheme="minorHAnsi" w:cstheme="minorHAnsi"/>
        </w:rPr>
        <w:t>.</w:t>
      </w:r>
    </w:p>
    <w:p w14:paraId="1CB79D22" w14:textId="4087F3F5" w:rsidR="00695456" w:rsidRDefault="00794BBC" w:rsidP="00947442">
      <w:pPr>
        <w:pStyle w:val="muudetavtekst"/>
        <w:rPr>
          <w:rFonts w:asciiTheme="minorHAnsi" w:hAnsiTheme="minorHAnsi" w:cstheme="minorHAnsi"/>
        </w:rPr>
      </w:pPr>
      <w:r>
        <w:rPr>
          <w:rFonts w:asciiTheme="minorHAnsi" w:hAnsiTheme="minorHAnsi" w:cstheme="minorHAnsi"/>
        </w:rPr>
        <w:t>K</w:t>
      </w:r>
      <w:r w:rsidR="00E848C5">
        <w:rPr>
          <w:rFonts w:asciiTheme="minorHAnsi" w:hAnsiTheme="minorHAnsi" w:cstheme="minorHAnsi"/>
        </w:rPr>
        <w:t>liimakavas on märgitud</w:t>
      </w:r>
      <w:r w:rsidR="007E2B45">
        <w:rPr>
          <w:rFonts w:asciiTheme="minorHAnsi" w:hAnsiTheme="minorHAnsi" w:cstheme="minorHAnsi"/>
        </w:rPr>
        <w:t>,</w:t>
      </w:r>
      <w:r w:rsidR="00E848C5">
        <w:rPr>
          <w:rFonts w:asciiTheme="minorHAnsi" w:hAnsiTheme="minorHAnsi" w:cstheme="minorHAnsi"/>
        </w:rPr>
        <w:t xml:space="preserve"> et energiaostuvõimetute osakaal on 2</w:t>
      </w:r>
      <w:r w:rsidR="00695456">
        <w:rPr>
          <w:rFonts w:asciiTheme="minorHAnsi" w:hAnsiTheme="minorHAnsi" w:cstheme="minorHAnsi"/>
        </w:rPr>
        <w:t>–</w:t>
      </w:r>
      <w:r w:rsidR="00A35F6D">
        <w:rPr>
          <w:rFonts w:asciiTheme="minorHAnsi" w:hAnsiTheme="minorHAnsi" w:cstheme="minorHAnsi"/>
        </w:rPr>
        <w:t>3</w:t>
      </w:r>
      <w:r w:rsidR="00695456">
        <w:rPr>
          <w:rFonts w:asciiTheme="minorHAnsi" w:hAnsiTheme="minorHAnsi" w:cstheme="minorHAnsi"/>
        </w:rPr>
        <w:t xml:space="preserve">%. </w:t>
      </w:r>
      <w:r w:rsidR="00052CB1">
        <w:rPr>
          <w:rFonts w:asciiTheme="minorHAnsi" w:hAnsiTheme="minorHAnsi" w:cstheme="minorHAnsi"/>
        </w:rPr>
        <w:t>Kui r</w:t>
      </w:r>
      <w:r w:rsidR="00695456">
        <w:rPr>
          <w:rFonts w:asciiTheme="minorHAnsi" w:hAnsiTheme="minorHAnsi" w:cstheme="minorHAnsi"/>
        </w:rPr>
        <w:t xml:space="preserve">iigi kumulatiivne energiatõhususe eesmärk on 21 295 GWh, siis energiaostuvõimetute isikute juures tuleb </w:t>
      </w:r>
      <w:r w:rsidR="00152C87">
        <w:rPr>
          <w:rFonts w:asciiTheme="minorHAnsi" w:hAnsiTheme="minorHAnsi" w:cstheme="minorHAnsi"/>
        </w:rPr>
        <w:t xml:space="preserve">aastatel 2021–2030 sellest </w:t>
      </w:r>
      <w:r w:rsidR="00695456">
        <w:rPr>
          <w:rFonts w:asciiTheme="minorHAnsi" w:hAnsiTheme="minorHAnsi" w:cstheme="minorHAnsi"/>
        </w:rPr>
        <w:t>saavutada 426 GWh</w:t>
      </w:r>
      <w:r w:rsidR="00FD3022">
        <w:rPr>
          <w:rFonts w:asciiTheme="minorHAnsi" w:hAnsiTheme="minorHAnsi" w:cstheme="minorHAnsi"/>
        </w:rPr>
        <w:t xml:space="preserve"> </w:t>
      </w:r>
      <w:r w:rsidR="00695456">
        <w:rPr>
          <w:rFonts w:asciiTheme="minorHAnsi" w:hAnsiTheme="minorHAnsi" w:cstheme="minorHAnsi"/>
        </w:rPr>
        <w:t>–</w:t>
      </w:r>
      <w:r w:rsidR="00FD3022">
        <w:rPr>
          <w:rFonts w:asciiTheme="minorHAnsi" w:hAnsiTheme="minorHAnsi" w:cstheme="minorHAnsi"/>
        </w:rPr>
        <w:t xml:space="preserve"> </w:t>
      </w:r>
      <w:r w:rsidR="00695456">
        <w:rPr>
          <w:rFonts w:asciiTheme="minorHAnsi" w:hAnsiTheme="minorHAnsi" w:cstheme="minorHAnsi"/>
        </w:rPr>
        <w:t>745 GWh, mis teeks u 50 GWh aastas.</w:t>
      </w:r>
    </w:p>
    <w:p w14:paraId="6B764B01" w14:textId="7E4080DD" w:rsidR="00605B74" w:rsidRDefault="00957B38" w:rsidP="00947442">
      <w:pPr>
        <w:pStyle w:val="muudetavtekst"/>
        <w:rPr>
          <w:rFonts w:asciiTheme="minorHAnsi" w:hAnsiTheme="minorHAnsi" w:cstheme="minorHAnsi"/>
        </w:rPr>
      </w:pPr>
      <w:r w:rsidRPr="4BE139BE">
        <w:rPr>
          <w:rFonts w:asciiTheme="minorHAnsi" w:hAnsiTheme="minorHAnsi" w:cstheme="minorBidi"/>
        </w:rPr>
        <w:t>Statistikaameti andmete</w:t>
      </w:r>
      <w:r w:rsidRPr="4BE139BE">
        <w:rPr>
          <w:rStyle w:val="Allmrkuseviide"/>
          <w:rFonts w:asciiTheme="minorHAnsi" w:hAnsiTheme="minorHAnsi" w:cstheme="minorBidi"/>
        </w:rPr>
        <w:footnoteReference w:id="60"/>
      </w:r>
      <w:r w:rsidRPr="4BE139BE">
        <w:rPr>
          <w:rFonts w:asciiTheme="minorHAnsi" w:hAnsiTheme="minorHAnsi" w:cstheme="minorBidi"/>
        </w:rPr>
        <w:t xml:space="preserve"> järgi elas 2020</w:t>
      </w:r>
      <w:r w:rsidR="00794BBC">
        <w:rPr>
          <w:rFonts w:asciiTheme="minorHAnsi" w:hAnsiTheme="minorHAnsi" w:cstheme="minorBidi"/>
        </w:rPr>
        <w:t>.</w:t>
      </w:r>
      <w:r w:rsidRPr="4BE139BE">
        <w:rPr>
          <w:rFonts w:asciiTheme="minorHAnsi" w:hAnsiTheme="minorHAnsi" w:cstheme="minorBidi"/>
        </w:rPr>
        <w:t xml:space="preserve"> </w:t>
      </w:r>
      <w:r w:rsidR="1FE37141" w:rsidRPr="4BE139BE">
        <w:rPr>
          <w:rFonts w:asciiTheme="minorHAnsi" w:hAnsiTheme="minorHAnsi" w:cstheme="minorBidi"/>
        </w:rPr>
        <w:t>aastal</w:t>
      </w:r>
      <w:r w:rsidRPr="4BE139BE">
        <w:rPr>
          <w:rFonts w:asciiTheme="minorHAnsi" w:hAnsiTheme="minorHAnsi" w:cstheme="minorBidi"/>
        </w:rPr>
        <w:t xml:space="preserve"> 57,8% leibkondadest kortermajades.</w:t>
      </w:r>
      <w:r w:rsidR="00794BBC">
        <w:rPr>
          <w:rFonts w:asciiTheme="minorHAnsi" w:hAnsiTheme="minorHAnsi" w:cstheme="minorHAnsi"/>
        </w:rPr>
        <w:t xml:space="preserve"> </w:t>
      </w:r>
      <w:r w:rsidR="00605B74">
        <w:rPr>
          <w:rFonts w:asciiTheme="minorHAnsi" w:hAnsiTheme="minorHAnsi" w:cstheme="minorHAnsi"/>
        </w:rPr>
        <w:t>Toimetuleku</w:t>
      </w:r>
      <w:r w:rsidR="00052CB1">
        <w:rPr>
          <w:rFonts w:asciiTheme="minorHAnsi" w:hAnsiTheme="minorHAnsi" w:cstheme="minorHAnsi"/>
        </w:rPr>
        <w:t>toetuse</w:t>
      </w:r>
      <w:r w:rsidR="00605B74">
        <w:rPr>
          <w:rFonts w:asciiTheme="minorHAnsi" w:hAnsiTheme="minorHAnsi" w:cstheme="minorHAnsi"/>
        </w:rPr>
        <w:t xml:space="preserve"> saaj</w:t>
      </w:r>
      <w:r w:rsidR="00646164">
        <w:rPr>
          <w:rFonts w:asciiTheme="minorHAnsi" w:hAnsiTheme="minorHAnsi" w:cstheme="minorHAnsi"/>
        </w:rPr>
        <w:t>ate osakaal</w:t>
      </w:r>
      <w:r w:rsidR="00CA630B">
        <w:rPr>
          <w:rStyle w:val="Allmrkuseviide"/>
          <w:rFonts w:asciiTheme="minorHAnsi" w:hAnsiTheme="minorHAnsi" w:cstheme="minorHAnsi"/>
        </w:rPr>
        <w:footnoteReference w:id="61"/>
      </w:r>
      <w:r w:rsidR="00646164">
        <w:rPr>
          <w:rFonts w:asciiTheme="minorHAnsi" w:hAnsiTheme="minorHAnsi" w:cstheme="minorHAnsi"/>
        </w:rPr>
        <w:t xml:space="preserve"> leibkondades on aastate jooksul langenud </w:t>
      </w:r>
      <w:r w:rsidR="008C434A">
        <w:rPr>
          <w:rFonts w:asciiTheme="minorHAnsi" w:hAnsiTheme="minorHAnsi" w:cstheme="minorHAnsi"/>
        </w:rPr>
        <w:t>4%</w:t>
      </w:r>
      <w:r w:rsidR="00152C87">
        <w:rPr>
          <w:rFonts w:asciiTheme="minorHAnsi" w:hAnsiTheme="minorHAnsi" w:cstheme="minorHAnsi"/>
        </w:rPr>
        <w:t>-</w:t>
      </w:r>
      <w:r w:rsidR="00794BBC">
        <w:rPr>
          <w:rFonts w:asciiTheme="minorHAnsi" w:hAnsiTheme="minorHAnsi" w:cstheme="minorHAnsi"/>
        </w:rPr>
        <w:t>lt</w:t>
      </w:r>
      <w:r w:rsidR="008C434A">
        <w:rPr>
          <w:rFonts w:asciiTheme="minorHAnsi" w:hAnsiTheme="minorHAnsi" w:cstheme="minorHAnsi"/>
        </w:rPr>
        <w:t xml:space="preserve"> (2022) 2,4%</w:t>
      </w:r>
      <w:r w:rsidR="00152C87">
        <w:rPr>
          <w:rFonts w:asciiTheme="minorHAnsi" w:hAnsiTheme="minorHAnsi" w:cstheme="minorHAnsi"/>
        </w:rPr>
        <w:t>-</w:t>
      </w:r>
      <w:r w:rsidR="007E2B45">
        <w:rPr>
          <w:rFonts w:asciiTheme="minorHAnsi" w:hAnsiTheme="minorHAnsi" w:cstheme="minorHAnsi"/>
        </w:rPr>
        <w:t>ni</w:t>
      </w:r>
      <w:r w:rsidR="00CA630B">
        <w:rPr>
          <w:rFonts w:asciiTheme="minorHAnsi" w:hAnsiTheme="minorHAnsi" w:cstheme="minorHAnsi"/>
        </w:rPr>
        <w:t xml:space="preserve"> (2024)</w:t>
      </w:r>
      <w:r w:rsidR="005F399C">
        <w:rPr>
          <w:rFonts w:asciiTheme="minorHAnsi" w:hAnsiTheme="minorHAnsi" w:cstheme="minorHAnsi"/>
        </w:rPr>
        <w:t>, neist kolmveerand elas kortermajades.</w:t>
      </w:r>
    </w:p>
    <w:p w14:paraId="220D9054" w14:textId="1F78D72A" w:rsidR="005F399C" w:rsidRDefault="00EC6C04" w:rsidP="00947442">
      <w:pPr>
        <w:pStyle w:val="muudetavtekst"/>
        <w:rPr>
          <w:rFonts w:asciiTheme="minorHAnsi" w:hAnsiTheme="minorHAnsi" w:cstheme="minorHAnsi"/>
        </w:rPr>
      </w:pPr>
      <w:r>
        <w:rPr>
          <w:rFonts w:asciiTheme="minorHAnsi" w:hAnsiTheme="minorHAnsi" w:cstheme="minorHAnsi"/>
        </w:rPr>
        <w:t xml:space="preserve">Kortermajade </w:t>
      </w:r>
      <w:r w:rsidR="00A35F6D">
        <w:rPr>
          <w:rFonts w:asciiTheme="minorHAnsi" w:hAnsiTheme="minorHAnsi" w:cstheme="minorHAnsi"/>
        </w:rPr>
        <w:t xml:space="preserve">ja väikeelamute </w:t>
      </w:r>
      <w:r>
        <w:rPr>
          <w:rFonts w:asciiTheme="minorHAnsi" w:hAnsiTheme="minorHAnsi" w:cstheme="minorHAnsi"/>
        </w:rPr>
        <w:t xml:space="preserve">renoveerimisega </w:t>
      </w:r>
      <w:r w:rsidR="00A35F6D">
        <w:rPr>
          <w:rFonts w:asciiTheme="minorHAnsi" w:hAnsiTheme="minorHAnsi" w:cstheme="minorHAnsi"/>
        </w:rPr>
        <w:t>saavutatav kokkuhoid aastatel 2021</w:t>
      </w:r>
      <w:r w:rsidR="00794BBC">
        <w:rPr>
          <w:rFonts w:asciiTheme="minorHAnsi" w:hAnsiTheme="minorHAnsi" w:cstheme="minorHAnsi"/>
        </w:rPr>
        <w:t>–</w:t>
      </w:r>
      <w:r w:rsidR="00A35F6D">
        <w:rPr>
          <w:rFonts w:asciiTheme="minorHAnsi" w:hAnsiTheme="minorHAnsi" w:cstheme="minorHAnsi"/>
        </w:rPr>
        <w:t xml:space="preserve">2030 </w:t>
      </w:r>
      <w:r w:rsidR="00794BBC">
        <w:rPr>
          <w:rFonts w:asciiTheme="minorHAnsi" w:hAnsiTheme="minorHAnsi" w:cstheme="minorHAnsi"/>
        </w:rPr>
        <w:t>praeguseid</w:t>
      </w:r>
      <w:r w:rsidR="00A35F6D">
        <w:rPr>
          <w:rFonts w:asciiTheme="minorHAnsi" w:hAnsiTheme="minorHAnsi" w:cstheme="minorHAnsi"/>
        </w:rPr>
        <w:t xml:space="preserve"> rahastuskavasid arvestades on 18</w:t>
      </w:r>
      <w:r w:rsidR="008E0105">
        <w:rPr>
          <w:rFonts w:asciiTheme="minorHAnsi" w:hAnsiTheme="minorHAnsi" w:cstheme="minorHAnsi"/>
        </w:rPr>
        <w:t>56 GWh</w:t>
      </w:r>
      <w:r w:rsidR="00B815B2">
        <w:rPr>
          <w:rFonts w:asciiTheme="minorHAnsi" w:hAnsiTheme="minorHAnsi" w:cstheme="minorHAnsi"/>
        </w:rPr>
        <w:t xml:space="preserve"> ehk aastas u 390 GWh.</w:t>
      </w:r>
    </w:p>
    <w:p w14:paraId="1B2B0F83" w14:textId="4028DFE9" w:rsidR="00B815B2" w:rsidRDefault="00B815B2" w:rsidP="00947442">
      <w:pPr>
        <w:pStyle w:val="muudetavtekst"/>
        <w:rPr>
          <w:rFonts w:asciiTheme="minorHAnsi" w:hAnsiTheme="minorHAnsi" w:cstheme="minorBidi"/>
        </w:rPr>
      </w:pPr>
      <w:r w:rsidRPr="4BE139BE">
        <w:rPr>
          <w:rFonts w:asciiTheme="minorHAnsi" w:hAnsiTheme="minorHAnsi" w:cstheme="minorBidi"/>
        </w:rPr>
        <w:t xml:space="preserve">Võttes arvesse leibkondade arvu, </w:t>
      </w:r>
      <w:r w:rsidR="00E143F0">
        <w:rPr>
          <w:rFonts w:asciiTheme="minorHAnsi" w:hAnsiTheme="minorHAnsi" w:cstheme="minorBidi"/>
        </w:rPr>
        <w:t xml:space="preserve">on </w:t>
      </w:r>
      <w:r w:rsidRPr="4BE139BE">
        <w:rPr>
          <w:rFonts w:asciiTheme="minorHAnsi" w:hAnsiTheme="minorHAnsi" w:cstheme="minorBidi"/>
        </w:rPr>
        <w:t xml:space="preserve">energiaostuvõimetute juures </w:t>
      </w:r>
      <w:r w:rsidR="00152C87">
        <w:rPr>
          <w:rFonts w:asciiTheme="minorHAnsi" w:hAnsiTheme="minorHAnsi" w:cstheme="minorBidi"/>
        </w:rPr>
        <w:t xml:space="preserve">praeguseks </w:t>
      </w:r>
      <w:r w:rsidRPr="4BE139BE">
        <w:rPr>
          <w:rFonts w:asciiTheme="minorHAnsi" w:hAnsiTheme="minorHAnsi" w:cstheme="minorBidi"/>
        </w:rPr>
        <w:t>saavutatud ~</w:t>
      </w:r>
      <w:r w:rsidR="00E143F0">
        <w:rPr>
          <w:rFonts w:asciiTheme="minorHAnsi" w:hAnsiTheme="minorHAnsi" w:cstheme="minorBidi"/>
        </w:rPr>
        <w:t xml:space="preserve"> </w:t>
      </w:r>
      <w:r w:rsidRPr="4BE139BE">
        <w:rPr>
          <w:rFonts w:asciiTheme="minorHAnsi" w:hAnsiTheme="minorHAnsi" w:cstheme="minorBidi"/>
        </w:rPr>
        <w:t>20 GWh aastas</w:t>
      </w:r>
      <w:r w:rsidR="007D7EB7" w:rsidRPr="4BE139BE">
        <w:rPr>
          <w:rFonts w:asciiTheme="minorHAnsi" w:hAnsiTheme="minorHAnsi" w:cstheme="minorBidi"/>
        </w:rPr>
        <w:t xml:space="preserve">, mis ei ole piisav. Tõenäoliselt on </w:t>
      </w:r>
      <w:r w:rsidR="0061367A">
        <w:rPr>
          <w:rFonts w:asciiTheme="minorHAnsi" w:hAnsiTheme="minorHAnsi" w:cstheme="minorBidi"/>
        </w:rPr>
        <w:t>põhjus selles</w:t>
      </w:r>
      <w:r w:rsidR="007D7EB7" w:rsidRPr="4BE139BE">
        <w:rPr>
          <w:rFonts w:asciiTheme="minorHAnsi" w:hAnsiTheme="minorHAnsi" w:cstheme="minorBidi"/>
        </w:rPr>
        <w:t xml:space="preserve">, et toetust on saanud eelkõige aktiivsemad korterühistud, kus </w:t>
      </w:r>
      <w:r w:rsidR="003A62BA" w:rsidRPr="4BE139BE">
        <w:rPr>
          <w:rFonts w:asciiTheme="minorHAnsi" w:hAnsiTheme="minorHAnsi" w:cstheme="minorBidi"/>
        </w:rPr>
        <w:t>võib olla toimetuleku</w:t>
      </w:r>
      <w:r w:rsidR="0061367A">
        <w:rPr>
          <w:rFonts w:asciiTheme="minorHAnsi" w:hAnsiTheme="minorHAnsi" w:cstheme="minorBidi"/>
        </w:rPr>
        <w:t>toetuse</w:t>
      </w:r>
      <w:r w:rsidR="003A62BA" w:rsidRPr="4BE139BE">
        <w:rPr>
          <w:rFonts w:asciiTheme="minorHAnsi" w:hAnsiTheme="minorHAnsi" w:cstheme="minorBidi"/>
        </w:rPr>
        <w:t xml:space="preserve"> saajaid, kuid n</w:t>
      </w:r>
      <w:r w:rsidR="0061367A">
        <w:rPr>
          <w:rFonts w:asciiTheme="minorHAnsi" w:hAnsiTheme="minorHAnsi" w:cstheme="minorBidi"/>
        </w:rPr>
        <w:t>e</w:t>
      </w:r>
      <w:r w:rsidR="00152C87">
        <w:rPr>
          <w:rFonts w:asciiTheme="minorHAnsi" w:hAnsiTheme="minorHAnsi" w:cstheme="minorBidi"/>
        </w:rPr>
        <w:t>e</w:t>
      </w:r>
      <w:r w:rsidR="0061367A">
        <w:rPr>
          <w:rFonts w:asciiTheme="minorHAnsi" w:hAnsiTheme="minorHAnsi" w:cstheme="minorBidi"/>
        </w:rPr>
        <w:t>d on vähemuses.</w:t>
      </w:r>
      <w:r w:rsidR="006B7494" w:rsidRPr="4BE139BE">
        <w:rPr>
          <w:rFonts w:asciiTheme="minorHAnsi" w:hAnsiTheme="minorHAnsi" w:cstheme="minorBidi"/>
        </w:rPr>
        <w:t xml:space="preserve"> </w:t>
      </w:r>
      <w:r w:rsidR="00D40CA6" w:rsidRPr="4BE139BE">
        <w:rPr>
          <w:rFonts w:asciiTheme="minorHAnsi" w:hAnsiTheme="minorHAnsi" w:cstheme="minorBidi"/>
        </w:rPr>
        <w:t xml:space="preserve">Seetõttu tuleb tulevikus leida </w:t>
      </w:r>
      <w:r w:rsidR="0061367A">
        <w:rPr>
          <w:rFonts w:asciiTheme="minorHAnsi" w:hAnsiTheme="minorHAnsi" w:cstheme="minorBidi"/>
        </w:rPr>
        <w:t>lisa</w:t>
      </w:r>
      <w:r w:rsidR="00D40CA6" w:rsidRPr="4BE139BE">
        <w:rPr>
          <w:rFonts w:asciiTheme="minorHAnsi" w:hAnsiTheme="minorHAnsi" w:cstheme="minorBidi"/>
        </w:rPr>
        <w:t xml:space="preserve">vahendeid ja </w:t>
      </w:r>
      <w:r w:rsidR="00E143F0">
        <w:rPr>
          <w:rFonts w:asciiTheme="minorHAnsi" w:hAnsiTheme="minorHAnsi" w:cstheme="minorBidi"/>
        </w:rPr>
        <w:t>-</w:t>
      </w:r>
      <w:r w:rsidR="00D40CA6" w:rsidRPr="4BE139BE">
        <w:rPr>
          <w:rFonts w:asciiTheme="minorHAnsi" w:hAnsiTheme="minorHAnsi" w:cstheme="minorBidi"/>
        </w:rPr>
        <w:t>meetmeid</w:t>
      </w:r>
      <w:r w:rsidR="7F76B304" w:rsidRPr="4BE139BE">
        <w:rPr>
          <w:rFonts w:asciiTheme="minorHAnsi" w:hAnsiTheme="minorHAnsi" w:cstheme="minorBidi"/>
        </w:rPr>
        <w:t>,</w:t>
      </w:r>
      <w:r w:rsidR="00D40CA6" w:rsidRPr="4BE139BE">
        <w:rPr>
          <w:rFonts w:asciiTheme="minorHAnsi" w:hAnsiTheme="minorHAnsi" w:cstheme="minorBidi"/>
        </w:rPr>
        <w:t xml:space="preserve"> et </w:t>
      </w:r>
      <w:r w:rsidR="0061367A">
        <w:rPr>
          <w:rFonts w:asciiTheme="minorHAnsi" w:hAnsiTheme="minorHAnsi" w:cstheme="minorBidi"/>
        </w:rPr>
        <w:t xml:space="preserve">saavutada energiasääst </w:t>
      </w:r>
      <w:r w:rsidR="00D40CA6" w:rsidRPr="4BE139BE">
        <w:rPr>
          <w:rFonts w:asciiTheme="minorHAnsi" w:hAnsiTheme="minorHAnsi" w:cstheme="minorBidi"/>
        </w:rPr>
        <w:t>just nende leibkondade juures</w:t>
      </w:r>
      <w:r w:rsidR="0061367A">
        <w:rPr>
          <w:rFonts w:asciiTheme="minorHAnsi" w:hAnsiTheme="minorHAnsi" w:cstheme="minorBidi"/>
        </w:rPr>
        <w:t>.</w:t>
      </w:r>
    </w:p>
    <w:p w14:paraId="7F04F664" w14:textId="77777777" w:rsidR="009D5DB9" w:rsidRDefault="009D5DB9" w:rsidP="00947442">
      <w:pPr>
        <w:pStyle w:val="muudetavtekst"/>
        <w:rPr>
          <w:rFonts w:asciiTheme="minorHAnsi" w:hAnsiTheme="minorHAnsi" w:cstheme="minorHAnsi"/>
        </w:rPr>
      </w:pPr>
    </w:p>
    <w:p w14:paraId="5873AF60" w14:textId="00A94554" w:rsidR="00AF33CB" w:rsidRDefault="00F23FCD" w:rsidP="00947442">
      <w:pPr>
        <w:pStyle w:val="muudetavtekst"/>
        <w:rPr>
          <w:rFonts w:asciiTheme="minorHAnsi" w:hAnsiTheme="minorHAnsi" w:cstheme="minorBidi"/>
        </w:rPr>
      </w:pPr>
      <w:r w:rsidRPr="6928F765">
        <w:rPr>
          <w:rFonts w:asciiTheme="minorHAnsi" w:hAnsiTheme="minorHAnsi" w:cstheme="minorBidi"/>
          <w:b/>
        </w:rPr>
        <w:t xml:space="preserve">Punktiga </w:t>
      </w:r>
      <w:r w:rsidR="003A4168">
        <w:rPr>
          <w:rFonts w:asciiTheme="minorHAnsi" w:hAnsiTheme="minorHAnsi" w:cstheme="minorBidi"/>
          <w:b/>
        </w:rPr>
        <w:t>5</w:t>
      </w:r>
      <w:r w:rsidR="00FD3022">
        <w:rPr>
          <w:rFonts w:asciiTheme="minorHAnsi" w:hAnsiTheme="minorHAnsi" w:cstheme="minorBidi"/>
          <w:b/>
        </w:rPr>
        <w:t>5</w:t>
      </w:r>
      <w:r w:rsidRPr="6928F765">
        <w:rPr>
          <w:rFonts w:asciiTheme="minorHAnsi" w:hAnsiTheme="minorHAnsi" w:cstheme="minorBidi"/>
        </w:rPr>
        <w:t xml:space="preserve"> </w:t>
      </w:r>
      <w:r w:rsidR="00B21E0D" w:rsidRPr="6928F765">
        <w:rPr>
          <w:rFonts w:asciiTheme="minorHAnsi" w:hAnsiTheme="minorHAnsi" w:cstheme="minorBidi"/>
        </w:rPr>
        <w:t>lisatakse EnKS</w:t>
      </w:r>
      <w:r w:rsidR="0061367A">
        <w:rPr>
          <w:rFonts w:asciiTheme="minorHAnsi" w:hAnsiTheme="minorHAnsi" w:cstheme="minorBidi"/>
        </w:rPr>
        <w:t>i</w:t>
      </w:r>
      <w:r w:rsidR="00B21E0D" w:rsidRPr="6928F765">
        <w:rPr>
          <w:rFonts w:asciiTheme="minorHAnsi" w:hAnsiTheme="minorHAnsi" w:cstheme="minorBidi"/>
        </w:rPr>
        <w:t xml:space="preserve"> </w:t>
      </w:r>
      <w:r w:rsidR="0061367A" w:rsidRPr="51248E01">
        <w:rPr>
          <w:rFonts w:asciiTheme="minorHAnsi" w:hAnsiTheme="minorHAnsi" w:cstheme="minorBidi"/>
        </w:rPr>
        <w:t>§</w:t>
      </w:r>
      <w:r w:rsidR="0061367A">
        <w:rPr>
          <w:rFonts w:asciiTheme="minorHAnsi" w:hAnsiTheme="minorHAnsi" w:cstheme="minorBidi"/>
        </w:rPr>
        <w:t xml:space="preserve"> </w:t>
      </w:r>
      <w:r w:rsidR="00FA7FDD" w:rsidRPr="6928F765">
        <w:rPr>
          <w:rFonts w:asciiTheme="minorHAnsi" w:hAnsiTheme="minorHAnsi" w:cstheme="minorBidi"/>
        </w:rPr>
        <w:t>16</w:t>
      </w:r>
      <w:r w:rsidR="00FA7FDD" w:rsidRPr="6928F765">
        <w:rPr>
          <w:rFonts w:asciiTheme="minorHAnsi" w:hAnsiTheme="minorHAnsi" w:cstheme="minorBidi"/>
          <w:vertAlign w:val="superscript"/>
        </w:rPr>
        <w:t>1</w:t>
      </w:r>
      <w:r w:rsidR="00636106" w:rsidRPr="6928F765">
        <w:rPr>
          <w:rFonts w:asciiTheme="minorHAnsi" w:hAnsiTheme="minorHAnsi" w:cstheme="minorBidi"/>
        </w:rPr>
        <w:t xml:space="preserve"> lõiked 4 ja 5</w:t>
      </w:r>
      <w:r w:rsidR="00AF33CB">
        <w:rPr>
          <w:rFonts w:asciiTheme="minorHAnsi" w:hAnsiTheme="minorHAnsi" w:cstheme="minorBidi"/>
        </w:rPr>
        <w:t xml:space="preserve"> ja võetakse üle direktiivi artikl</w:t>
      </w:r>
      <w:r w:rsidR="002F4519">
        <w:rPr>
          <w:rFonts w:asciiTheme="minorHAnsi" w:hAnsiTheme="minorHAnsi" w:cstheme="minorBidi"/>
        </w:rPr>
        <w:t>i</w:t>
      </w:r>
      <w:r w:rsidR="00AF33CB">
        <w:rPr>
          <w:rFonts w:asciiTheme="minorHAnsi" w:hAnsiTheme="minorHAnsi" w:cstheme="minorBidi"/>
        </w:rPr>
        <w:t xml:space="preserve"> 8 lõi</w:t>
      </w:r>
      <w:r w:rsidR="00242D6F">
        <w:rPr>
          <w:rFonts w:asciiTheme="minorHAnsi" w:hAnsiTheme="minorHAnsi" w:cstheme="minorBidi"/>
        </w:rPr>
        <w:t>ge 13.</w:t>
      </w:r>
    </w:p>
    <w:p w14:paraId="3178E62E" w14:textId="03DDB8F7" w:rsidR="00327F32" w:rsidRPr="00327F32" w:rsidRDefault="00327F32" w:rsidP="00327F32">
      <w:pPr>
        <w:pStyle w:val="muudetavtekst"/>
        <w:rPr>
          <w:rFonts w:asciiTheme="minorHAnsi" w:hAnsiTheme="minorHAnsi" w:cstheme="minorBidi"/>
        </w:rPr>
      </w:pPr>
      <w:r w:rsidRPr="00327F32">
        <w:rPr>
          <w:rFonts w:asciiTheme="minorHAnsi" w:hAnsiTheme="minorHAnsi" w:cstheme="minorBidi"/>
          <w:u w:val="single"/>
        </w:rPr>
        <w:t>Lõike 4</w:t>
      </w:r>
      <w:r w:rsidRPr="00327F32">
        <w:rPr>
          <w:rFonts w:asciiTheme="minorHAnsi" w:hAnsiTheme="minorHAnsi" w:cstheme="minorBidi"/>
        </w:rPr>
        <w:t xml:space="preserve">  kohaselt tuleb juhul, kui riik ei saavuta kohustusperioodi lõpuks nõutavat summaarset lõppkasutuse energiasäästu, saavutada puudu jäänud energiasääst lisaks järgmise kohustusperioodi energiasäästukohustusele järgmise kohustusperioodi lõpuks.</w:t>
      </w:r>
    </w:p>
    <w:p w14:paraId="548D88C3" w14:textId="3B692309" w:rsidR="00327F32" w:rsidRPr="00327F32" w:rsidRDefault="00327F32" w:rsidP="00327F32">
      <w:pPr>
        <w:pStyle w:val="muudetavtekst"/>
        <w:rPr>
          <w:rFonts w:asciiTheme="minorHAnsi" w:hAnsiTheme="minorHAnsi" w:cstheme="minorBidi"/>
        </w:rPr>
      </w:pPr>
      <w:r w:rsidRPr="00327F32">
        <w:rPr>
          <w:rFonts w:asciiTheme="minorHAnsi" w:hAnsiTheme="minorHAnsi" w:cstheme="minorBidi"/>
        </w:rPr>
        <w:t>Puudujäägi ülekandmine toimub kohustusperioodide vahel, mitte sama kohustusperioodi sees olevate aastaste määrade või alamperioodide vahel. Seega ei tähenda säte, et näiteks aastatel 2024–2025 saavutamata jäänud energiasääst lisatakse eraldi aastate 2026–2027 määrale. Aastate 2021–2030 määrad moodustavad ühe kumulatiivse kohustusperioodi arvestuse ning kohustuse täitmist hinnatakse selle perioodi lõpuks saavutatava summaarse lõppkasutuse energiasäästu alusel.</w:t>
      </w:r>
    </w:p>
    <w:p w14:paraId="6C8509FB" w14:textId="65D46B79" w:rsidR="009D5DB9" w:rsidRDefault="00327F32" w:rsidP="00947442">
      <w:pPr>
        <w:pStyle w:val="muudetavtekst"/>
        <w:rPr>
          <w:rFonts w:asciiTheme="minorHAnsi" w:hAnsiTheme="minorHAnsi" w:cstheme="minorBidi"/>
        </w:rPr>
      </w:pPr>
      <w:r w:rsidRPr="00327F32">
        <w:rPr>
          <w:rFonts w:asciiTheme="minorHAnsi" w:hAnsiTheme="minorHAnsi" w:cstheme="minorBidi"/>
          <w:u w:val="single"/>
        </w:rPr>
        <w:t>Lõikega 5</w:t>
      </w:r>
      <w:r w:rsidRPr="00327F32">
        <w:rPr>
          <w:rFonts w:asciiTheme="minorHAnsi" w:hAnsiTheme="minorHAnsi" w:cstheme="minorBidi"/>
        </w:rPr>
        <w:t xml:space="preserve"> sätestatakse, et kui riik saavutab kohustusperioodi lõpuks nõutavast tasemest suurema summaarse lõppkasutuse energiasäästu, võib ta kanda järgmisse kohustusperioodi üle kuni 10 protsenti kõnealusest ülejäägist. Ülekantav kogus vähendab järgmise kohustusperioodi jooksul täiendavalt saavutatava energiasäästu vajadust, kuid ei muuda Euroopa Liidu õigusest tulenevat sihteesmärki.</w:t>
      </w:r>
    </w:p>
    <w:p w14:paraId="7FA0BE8A" w14:textId="77777777" w:rsidR="00BF3B9C" w:rsidRDefault="00BF3B9C" w:rsidP="00947442">
      <w:pPr>
        <w:pStyle w:val="muudetavtekst"/>
        <w:rPr>
          <w:rFonts w:asciiTheme="minorHAnsi" w:hAnsiTheme="minorHAnsi" w:cstheme="minorBidi"/>
        </w:rPr>
      </w:pPr>
    </w:p>
    <w:p w14:paraId="6E308E54" w14:textId="1AE59A4A" w:rsidR="00BF3B9C" w:rsidRPr="00BF3B9C" w:rsidRDefault="00BF3B9C" w:rsidP="00BF3B9C">
      <w:pPr>
        <w:pStyle w:val="muudetavtekst"/>
      </w:pPr>
      <w:r w:rsidRPr="00BF3B9C">
        <w:rPr>
          <w:rFonts w:asciiTheme="minorHAnsi" w:hAnsiTheme="minorHAnsi" w:cstheme="minorBidi"/>
          <w:b/>
          <w:bCs/>
        </w:rPr>
        <w:t>Punktiga 56</w:t>
      </w:r>
      <w:r>
        <w:rPr>
          <w:rFonts w:asciiTheme="minorHAnsi" w:hAnsiTheme="minorHAnsi" w:cstheme="minorBidi"/>
        </w:rPr>
        <w:t xml:space="preserve"> </w:t>
      </w:r>
      <w:r w:rsidRPr="00BF3B9C">
        <w:t>muudetakse EnKSi § 18 lõike 2 punktis 6¹ sisalduvat viidet ning asendatakse viide Euroopa Parlamendi ja nõukogu direktiivi (EL) 2018/2002 V lisale viitega Euroopa Parlamendi ja nõukogu direktiivi (EL) 2023/1791 V lisale.</w:t>
      </w:r>
    </w:p>
    <w:p w14:paraId="57D130FD" w14:textId="6C2C69A5" w:rsidR="00BF3B9C" w:rsidRPr="00BF3B9C" w:rsidRDefault="00BF3B9C" w:rsidP="00BF3B9C">
      <w:pPr>
        <w:pStyle w:val="muudetavtekst"/>
      </w:pPr>
      <w:r w:rsidRPr="00BF3B9C">
        <w:t>Muudatus on normitehniline ja vajalik seoses energiatõhususe direktiivi uuesti sõnastamisega. Uue direktiivi V lisa reguleerib energiatõhususkohustuste süsteemide ja alternatiivsete poliitikameetmete mõju arvutamise ühiseid meetodeid ja põhimõtteid.</w:t>
      </w:r>
    </w:p>
    <w:p w14:paraId="0F513926" w14:textId="3DEF06FC" w:rsidR="00BF3B9C" w:rsidRDefault="00BF3B9C" w:rsidP="00BF3B9C">
      <w:pPr>
        <w:pStyle w:val="muudetavtekst"/>
      </w:pPr>
      <w:r w:rsidRPr="00BF3B9C">
        <w:t xml:space="preserve">Sätte sisuline eesmärk ei muutu. Muudatusega tagatakse, et energiasäästu arvutamisel, tõendamisel ja arvestamisel lähtutakse edaspidi kehtiva direktiivi (EL) 2023/1791 V lisas sätestatud nõuetest. </w:t>
      </w:r>
    </w:p>
    <w:p w14:paraId="7508CF8B" w14:textId="367BB5FB" w:rsidR="00327F32" w:rsidRDefault="00FE6092" w:rsidP="00947442">
      <w:pPr>
        <w:pStyle w:val="muudetavtekst"/>
      </w:pPr>
      <w:r>
        <w:t>S</w:t>
      </w:r>
      <w:r w:rsidRPr="00FE6092">
        <w:t>ätte eesmärk ei muutu. Muudatusega tagatakse, et energiasäästu arvutamisel, tõendamisel ja arvestamisel lähtutakse edaspidi kehtiva direktiivi (EL) 2023/1791 V lisas sätestatud nõuetest. Tegemist on viite ajakohastamisega, millega viiakse säte kooskõlla Euroopa Liidu kehtiva õigusega.</w:t>
      </w:r>
    </w:p>
    <w:p w14:paraId="1F64E026" w14:textId="77777777" w:rsidR="00D902B8" w:rsidRPr="00327F32" w:rsidRDefault="00D902B8" w:rsidP="00947442">
      <w:pPr>
        <w:pStyle w:val="muudetavtekst"/>
        <w:rPr>
          <w:rFonts w:asciiTheme="minorHAnsi" w:hAnsiTheme="minorHAnsi" w:cstheme="minorHAnsi"/>
        </w:rPr>
      </w:pPr>
    </w:p>
    <w:p w14:paraId="5BCA3A59" w14:textId="77BB6678" w:rsidR="009D5DB9" w:rsidRDefault="00E95A8D" w:rsidP="00947442">
      <w:pPr>
        <w:pStyle w:val="muudetavtekst"/>
        <w:rPr>
          <w:rFonts w:asciiTheme="minorHAnsi" w:hAnsiTheme="minorHAnsi" w:cstheme="minorBidi"/>
        </w:rPr>
      </w:pPr>
      <w:r w:rsidRPr="00573821">
        <w:rPr>
          <w:rFonts w:asciiTheme="minorHAnsi" w:hAnsiTheme="minorHAnsi" w:cstheme="minorBidi"/>
          <w:b/>
        </w:rPr>
        <w:t xml:space="preserve">Punktiga </w:t>
      </w:r>
      <w:r w:rsidR="008404FA">
        <w:rPr>
          <w:rFonts w:asciiTheme="minorHAnsi" w:hAnsiTheme="minorHAnsi" w:cstheme="minorBidi"/>
          <w:b/>
        </w:rPr>
        <w:t>5</w:t>
      </w:r>
      <w:r w:rsidR="00BF3B9C">
        <w:rPr>
          <w:rFonts w:asciiTheme="minorHAnsi" w:hAnsiTheme="minorHAnsi" w:cstheme="minorBidi"/>
          <w:b/>
        </w:rPr>
        <w:t>7</w:t>
      </w:r>
      <w:r w:rsidR="002303BD" w:rsidRPr="6928F765">
        <w:rPr>
          <w:rFonts w:asciiTheme="minorHAnsi" w:hAnsiTheme="minorHAnsi" w:cstheme="minorBidi"/>
        </w:rPr>
        <w:t xml:space="preserve"> </w:t>
      </w:r>
      <w:r w:rsidR="00D226A0" w:rsidRPr="6928F765">
        <w:rPr>
          <w:rFonts w:asciiTheme="minorHAnsi" w:hAnsiTheme="minorHAnsi" w:cstheme="minorBidi"/>
        </w:rPr>
        <w:t>lisatakse EnKS</w:t>
      </w:r>
      <w:r w:rsidR="0061367A">
        <w:rPr>
          <w:rFonts w:asciiTheme="minorHAnsi" w:hAnsiTheme="minorHAnsi" w:cstheme="minorBidi"/>
        </w:rPr>
        <w:t>i</w:t>
      </w:r>
      <w:r w:rsidR="00D226A0" w:rsidRPr="6928F765">
        <w:rPr>
          <w:rFonts w:asciiTheme="minorHAnsi" w:hAnsiTheme="minorHAnsi" w:cstheme="minorBidi"/>
        </w:rPr>
        <w:t xml:space="preserve"> </w:t>
      </w:r>
      <w:r w:rsidR="0061367A" w:rsidRPr="51248E01">
        <w:rPr>
          <w:rFonts w:asciiTheme="minorHAnsi" w:hAnsiTheme="minorHAnsi" w:cstheme="minorBidi"/>
        </w:rPr>
        <w:t>§</w:t>
      </w:r>
      <w:r w:rsidR="0061367A">
        <w:rPr>
          <w:rFonts w:asciiTheme="minorHAnsi" w:hAnsiTheme="minorHAnsi" w:cstheme="minorBidi"/>
        </w:rPr>
        <w:t xml:space="preserve"> </w:t>
      </w:r>
      <w:r w:rsidR="00D226A0" w:rsidRPr="6928F765">
        <w:rPr>
          <w:rFonts w:asciiTheme="minorHAnsi" w:hAnsiTheme="minorHAnsi" w:cstheme="minorBidi"/>
        </w:rPr>
        <w:t>21 lõikesse 1 punkt 9</w:t>
      </w:r>
      <w:r w:rsidR="00CF48BD" w:rsidRPr="6928F765">
        <w:rPr>
          <w:rFonts w:asciiTheme="minorHAnsi" w:hAnsiTheme="minorHAnsi" w:cstheme="minorBidi"/>
        </w:rPr>
        <w:t>, mis sätestab</w:t>
      </w:r>
      <w:r w:rsidR="69F33332" w:rsidRPr="6928F765">
        <w:rPr>
          <w:rFonts w:asciiTheme="minorHAnsi" w:hAnsiTheme="minorHAnsi" w:cstheme="minorBidi"/>
        </w:rPr>
        <w:t>,</w:t>
      </w:r>
      <w:r w:rsidR="00CF48BD" w:rsidRPr="6928F765">
        <w:rPr>
          <w:rFonts w:asciiTheme="minorHAnsi" w:hAnsiTheme="minorHAnsi" w:cstheme="minorBidi"/>
        </w:rPr>
        <w:t xml:space="preserve"> et eraldi tuleb </w:t>
      </w:r>
      <w:r w:rsidR="00E9583C">
        <w:rPr>
          <w:rFonts w:asciiTheme="minorHAnsi" w:hAnsiTheme="minorHAnsi" w:cstheme="minorBidi"/>
        </w:rPr>
        <w:t xml:space="preserve">ette </w:t>
      </w:r>
      <w:r w:rsidR="00CF48BD" w:rsidRPr="6928F765">
        <w:rPr>
          <w:rFonts w:asciiTheme="minorHAnsi" w:hAnsiTheme="minorHAnsi" w:cstheme="minorBidi"/>
        </w:rPr>
        <w:t>näha poliitikameetmed</w:t>
      </w:r>
      <w:r w:rsidR="1668B30E" w:rsidRPr="6928F765">
        <w:rPr>
          <w:rFonts w:asciiTheme="minorHAnsi" w:hAnsiTheme="minorHAnsi" w:cstheme="minorBidi"/>
        </w:rPr>
        <w:t>,</w:t>
      </w:r>
      <w:r w:rsidR="00CF48BD" w:rsidRPr="6928F765">
        <w:rPr>
          <w:rFonts w:asciiTheme="minorHAnsi" w:hAnsiTheme="minorHAnsi" w:cstheme="minorBidi"/>
        </w:rPr>
        <w:t xml:space="preserve"> mis tagavad energiasäästu </w:t>
      </w:r>
      <w:r w:rsidR="002361DD" w:rsidRPr="6928F765">
        <w:rPr>
          <w:rFonts w:asciiTheme="minorHAnsi" w:hAnsiTheme="minorHAnsi" w:cstheme="minorBidi"/>
        </w:rPr>
        <w:t>energiaostuvõimetute isikute juures.</w:t>
      </w:r>
      <w:r w:rsidR="0086229B">
        <w:rPr>
          <w:rFonts w:asciiTheme="minorHAnsi" w:hAnsiTheme="minorHAnsi" w:cstheme="minorBidi"/>
        </w:rPr>
        <w:t xml:space="preserve"> Võetakse üle direktiivi artikl</w:t>
      </w:r>
      <w:r w:rsidR="005F0781">
        <w:rPr>
          <w:rFonts w:asciiTheme="minorHAnsi" w:hAnsiTheme="minorHAnsi" w:cstheme="minorBidi"/>
        </w:rPr>
        <w:t>i</w:t>
      </w:r>
      <w:r w:rsidR="0086229B">
        <w:rPr>
          <w:rFonts w:asciiTheme="minorHAnsi" w:hAnsiTheme="minorHAnsi" w:cstheme="minorBidi"/>
        </w:rPr>
        <w:t xml:space="preserve"> 8 lõi</w:t>
      </w:r>
      <w:r w:rsidR="009E22EA">
        <w:rPr>
          <w:rFonts w:asciiTheme="minorHAnsi" w:hAnsiTheme="minorHAnsi" w:cstheme="minorBidi"/>
        </w:rPr>
        <w:t>k</w:t>
      </w:r>
      <w:r w:rsidR="0086229B">
        <w:rPr>
          <w:rFonts w:asciiTheme="minorHAnsi" w:hAnsiTheme="minorHAnsi" w:cstheme="minorBidi"/>
        </w:rPr>
        <w:t xml:space="preserve">e </w:t>
      </w:r>
      <w:r w:rsidR="00FF1146">
        <w:rPr>
          <w:rFonts w:asciiTheme="minorHAnsi" w:hAnsiTheme="minorHAnsi" w:cstheme="minorBidi"/>
        </w:rPr>
        <w:t>3</w:t>
      </w:r>
      <w:r w:rsidR="009E22EA">
        <w:rPr>
          <w:rFonts w:asciiTheme="minorHAnsi" w:hAnsiTheme="minorHAnsi" w:cstheme="minorBidi"/>
        </w:rPr>
        <w:t xml:space="preserve"> esimene lõige. </w:t>
      </w:r>
      <w:r w:rsidR="008B48D5" w:rsidRPr="6928F765">
        <w:rPr>
          <w:rFonts w:asciiTheme="minorHAnsi" w:hAnsiTheme="minorHAnsi" w:cstheme="minorBidi"/>
        </w:rPr>
        <w:t>Poliitikamee</w:t>
      </w:r>
      <w:r w:rsidR="003D3289" w:rsidRPr="6928F765">
        <w:rPr>
          <w:rFonts w:asciiTheme="minorHAnsi" w:hAnsiTheme="minorHAnsi" w:cstheme="minorBidi"/>
        </w:rPr>
        <w:t>tme</w:t>
      </w:r>
      <w:r w:rsidR="008B48D5" w:rsidRPr="6928F765">
        <w:rPr>
          <w:rFonts w:asciiTheme="minorHAnsi" w:hAnsiTheme="minorHAnsi" w:cstheme="minorBidi"/>
        </w:rPr>
        <w:t xml:space="preserve">d võivad olla toetused, </w:t>
      </w:r>
      <w:r w:rsidR="00355911" w:rsidRPr="6928F765">
        <w:rPr>
          <w:rFonts w:asciiTheme="minorHAnsi" w:hAnsiTheme="minorHAnsi" w:cstheme="minorBidi"/>
        </w:rPr>
        <w:t>käendused</w:t>
      </w:r>
      <w:r w:rsidR="008B48D5" w:rsidRPr="6928F765">
        <w:rPr>
          <w:rFonts w:asciiTheme="minorHAnsi" w:hAnsiTheme="minorHAnsi" w:cstheme="minorBidi"/>
        </w:rPr>
        <w:t xml:space="preserve">, ka teavitustöö jne. </w:t>
      </w:r>
      <w:r w:rsidR="0061367A">
        <w:rPr>
          <w:rFonts w:asciiTheme="minorHAnsi" w:hAnsiTheme="minorHAnsi" w:cstheme="minorBidi"/>
        </w:rPr>
        <w:t>U</w:t>
      </w:r>
      <w:r w:rsidR="008B48D5" w:rsidRPr="6928F765">
        <w:rPr>
          <w:rFonts w:asciiTheme="minorHAnsi" w:hAnsiTheme="minorHAnsi" w:cstheme="minorBidi"/>
        </w:rPr>
        <w:t>u</w:t>
      </w:r>
      <w:r w:rsidR="0061367A">
        <w:rPr>
          <w:rFonts w:asciiTheme="minorHAnsi" w:hAnsiTheme="minorHAnsi" w:cstheme="minorBidi"/>
        </w:rPr>
        <w:t>s</w:t>
      </w:r>
      <w:r w:rsidR="008B48D5" w:rsidRPr="6928F765">
        <w:rPr>
          <w:rFonts w:asciiTheme="minorHAnsi" w:hAnsiTheme="minorHAnsi" w:cstheme="minorBidi"/>
        </w:rPr>
        <w:t xml:space="preserve"> poliitikamee</w:t>
      </w:r>
      <w:r w:rsidR="0061367A">
        <w:rPr>
          <w:rFonts w:asciiTheme="minorHAnsi" w:hAnsiTheme="minorHAnsi" w:cstheme="minorBidi"/>
        </w:rPr>
        <w:t>de</w:t>
      </w:r>
      <w:r w:rsidR="008B48D5" w:rsidRPr="6928F765">
        <w:rPr>
          <w:rFonts w:asciiTheme="minorHAnsi" w:hAnsiTheme="minorHAnsi" w:cstheme="minorBidi"/>
        </w:rPr>
        <w:t xml:space="preserve"> on </w:t>
      </w:r>
      <w:r w:rsidR="007E512B" w:rsidRPr="6928F765">
        <w:rPr>
          <w:rFonts w:asciiTheme="minorHAnsi" w:hAnsiTheme="minorHAnsi" w:cstheme="minorBidi"/>
        </w:rPr>
        <w:t>Sotsiaalse Kliimafondi</w:t>
      </w:r>
      <w:r w:rsidR="00814F5F" w:rsidRPr="6928F765">
        <w:rPr>
          <w:rStyle w:val="Allmrkuseviide"/>
          <w:rFonts w:asciiTheme="minorHAnsi" w:hAnsiTheme="minorHAnsi" w:cstheme="minorBidi"/>
        </w:rPr>
        <w:footnoteReference w:id="62"/>
      </w:r>
      <w:r w:rsidR="003D3289" w:rsidRPr="6928F765">
        <w:rPr>
          <w:rFonts w:asciiTheme="minorHAnsi" w:hAnsiTheme="minorHAnsi" w:cstheme="minorBidi"/>
        </w:rPr>
        <w:t xml:space="preserve"> </w:t>
      </w:r>
      <w:r w:rsidR="007E512B" w:rsidRPr="6928F765">
        <w:rPr>
          <w:rFonts w:asciiTheme="minorHAnsi" w:hAnsiTheme="minorHAnsi" w:cstheme="minorBidi"/>
        </w:rPr>
        <w:t xml:space="preserve">(SKF) rahastus, </w:t>
      </w:r>
      <w:r w:rsidR="092F8C67" w:rsidRPr="6928F765">
        <w:rPr>
          <w:rFonts w:asciiTheme="minorHAnsi" w:hAnsiTheme="minorHAnsi" w:cstheme="minorBidi"/>
        </w:rPr>
        <w:t xml:space="preserve">mis </w:t>
      </w:r>
      <w:r w:rsidR="00FF1EF5" w:rsidRPr="6928F765">
        <w:rPr>
          <w:rFonts w:asciiTheme="minorHAnsi" w:hAnsiTheme="minorHAnsi" w:cstheme="minorBidi"/>
        </w:rPr>
        <w:t xml:space="preserve">aitab </w:t>
      </w:r>
      <w:r w:rsidR="00814F5F" w:rsidRPr="6928F765">
        <w:rPr>
          <w:rFonts w:asciiTheme="minorHAnsi" w:hAnsiTheme="minorHAnsi" w:cstheme="minorBidi"/>
        </w:rPr>
        <w:t xml:space="preserve">energiasäästu </w:t>
      </w:r>
      <w:r w:rsidR="00FF1EF5" w:rsidRPr="6928F765">
        <w:rPr>
          <w:rFonts w:asciiTheme="minorHAnsi" w:hAnsiTheme="minorHAnsi" w:cstheme="minorBidi"/>
        </w:rPr>
        <w:t>eesmärgile kaasa perioodil 2026</w:t>
      </w:r>
      <w:r w:rsidR="0061367A">
        <w:rPr>
          <w:rFonts w:asciiTheme="minorHAnsi" w:hAnsiTheme="minorHAnsi" w:cstheme="minorBidi"/>
        </w:rPr>
        <w:t>–</w:t>
      </w:r>
      <w:r w:rsidR="00FF1EF5" w:rsidRPr="6928F765">
        <w:rPr>
          <w:rFonts w:asciiTheme="minorHAnsi" w:hAnsiTheme="minorHAnsi" w:cstheme="minorBidi"/>
        </w:rPr>
        <w:t>2032</w:t>
      </w:r>
      <w:r w:rsidR="00814F5F" w:rsidRPr="6928F765">
        <w:rPr>
          <w:rFonts w:asciiTheme="minorHAnsi" w:hAnsiTheme="minorHAnsi" w:cstheme="minorBidi"/>
        </w:rPr>
        <w:t xml:space="preserve">. </w:t>
      </w:r>
      <w:r w:rsidR="00FF1EF5" w:rsidRPr="6928F765">
        <w:rPr>
          <w:rFonts w:asciiTheme="minorHAnsi" w:hAnsiTheme="minorHAnsi" w:cstheme="minorBidi"/>
        </w:rPr>
        <w:t xml:space="preserve">SKF on üks </w:t>
      </w:r>
      <w:r w:rsidR="0081688E">
        <w:rPr>
          <w:rFonts w:asciiTheme="minorHAnsi" w:hAnsiTheme="minorHAnsi" w:cstheme="minorBidi"/>
        </w:rPr>
        <w:t>k</w:t>
      </w:r>
      <w:r w:rsidR="00FF1EF5" w:rsidRPr="6928F765">
        <w:rPr>
          <w:rFonts w:asciiTheme="minorHAnsi" w:hAnsiTheme="minorHAnsi" w:cstheme="minorBidi"/>
        </w:rPr>
        <w:t>omisjoni 14.</w:t>
      </w:r>
      <w:r w:rsidR="007E50AE">
        <w:rPr>
          <w:rFonts w:asciiTheme="minorHAnsi" w:hAnsiTheme="minorHAnsi" w:cstheme="minorBidi"/>
        </w:rPr>
        <w:t xml:space="preserve"> juulil </w:t>
      </w:r>
      <w:r w:rsidR="00FF1EF5" w:rsidRPr="6928F765">
        <w:rPr>
          <w:rFonts w:asciiTheme="minorHAnsi" w:hAnsiTheme="minorHAnsi" w:cstheme="minorBidi"/>
        </w:rPr>
        <w:t xml:space="preserve">2021 esitatud kliimapaketi (Fit For 55) algatusest, mille eesmärk on </w:t>
      </w:r>
      <w:r w:rsidR="0061367A">
        <w:rPr>
          <w:rFonts w:asciiTheme="minorHAnsi" w:hAnsiTheme="minorHAnsi" w:cstheme="minorBidi"/>
        </w:rPr>
        <w:t xml:space="preserve">kiirendada </w:t>
      </w:r>
      <w:r w:rsidR="00FF1EF5" w:rsidRPr="6928F765">
        <w:rPr>
          <w:rFonts w:asciiTheme="minorHAnsi" w:hAnsiTheme="minorHAnsi" w:cstheme="minorBidi"/>
        </w:rPr>
        <w:t xml:space="preserve">kasvuhoonegaaside heite vähendamist, toetades selles protsessis vähekaitstud leibkondi ja mikroettevõtteid energiaostuvõimetuse ja transpordivaesuse vähendamisel. </w:t>
      </w:r>
      <w:r w:rsidR="0081688E">
        <w:rPr>
          <w:rFonts w:asciiTheme="minorHAnsi" w:hAnsiTheme="minorHAnsi" w:cstheme="minorBidi"/>
        </w:rPr>
        <w:t>SKF</w:t>
      </w:r>
      <w:r w:rsidR="00FF1EF5" w:rsidRPr="6928F765">
        <w:rPr>
          <w:rFonts w:asciiTheme="minorHAnsi" w:hAnsiTheme="minorHAnsi" w:cstheme="minorBidi"/>
        </w:rPr>
        <w:t xml:space="preserve"> sihtrühmad on vähekaitstud leibkonnad, mikroettevõtjad ja transpordikasutajad. Eesti maksimaalne toetusmaht on 186 mln eurot, mille</w:t>
      </w:r>
      <w:r w:rsidR="0061367A">
        <w:rPr>
          <w:rFonts w:asciiTheme="minorHAnsi" w:hAnsiTheme="minorHAnsi" w:cstheme="minorBidi"/>
        </w:rPr>
        <w:t xml:space="preserve"> riiklik kaasfinantseering</w:t>
      </w:r>
      <w:r w:rsidR="00FF1EF5" w:rsidRPr="6928F765">
        <w:rPr>
          <w:rFonts w:asciiTheme="minorHAnsi" w:hAnsiTheme="minorHAnsi" w:cstheme="minorBidi"/>
        </w:rPr>
        <w:t xml:space="preserve"> on vähemalt 25%</w:t>
      </w:r>
      <w:r w:rsidR="0061367A">
        <w:rPr>
          <w:rFonts w:asciiTheme="minorHAnsi" w:hAnsiTheme="minorHAnsi" w:cstheme="minorBidi"/>
        </w:rPr>
        <w:t>.</w:t>
      </w:r>
      <w:r w:rsidR="00FF1EF5" w:rsidRPr="6928F765">
        <w:rPr>
          <w:rFonts w:asciiTheme="minorHAnsi" w:hAnsiTheme="minorHAnsi" w:cstheme="minorBidi"/>
        </w:rPr>
        <w:t xml:space="preserve"> SKF tegevuskava on </w:t>
      </w:r>
      <w:r w:rsidR="006D265A" w:rsidRPr="6928F765">
        <w:rPr>
          <w:rFonts w:asciiTheme="minorHAnsi" w:hAnsiTheme="minorHAnsi" w:cstheme="minorBidi"/>
        </w:rPr>
        <w:t xml:space="preserve">Rahandusministeeriumis </w:t>
      </w:r>
      <w:r w:rsidR="00FF1EF5" w:rsidRPr="6928F765">
        <w:rPr>
          <w:rFonts w:asciiTheme="minorHAnsi" w:hAnsiTheme="minorHAnsi" w:cstheme="minorBidi"/>
        </w:rPr>
        <w:t>välja töötamise</w:t>
      </w:r>
      <w:r w:rsidR="008B48D5" w:rsidRPr="6928F765">
        <w:rPr>
          <w:rFonts w:asciiTheme="minorHAnsi" w:hAnsiTheme="minorHAnsi" w:cstheme="minorBidi"/>
        </w:rPr>
        <w:t>l</w:t>
      </w:r>
      <w:r w:rsidR="0061367A">
        <w:rPr>
          <w:rFonts w:asciiTheme="minorHAnsi" w:hAnsiTheme="minorHAnsi" w:cstheme="minorBidi"/>
        </w:rPr>
        <w:t xml:space="preserve"> </w:t>
      </w:r>
      <w:r w:rsidR="0081688E">
        <w:rPr>
          <w:rFonts w:asciiTheme="minorHAnsi" w:hAnsiTheme="minorHAnsi" w:cstheme="minorBidi"/>
        </w:rPr>
        <w:t>ja</w:t>
      </w:r>
      <w:r w:rsidR="00FF1EF5" w:rsidRPr="6928F765">
        <w:rPr>
          <w:rFonts w:asciiTheme="minorHAnsi" w:hAnsiTheme="minorHAnsi" w:cstheme="minorBidi"/>
        </w:rPr>
        <w:t xml:space="preserve"> peaks valmima 2025.</w:t>
      </w:r>
      <w:r w:rsidR="0061367A">
        <w:rPr>
          <w:rFonts w:asciiTheme="minorHAnsi" w:hAnsiTheme="minorHAnsi" w:cstheme="minorBidi"/>
        </w:rPr>
        <w:t xml:space="preserve"> </w:t>
      </w:r>
      <w:r w:rsidR="00FF1EF5" w:rsidRPr="6928F765">
        <w:rPr>
          <w:rFonts w:asciiTheme="minorHAnsi" w:hAnsiTheme="minorHAnsi" w:cstheme="minorBidi"/>
        </w:rPr>
        <w:t>a keskpaigas</w:t>
      </w:r>
      <w:r w:rsidR="0081688E">
        <w:rPr>
          <w:rFonts w:asciiTheme="minorHAnsi" w:hAnsiTheme="minorHAnsi" w:cstheme="minorBidi"/>
        </w:rPr>
        <w:t>,</w:t>
      </w:r>
      <w:r w:rsidR="00FF1EF5" w:rsidRPr="6928F765">
        <w:rPr>
          <w:rFonts w:asciiTheme="minorHAnsi" w:hAnsiTheme="minorHAnsi" w:cstheme="minorBidi"/>
        </w:rPr>
        <w:t xml:space="preserve"> selle elluviimine jääb </w:t>
      </w:r>
      <w:r w:rsidR="0081688E">
        <w:rPr>
          <w:rFonts w:asciiTheme="minorHAnsi" w:hAnsiTheme="minorHAnsi" w:cstheme="minorBidi"/>
        </w:rPr>
        <w:t>aastaisse</w:t>
      </w:r>
      <w:r w:rsidR="00FF1EF5" w:rsidRPr="6928F765">
        <w:rPr>
          <w:rFonts w:asciiTheme="minorHAnsi" w:hAnsiTheme="minorHAnsi" w:cstheme="minorBidi"/>
        </w:rPr>
        <w:t xml:space="preserve"> 2026</w:t>
      </w:r>
      <w:r w:rsidR="0081688E">
        <w:rPr>
          <w:rFonts w:asciiTheme="minorHAnsi" w:hAnsiTheme="minorHAnsi" w:cstheme="minorBidi"/>
        </w:rPr>
        <w:t>–</w:t>
      </w:r>
      <w:r w:rsidR="00FF1EF5" w:rsidRPr="6928F765">
        <w:rPr>
          <w:rFonts w:asciiTheme="minorHAnsi" w:hAnsiTheme="minorHAnsi" w:cstheme="minorBidi"/>
        </w:rPr>
        <w:t>2032.</w:t>
      </w:r>
    </w:p>
    <w:p w14:paraId="75B25E45" w14:textId="77777777" w:rsidR="008B48D5" w:rsidRDefault="008B48D5" w:rsidP="00947442">
      <w:pPr>
        <w:pStyle w:val="muudetavtekst"/>
        <w:rPr>
          <w:rFonts w:asciiTheme="minorHAnsi" w:hAnsiTheme="minorHAnsi" w:cstheme="minorHAnsi"/>
        </w:rPr>
      </w:pPr>
    </w:p>
    <w:p w14:paraId="73D79952" w14:textId="64A25CC9" w:rsidR="00531134" w:rsidRDefault="49149FD4" w:rsidP="00947442">
      <w:pPr>
        <w:pStyle w:val="muudetavtekst"/>
        <w:rPr>
          <w:rFonts w:asciiTheme="minorHAnsi" w:hAnsiTheme="minorHAnsi" w:cstheme="minorBidi"/>
        </w:rPr>
      </w:pPr>
      <w:r w:rsidRPr="00006173">
        <w:rPr>
          <w:rFonts w:asciiTheme="minorHAnsi" w:hAnsiTheme="minorHAnsi" w:cstheme="minorBidi"/>
          <w:b/>
          <w:bCs/>
        </w:rPr>
        <w:t xml:space="preserve">Punktiga </w:t>
      </w:r>
      <w:r w:rsidR="007C4F49">
        <w:rPr>
          <w:rFonts w:asciiTheme="minorHAnsi" w:hAnsiTheme="minorHAnsi" w:cstheme="minorBidi"/>
          <w:b/>
          <w:bCs/>
        </w:rPr>
        <w:t>5</w:t>
      </w:r>
      <w:r w:rsidR="00BF3B9C">
        <w:rPr>
          <w:rFonts w:asciiTheme="minorHAnsi" w:hAnsiTheme="minorHAnsi" w:cstheme="minorBidi"/>
          <w:b/>
          <w:bCs/>
        </w:rPr>
        <w:t>8</w:t>
      </w:r>
      <w:r w:rsidR="002303BD" w:rsidRPr="57490200">
        <w:rPr>
          <w:rFonts w:asciiTheme="minorHAnsi" w:hAnsiTheme="minorHAnsi" w:cstheme="minorBidi"/>
        </w:rPr>
        <w:t xml:space="preserve"> </w:t>
      </w:r>
      <w:r w:rsidR="698821A6" w:rsidRPr="57490200">
        <w:rPr>
          <w:rFonts w:asciiTheme="minorHAnsi" w:hAnsiTheme="minorHAnsi" w:cstheme="minorBidi"/>
        </w:rPr>
        <w:t>muudetakse</w:t>
      </w:r>
      <w:r w:rsidR="13D93E7A" w:rsidRPr="57490200">
        <w:rPr>
          <w:rFonts w:asciiTheme="minorHAnsi" w:hAnsiTheme="minorHAnsi" w:cstheme="minorBidi"/>
        </w:rPr>
        <w:t xml:space="preserve"> EnKS</w:t>
      </w:r>
      <w:r w:rsidR="0081688E">
        <w:rPr>
          <w:rFonts w:asciiTheme="minorHAnsi" w:hAnsiTheme="minorHAnsi" w:cstheme="minorBidi"/>
        </w:rPr>
        <w:t>i</w:t>
      </w:r>
      <w:r w:rsidR="13D93E7A" w:rsidRPr="57490200">
        <w:rPr>
          <w:rFonts w:asciiTheme="minorHAnsi" w:hAnsiTheme="minorHAnsi" w:cstheme="minorBidi"/>
        </w:rPr>
        <w:t xml:space="preserve"> </w:t>
      </w:r>
      <w:r w:rsidR="0081688E" w:rsidRPr="51248E01">
        <w:rPr>
          <w:rFonts w:asciiTheme="minorHAnsi" w:hAnsiTheme="minorHAnsi" w:cstheme="minorBidi"/>
        </w:rPr>
        <w:t>§</w:t>
      </w:r>
      <w:r w:rsidR="0081688E">
        <w:rPr>
          <w:rFonts w:asciiTheme="minorHAnsi" w:hAnsiTheme="minorHAnsi" w:cstheme="minorBidi"/>
        </w:rPr>
        <w:t xml:space="preserve"> </w:t>
      </w:r>
      <w:r w:rsidR="0078210C">
        <w:rPr>
          <w:rFonts w:asciiTheme="minorHAnsi" w:hAnsiTheme="minorHAnsi" w:cstheme="minorBidi"/>
        </w:rPr>
        <w:t xml:space="preserve">27 </w:t>
      </w:r>
      <w:r w:rsidR="62D357BD" w:rsidRPr="57490200">
        <w:rPr>
          <w:rFonts w:asciiTheme="minorHAnsi" w:hAnsiTheme="minorHAnsi" w:cstheme="minorBidi"/>
        </w:rPr>
        <w:t xml:space="preserve">lõiget </w:t>
      </w:r>
      <w:r w:rsidR="008832EE">
        <w:rPr>
          <w:rFonts w:asciiTheme="minorHAnsi" w:hAnsiTheme="minorHAnsi" w:cstheme="minorBidi"/>
        </w:rPr>
        <w:t>2</w:t>
      </w:r>
      <w:r w:rsidR="01A0707D" w:rsidRPr="57490200">
        <w:rPr>
          <w:rFonts w:asciiTheme="minorHAnsi" w:hAnsiTheme="minorHAnsi" w:cstheme="minorBidi"/>
        </w:rPr>
        <w:t>,</w:t>
      </w:r>
      <w:r w:rsidR="62D357BD" w:rsidRPr="57490200">
        <w:rPr>
          <w:rFonts w:asciiTheme="minorHAnsi" w:hAnsiTheme="minorHAnsi" w:cstheme="minorBidi"/>
        </w:rPr>
        <w:t xml:space="preserve"> laiendades isikute ringi</w:t>
      </w:r>
      <w:r w:rsidR="38F2C876" w:rsidRPr="57490200">
        <w:rPr>
          <w:rFonts w:asciiTheme="minorHAnsi" w:hAnsiTheme="minorHAnsi" w:cstheme="minorBidi"/>
        </w:rPr>
        <w:t>,</w:t>
      </w:r>
      <w:r w:rsidR="62D357BD" w:rsidRPr="57490200">
        <w:rPr>
          <w:rFonts w:asciiTheme="minorHAnsi" w:hAnsiTheme="minorHAnsi" w:cstheme="minorBidi"/>
        </w:rPr>
        <w:t xml:space="preserve"> </w:t>
      </w:r>
      <w:r w:rsidR="3BD9632D" w:rsidRPr="57490200">
        <w:rPr>
          <w:rFonts w:asciiTheme="minorHAnsi" w:hAnsiTheme="minorHAnsi" w:cstheme="minorBidi"/>
        </w:rPr>
        <w:t xml:space="preserve">kellel on õigus </w:t>
      </w:r>
      <w:r w:rsidR="3CA535D2" w:rsidRPr="57490200">
        <w:rPr>
          <w:rFonts w:asciiTheme="minorHAnsi" w:hAnsiTheme="minorHAnsi" w:cstheme="minorBidi"/>
        </w:rPr>
        <w:t>te</w:t>
      </w:r>
      <w:r w:rsidR="0081688E">
        <w:rPr>
          <w:rFonts w:asciiTheme="minorHAnsi" w:hAnsiTheme="minorHAnsi" w:cstheme="minorBidi"/>
        </w:rPr>
        <w:t>ha</w:t>
      </w:r>
      <w:r w:rsidR="3CA535D2" w:rsidRPr="57490200">
        <w:rPr>
          <w:rFonts w:asciiTheme="minorHAnsi" w:hAnsiTheme="minorHAnsi" w:cstheme="minorBidi"/>
        </w:rPr>
        <w:t xml:space="preserve"> ettevõtete </w:t>
      </w:r>
      <w:r w:rsidR="6E8A37A7" w:rsidRPr="57490200">
        <w:rPr>
          <w:rFonts w:asciiTheme="minorHAnsi" w:hAnsiTheme="minorHAnsi" w:cstheme="minorBidi"/>
        </w:rPr>
        <w:t xml:space="preserve">energiaauditeid. Kui seni on see õigus </w:t>
      </w:r>
      <w:r w:rsidR="1C0770AE" w:rsidRPr="57490200">
        <w:rPr>
          <w:rFonts w:asciiTheme="minorHAnsi" w:hAnsiTheme="minorHAnsi" w:cstheme="minorBidi"/>
        </w:rPr>
        <w:t xml:space="preserve">olnud vaid hoonete energiatõhususe taustaga </w:t>
      </w:r>
      <w:r w:rsidR="494F8354" w:rsidRPr="57490200">
        <w:rPr>
          <w:rFonts w:asciiTheme="minorHAnsi" w:hAnsiTheme="minorHAnsi" w:cstheme="minorBidi"/>
        </w:rPr>
        <w:t>isikute</w:t>
      </w:r>
      <w:r w:rsidR="0081688E">
        <w:rPr>
          <w:rFonts w:asciiTheme="minorHAnsi" w:hAnsiTheme="minorHAnsi" w:cstheme="minorBidi"/>
        </w:rPr>
        <w:t>l</w:t>
      </w:r>
      <w:r w:rsidR="494F8354" w:rsidRPr="57490200">
        <w:rPr>
          <w:rFonts w:asciiTheme="minorHAnsi" w:hAnsiTheme="minorHAnsi" w:cstheme="minorBidi"/>
        </w:rPr>
        <w:t xml:space="preserve">, siis </w:t>
      </w:r>
      <w:r w:rsidR="00E9583C">
        <w:rPr>
          <w:rFonts w:asciiTheme="minorHAnsi" w:hAnsiTheme="minorHAnsi" w:cstheme="minorBidi"/>
        </w:rPr>
        <w:t>töö</w:t>
      </w:r>
      <w:r w:rsidR="494F8354" w:rsidRPr="57490200">
        <w:rPr>
          <w:rFonts w:asciiTheme="minorHAnsi" w:hAnsiTheme="minorHAnsi" w:cstheme="minorBidi"/>
        </w:rPr>
        <w:t>turul on ka soojusin</w:t>
      </w:r>
      <w:r w:rsidR="31A51F31" w:rsidRPr="57490200">
        <w:rPr>
          <w:rFonts w:asciiTheme="minorHAnsi" w:hAnsiTheme="minorHAnsi" w:cstheme="minorBidi"/>
        </w:rPr>
        <w:t xml:space="preserve">senere, kellel </w:t>
      </w:r>
      <w:r w:rsidR="7AC0944D" w:rsidRPr="57490200">
        <w:rPr>
          <w:rFonts w:asciiTheme="minorHAnsi" w:hAnsiTheme="minorHAnsi" w:cstheme="minorBidi"/>
        </w:rPr>
        <w:t>on kutsestandardi järgi õigus teha ettevõtete energiaauditeid, kuid seadus ei ole seda seni veel võimaldanud.</w:t>
      </w:r>
    </w:p>
    <w:p w14:paraId="012DFF62" w14:textId="5A898E58" w:rsidR="005F76FD" w:rsidRDefault="003E606A" w:rsidP="00947442">
      <w:pPr>
        <w:pStyle w:val="muudetavtekst"/>
        <w:rPr>
          <w:rFonts w:asciiTheme="minorHAnsi" w:hAnsiTheme="minorHAnsi" w:cstheme="minorBidi"/>
        </w:rPr>
      </w:pPr>
      <w:r>
        <w:rPr>
          <w:rFonts w:asciiTheme="minorHAnsi" w:hAnsiTheme="minorHAnsi" w:cstheme="minorBidi"/>
        </w:rPr>
        <w:t xml:space="preserve">Tabelis </w:t>
      </w:r>
      <w:r w:rsidR="004034F5">
        <w:rPr>
          <w:rFonts w:asciiTheme="minorHAnsi" w:hAnsiTheme="minorHAnsi" w:cstheme="minorBidi"/>
        </w:rPr>
        <w:t>14</w:t>
      </w:r>
      <w:r>
        <w:rPr>
          <w:rFonts w:asciiTheme="minorHAnsi" w:hAnsiTheme="minorHAnsi" w:cstheme="minorBidi"/>
        </w:rPr>
        <w:t xml:space="preserve"> on </w:t>
      </w:r>
      <w:r w:rsidR="0081688E">
        <w:rPr>
          <w:rFonts w:asciiTheme="minorHAnsi" w:hAnsiTheme="minorHAnsi" w:cstheme="minorBidi"/>
        </w:rPr>
        <w:t>esitatud</w:t>
      </w:r>
      <w:r>
        <w:rPr>
          <w:rFonts w:asciiTheme="minorHAnsi" w:hAnsiTheme="minorHAnsi" w:cstheme="minorBidi"/>
        </w:rPr>
        <w:t xml:space="preserve"> kehtivad kutse</w:t>
      </w:r>
      <w:r w:rsidR="0081688E">
        <w:rPr>
          <w:rFonts w:asciiTheme="minorHAnsi" w:hAnsiTheme="minorHAnsi" w:cstheme="minorBidi"/>
        </w:rPr>
        <w:t>d</w:t>
      </w:r>
      <w:r w:rsidR="00425819">
        <w:rPr>
          <w:rFonts w:asciiTheme="minorHAnsi" w:hAnsiTheme="minorHAnsi" w:cstheme="minorBidi"/>
        </w:rPr>
        <w:t xml:space="preserve">, </w:t>
      </w:r>
      <w:r w:rsidR="007E50AE">
        <w:rPr>
          <w:rFonts w:asciiTheme="minorHAnsi" w:hAnsiTheme="minorHAnsi" w:cstheme="minorBidi"/>
        </w:rPr>
        <w:t>mille omandanutel</w:t>
      </w:r>
      <w:r w:rsidR="00425819">
        <w:rPr>
          <w:rFonts w:asciiTheme="minorHAnsi" w:hAnsiTheme="minorHAnsi" w:cstheme="minorBidi"/>
        </w:rPr>
        <w:t xml:space="preserve"> on e</w:t>
      </w:r>
      <w:r w:rsidR="3AA74454" w:rsidRPr="57490200">
        <w:rPr>
          <w:rFonts w:asciiTheme="minorHAnsi" w:hAnsiTheme="minorHAnsi" w:cstheme="minorBidi"/>
        </w:rPr>
        <w:t xml:space="preserve">ttevõtete energiaauditi </w:t>
      </w:r>
      <w:r w:rsidR="00425819">
        <w:rPr>
          <w:rFonts w:asciiTheme="minorHAnsi" w:hAnsiTheme="minorHAnsi" w:cstheme="minorBidi"/>
        </w:rPr>
        <w:t xml:space="preserve">tegemise </w:t>
      </w:r>
      <w:r w:rsidR="3AA74454" w:rsidRPr="57490200">
        <w:rPr>
          <w:rFonts w:asciiTheme="minorHAnsi" w:hAnsiTheme="minorHAnsi" w:cstheme="minorBidi"/>
        </w:rPr>
        <w:t>pädevus</w:t>
      </w:r>
      <w:r w:rsidR="004D5199">
        <w:rPr>
          <w:rFonts w:asciiTheme="minorHAnsi" w:hAnsiTheme="minorHAnsi" w:cstheme="minorBidi"/>
        </w:rPr>
        <w:t xml:space="preserve">. </w:t>
      </w:r>
      <w:r w:rsidR="0081688E">
        <w:rPr>
          <w:rFonts w:asciiTheme="minorHAnsi" w:hAnsiTheme="minorHAnsi" w:cstheme="minorBidi"/>
        </w:rPr>
        <w:t>K</w:t>
      </w:r>
      <w:r w:rsidR="004D5199">
        <w:rPr>
          <w:rFonts w:asciiTheme="minorHAnsi" w:hAnsiTheme="minorHAnsi" w:cstheme="minorBidi"/>
        </w:rPr>
        <w:t>utsetaseme</w:t>
      </w:r>
      <w:r w:rsidR="0081688E">
        <w:rPr>
          <w:rFonts w:asciiTheme="minorHAnsi" w:hAnsiTheme="minorHAnsi" w:cstheme="minorBidi"/>
        </w:rPr>
        <w:t>ti</w:t>
      </w:r>
      <w:r w:rsidR="004D5199">
        <w:rPr>
          <w:rFonts w:asciiTheme="minorHAnsi" w:hAnsiTheme="minorHAnsi" w:cstheme="minorBidi"/>
        </w:rPr>
        <w:t xml:space="preserve"> esineb </w:t>
      </w:r>
      <w:r w:rsidR="0081688E">
        <w:rPr>
          <w:rFonts w:asciiTheme="minorHAnsi" w:hAnsiTheme="minorHAnsi" w:cstheme="minorBidi"/>
        </w:rPr>
        <w:t xml:space="preserve">pädevate isikute tegevustel </w:t>
      </w:r>
      <w:r w:rsidR="004D5199">
        <w:rPr>
          <w:rFonts w:asciiTheme="minorHAnsi" w:hAnsiTheme="minorHAnsi" w:cstheme="minorBidi"/>
        </w:rPr>
        <w:t>piiranguid (</w:t>
      </w:r>
      <w:r w:rsidR="0081688E">
        <w:rPr>
          <w:rFonts w:asciiTheme="minorHAnsi" w:hAnsiTheme="minorHAnsi" w:cstheme="minorBidi"/>
        </w:rPr>
        <w:t xml:space="preserve">nt </w:t>
      </w:r>
      <w:r w:rsidR="272D60E9" w:rsidRPr="57490200">
        <w:rPr>
          <w:rFonts w:asciiTheme="minorHAnsi" w:hAnsiTheme="minorHAnsi" w:cstheme="minorBidi"/>
        </w:rPr>
        <w:t>ettevõtte soojustarbimi</w:t>
      </w:r>
      <w:r w:rsidR="4E8E2BCD" w:rsidRPr="57490200">
        <w:rPr>
          <w:rFonts w:asciiTheme="minorHAnsi" w:hAnsiTheme="minorHAnsi" w:cstheme="minorBidi"/>
        </w:rPr>
        <w:t>se või paigaldatud seadmete</w:t>
      </w:r>
      <w:r w:rsidR="0081688E">
        <w:rPr>
          <w:rFonts w:asciiTheme="minorHAnsi" w:hAnsiTheme="minorHAnsi" w:cstheme="minorBidi"/>
        </w:rPr>
        <w:t xml:space="preserve"> järgi</w:t>
      </w:r>
      <w:r w:rsidR="17D6642C" w:rsidRPr="57490200">
        <w:rPr>
          <w:rFonts w:asciiTheme="minorHAnsi" w:hAnsiTheme="minorHAnsi" w:cstheme="minorBidi"/>
        </w:rPr>
        <w:t>)</w:t>
      </w:r>
      <w:r w:rsidR="00FD1CF9">
        <w:rPr>
          <w:rFonts w:asciiTheme="minorHAnsi" w:hAnsiTheme="minorHAnsi" w:cstheme="minorBidi"/>
        </w:rPr>
        <w:t xml:space="preserve">. Pädevaid isikuid, kellel on õigus teha ettevõtete energiaauditeid </w:t>
      </w:r>
      <w:r w:rsidR="00F6677B">
        <w:rPr>
          <w:rFonts w:asciiTheme="minorHAnsi" w:hAnsiTheme="minorHAnsi" w:cstheme="minorBidi"/>
        </w:rPr>
        <w:t>o</w:t>
      </w:r>
      <w:r w:rsidR="6B12A0B4" w:rsidRPr="57490200">
        <w:rPr>
          <w:rFonts w:asciiTheme="minorHAnsi" w:hAnsiTheme="minorHAnsi" w:cstheme="minorBidi"/>
        </w:rPr>
        <w:t xml:space="preserve">n </w:t>
      </w:r>
      <w:r w:rsidR="0081688E">
        <w:rPr>
          <w:rFonts w:asciiTheme="minorHAnsi" w:hAnsiTheme="minorHAnsi" w:cstheme="minorBidi"/>
        </w:rPr>
        <w:t>praegu</w:t>
      </w:r>
      <w:r w:rsidR="6B12A0B4" w:rsidRPr="57490200">
        <w:rPr>
          <w:rFonts w:asciiTheme="minorHAnsi" w:hAnsiTheme="minorHAnsi" w:cstheme="minorBidi"/>
        </w:rPr>
        <w:t xml:space="preserve"> vaid </w:t>
      </w:r>
      <w:r w:rsidR="00203716">
        <w:rPr>
          <w:rFonts w:asciiTheme="minorHAnsi" w:hAnsiTheme="minorHAnsi" w:cstheme="minorBidi"/>
        </w:rPr>
        <w:t>40</w:t>
      </w:r>
      <w:r w:rsidR="3B47A294" w:rsidRPr="57490200">
        <w:rPr>
          <w:rFonts w:asciiTheme="minorHAnsi" w:hAnsiTheme="minorHAnsi" w:cstheme="minorBidi"/>
        </w:rPr>
        <w:t xml:space="preserve">, neist </w:t>
      </w:r>
      <w:r w:rsidR="0E4384FA" w:rsidRPr="57490200">
        <w:rPr>
          <w:rFonts w:asciiTheme="minorHAnsi" w:hAnsiTheme="minorHAnsi" w:cstheme="minorBidi"/>
        </w:rPr>
        <w:t>üheksal</w:t>
      </w:r>
      <w:r w:rsidR="007E50AE">
        <w:rPr>
          <w:rFonts w:asciiTheme="minorHAnsi" w:hAnsiTheme="minorHAnsi" w:cstheme="minorBidi"/>
        </w:rPr>
        <w:t xml:space="preserve"> on</w:t>
      </w:r>
      <w:r w:rsidR="22559379" w:rsidRPr="57490200">
        <w:rPr>
          <w:rFonts w:asciiTheme="minorHAnsi" w:hAnsiTheme="minorHAnsi" w:cstheme="minorBidi"/>
        </w:rPr>
        <w:t xml:space="preserve"> </w:t>
      </w:r>
      <w:r w:rsidR="3B47A294" w:rsidRPr="57490200">
        <w:rPr>
          <w:rFonts w:asciiTheme="minorHAnsi" w:hAnsiTheme="minorHAnsi" w:cstheme="minorBidi"/>
        </w:rPr>
        <w:t xml:space="preserve">lisakompetents </w:t>
      </w:r>
      <w:r w:rsidR="77FBECCC" w:rsidRPr="57490200">
        <w:rPr>
          <w:rFonts w:asciiTheme="minorHAnsi" w:hAnsiTheme="minorHAnsi" w:cstheme="minorBidi"/>
        </w:rPr>
        <w:t xml:space="preserve">ettevõtte ressursitõhususe auditeerimiseks. </w:t>
      </w:r>
      <w:r w:rsidR="404BDA47" w:rsidRPr="57490200">
        <w:rPr>
          <w:rFonts w:asciiTheme="minorHAnsi" w:hAnsiTheme="minorHAnsi" w:cstheme="minorBidi"/>
        </w:rPr>
        <w:t xml:space="preserve">Turul </w:t>
      </w:r>
      <w:r w:rsidR="0081688E" w:rsidRPr="57490200">
        <w:rPr>
          <w:rFonts w:asciiTheme="minorHAnsi" w:hAnsiTheme="minorHAnsi" w:cstheme="minorBidi"/>
        </w:rPr>
        <w:t xml:space="preserve">aktiivselt </w:t>
      </w:r>
      <w:r w:rsidR="7B38C241" w:rsidRPr="57490200">
        <w:rPr>
          <w:rFonts w:asciiTheme="minorHAnsi" w:hAnsiTheme="minorHAnsi" w:cstheme="minorBidi"/>
        </w:rPr>
        <w:t>osalevaid</w:t>
      </w:r>
      <w:r w:rsidR="404BDA47" w:rsidRPr="57490200">
        <w:rPr>
          <w:rFonts w:asciiTheme="minorHAnsi" w:hAnsiTheme="minorHAnsi" w:cstheme="minorBidi"/>
        </w:rPr>
        <w:t xml:space="preserve"> audiitoreid on</w:t>
      </w:r>
      <w:r w:rsidR="007E50AE">
        <w:rPr>
          <w:rFonts w:asciiTheme="minorHAnsi" w:hAnsiTheme="minorHAnsi" w:cstheme="minorBidi"/>
        </w:rPr>
        <w:t xml:space="preserve"> tegelikult</w:t>
      </w:r>
      <w:r w:rsidR="404BDA47" w:rsidRPr="57490200">
        <w:rPr>
          <w:rFonts w:asciiTheme="minorHAnsi" w:hAnsiTheme="minorHAnsi" w:cstheme="minorBidi"/>
        </w:rPr>
        <w:t xml:space="preserve"> </w:t>
      </w:r>
      <w:r w:rsidR="2F9B704C" w:rsidRPr="57490200">
        <w:rPr>
          <w:rFonts w:asciiTheme="minorHAnsi" w:hAnsiTheme="minorHAnsi" w:cstheme="minorBidi"/>
        </w:rPr>
        <w:t>10</w:t>
      </w:r>
      <w:r w:rsidR="0081688E">
        <w:rPr>
          <w:rFonts w:asciiTheme="minorHAnsi" w:hAnsiTheme="minorHAnsi" w:cstheme="minorBidi"/>
        </w:rPr>
        <w:t>–</w:t>
      </w:r>
      <w:r w:rsidR="2F9B704C" w:rsidRPr="57490200">
        <w:rPr>
          <w:rFonts w:asciiTheme="minorHAnsi" w:hAnsiTheme="minorHAnsi" w:cstheme="minorBidi"/>
        </w:rPr>
        <w:t>15.</w:t>
      </w:r>
    </w:p>
    <w:p w14:paraId="27C52807" w14:textId="77777777" w:rsidR="00B63A9A" w:rsidRDefault="00B63A9A" w:rsidP="00947442">
      <w:pPr>
        <w:pStyle w:val="muudetavtekst"/>
        <w:rPr>
          <w:rFonts w:asciiTheme="minorHAnsi" w:hAnsiTheme="minorHAnsi" w:cstheme="minorHAnsi"/>
        </w:rPr>
      </w:pPr>
    </w:p>
    <w:p w14:paraId="30BE15E7" w14:textId="06E45FB4" w:rsidR="00425819" w:rsidRDefault="00425819" w:rsidP="00947442">
      <w:pPr>
        <w:pStyle w:val="muudetavtekst"/>
        <w:rPr>
          <w:rFonts w:asciiTheme="minorHAnsi" w:hAnsiTheme="minorHAnsi" w:cstheme="minorHAnsi"/>
        </w:rPr>
      </w:pPr>
      <w:r>
        <w:rPr>
          <w:rFonts w:asciiTheme="minorHAnsi" w:hAnsiTheme="minorHAnsi" w:cstheme="minorHAnsi"/>
        </w:rPr>
        <w:t xml:space="preserve">Tabel </w:t>
      </w:r>
      <w:r w:rsidR="00FD4402">
        <w:rPr>
          <w:rFonts w:asciiTheme="minorHAnsi" w:hAnsiTheme="minorHAnsi" w:cstheme="minorHAnsi"/>
        </w:rPr>
        <w:t>14</w:t>
      </w:r>
      <w:r w:rsidR="007B6DE7">
        <w:rPr>
          <w:rFonts w:asciiTheme="minorHAnsi" w:hAnsiTheme="minorHAnsi" w:cstheme="minorHAnsi"/>
        </w:rPr>
        <w:t>.</w:t>
      </w:r>
      <w:r w:rsidR="004E7DB6">
        <w:rPr>
          <w:rFonts w:asciiTheme="minorHAnsi" w:hAnsiTheme="minorHAnsi" w:cstheme="minorHAnsi"/>
        </w:rPr>
        <w:t xml:space="preserve"> Ettevõtete energiaauditi tegemise pädevus kutse</w:t>
      </w:r>
      <w:r w:rsidR="004D5199">
        <w:rPr>
          <w:rFonts w:asciiTheme="minorHAnsi" w:hAnsiTheme="minorHAnsi" w:cstheme="minorHAnsi"/>
        </w:rPr>
        <w:t>taseme</w:t>
      </w:r>
      <w:r w:rsidR="0081688E">
        <w:rPr>
          <w:rFonts w:asciiTheme="minorHAnsi" w:hAnsiTheme="minorHAnsi" w:cstheme="minorHAnsi"/>
        </w:rPr>
        <w:t>ti</w:t>
      </w:r>
    </w:p>
    <w:tbl>
      <w:tblPr>
        <w:tblStyle w:val="Kontuurtabel"/>
        <w:tblW w:w="91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88"/>
        <w:gridCol w:w="1984"/>
        <w:gridCol w:w="3969"/>
        <w:gridCol w:w="2234"/>
      </w:tblGrid>
      <w:tr w:rsidR="00532A0D" w14:paraId="19859E88" w14:textId="77777777" w:rsidTr="00F6161D">
        <w:tc>
          <w:tcPr>
            <w:tcW w:w="988" w:type="dxa"/>
          </w:tcPr>
          <w:p w14:paraId="01B1842A" w14:textId="27684751" w:rsidR="00532A0D" w:rsidRDefault="7CFCFD1A" w:rsidP="00947442">
            <w:pPr>
              <w:jc w:val="center"/>
            </w:pPr>
            <w:r>
              <w:t>EQF</w:t>
            </w:r>
            <w:r w:rsidR="002D670D">
              <w:rPr>
                <w:rStyle w:val="Allmrkuseviide"/>
              </w:rPr>
              <w:footnoteReference w:id="63"/>
            </w:r>
            <w:r>
              <w:t xml:space="preserve"> tase</w:t>
            </w:r>
          </w:p>
        </w:tc>
        <w:tc>
          <w:tcPr>
            <w:tcW w:w="1984" w:type="dxa"/>
          </w:tcPr>
          <w:p w14:paraId="1227F19D" w14:textId="77777777" w:rsidR="00532A0D" w:rsidRDefault="00532A0D" w:rsidP="00947442">
            <w:r>
              <w:t>Kutse nimetus</w:t>
            </w:r>
          </w:p>
        </w:tc>
        <w:tc>
          <w:tcPr>
            <w:tcW w:w="3969" w:type="dxa"/>
          </w:tcPr>
          <w:p w14:paraId="216CC9EA" w14:textId="77777777" w:rsidR="00532A0D" w:rsidRDefault="00532A0D" w:rsidP="00947442">
            <w:r>
              <w:t xml:space="preserve">Viide kutsestandardile </w:t>
            </w:r>
          </w:p>
        </w:tc>
        <w:tc>
          <w:tcPr>
            <w:tcW w:w="2234" w:type="dxa"/>
          </w:tcPr>
          <w:p w14:paraId="658AD120" w14:textId="53461C98" w:rsidR="00532A0D" w:rsidRDefault="00532A0D" w:rsidP="00947442">
            <w:r>
              <w:t xml:space="preserve">Kehtivate kutsetunnistuste arv seisuga </w:t>
            </w:r>
            <w:r w:rsidR="008D7C09">
              <w:t>15.04.2026</w:t>
            </w:r>
            <w:r>
              <w:t xml:space="preserve"> </w:t>
            </w:r>
          </w:p>
        </w:tc>
      </w:tr>
      <w:tr w:rsidR="00532A0D" w14:paraId="61C8E4FA" w14:textId="77777777" w:rsidTr="00F6161D">
        <w:tc>
          <w:tcPr>
            <w:tcW w:w="988" w:type="dxa"/>
          </w:tcPr>
          <w:p w14:paraId="361F7C15" w14:textId="77777777" w:rsidR="00532A0D" w:rsidRDefault="00532A0D" w:rsidP="00947442">
            <w:pPr>
              <w:jc w:val="center"/>
            </w:pPr>
            <w:r>
              <w:t>6</w:t>
            </w:r>
          </w:p>
        </w:tc>
        <w:tc>
          <w:tcPr>
            <w:tcW w:w="1984" w:type="dxa"/>
          </w:tcPr>
          <w:p w14:paraId="70E7FFB4" w14:textId="77777777" w:rsidR="00532A0D" w:rsidRDefault="00532A0D" w:rsidP="00947442">
            <w:r w:rsidRPr="00E12F65">
              <w:t xml:space="preserve">Energiaaudiitor </w:t>
            </w:r>
          </w:p>
        </w:tc>
        <w:tc>
          <w:tcPr>
            <w:tcW w:w="3969" w:type="dxa"/>
          </w:tcPr>
          <w:p w14:paraId="0F498093" w14:textId="77777777" w:rsidR="00532A0D" w:rsidRDefault="00532A0D" w:rsidP="00947442">
            <w:hyperlink r:id="rId37" w:history="1">
              <w:r w:rsidRPr="00E43DFD">
                <w:rPr>
                  <w:rStyle w:val="Hperlink"/>
                </w:rPr>
                <w:t>https://www.kutseregister.ee/ctrl/et/Standardid/vaata/11250587</w:t>
              </w:r>
            </w:hyperlink>
            <w:r>
              <w:t xml:space="preserve"> </w:t>
            </w:r>
          </w:p>
        </w:tc>
        <w:tc>
          <w:tcPr>
            <w:tcW w:w="2234" w:type="dxa"/>
          </w:tcPr>
          <w:p w14:paraId="11D63556" w14:textId="3616F8E6" w:rsidR="00532A0D" w:rsidRDefault="008D7C09" w:rsidP="00947442">
            <w:pPr>
              <w:jc w:val="center"/>
            </w:pPr>
            <w:r>
              <w:t>3</w:t>
            </w:r>
          </w:p>
        </w:tc>
      </w:tr>
      <w:tr w:rsidR="00532A0D" w14:paraId="2507E092" w14:textId="77777777" w:rsidTr="00F6161D">
        <w:trPr>
          <w:trHeight w:val="905"/>
        </w:trPr>
        <w:tc>
          <w:tcPr>
            <w:tcW w:w="988" w:type="dxa"/>
          </w:tcPr>
          <w:p w14:paraId="7305489F" w14:textId="77777777" w:rsidR="00532A0D" w:rsidRDefault="00532A0D" w:rsidP="00947442">
            <w:pPr>
              <w:jc w:val="center"/>
            </w:pPr>
            <w:r>
              <w:t>7</w:t>
            </w:r>
          </w:p>
        </w:tc>
        <w:tc>
          <w:tcPr>
            <w:tcW w:w="1984" w:type="dxa"/>
          </w:tcPr>
          <w:p w14:paraId="2CBFFAFE" w14:textId="77777777" w:rsidR="00532A0D" w:rsidRDefault="00532A0D" w:rsidP="00947442">
            <w:r w:rsidRPr="00952E29">
              <w:t>Diplomeeritud energiatõhususe spetsialist</w:t>
            </w:r>
          </w:p>
        </w:tc>
        <w:tc>
          <w:tcPr>
            <w:tcW w:w="3969" w:type="dxa"/>
          </w:tcPr>
          <w:p w14:paraId="5C0CA63B" w14:textId="77777777" w:rsidR="00532A0D" w:rsidRDefault="00532A0D" w:rsidP="00947442">
            <w:hyperlink r:id="rId38" w:history="1">
              <w:r w:rsidRPr="00E43DFD">
                <w:rPr>
                  <w:rStyle w:val="Hperlink"/>
                </w:rPr>
                <w:t>https://www.kutseregister.ee/ctrl/et/Standardid/vaata/11250787</w:t>
              </w:r>
            </w:hyperlink>
            <w:r>
              <w:t xml:space="preserve"> </w:t>
            </w:r>
          </w:p>
        </w:tc>
        <w:tc>
          <w:tcPr>
            <w:tcW w:w="2234" w:type="dxa"/>
          </w:tcPr>
          <w:p w14:paraId="6C521BF8" w14:textId="201315A7" w:rsidR="00532A0D" w:rsidRDefault="00590693" w:rsidP="00947442">
            <w:pPr>
              <w:jc w:val="center"/>
            </w:pPr>
            <w:r>
              <w:t>19</w:t>
            </w:r>
          </w:p>
        </w:tc>
      </w:tr>
      <w:tr w:rsidR="00B63A9A" w14:paraId="1B97A5E0" w14:textId="77777777" w:rsidTr="00F6161D">
        <w:tc>
          <w:tcPr>
            <w:tcW w:w="988" w:type="dxa"/>
          </w:tcPr>
          <w:p w14:paraId="2494F260" w14:textId="77777777" w:rsidR="00B63A9A" w:rsidRDefault="00B63A9A" w:rsidP="00947442">
            <w:pPr>
              <w:jc w:val="center"/>
            </w:pPr>
            <w:r>
              <w:t>8</w:t>
            </w:r>
          </w:p>
        </w:tc>
        <w:tc>
          <w:tcPr>
            <w:tcW w:w="1984" w:type="dxa"/>
          </w:tcPr>
          <w:p w14:paraId="01231CD4" w14:textId="77777777" w:rsidR="00B63A9A" w:rsidRDefault="00B63A9A" w:rsidP="00947442">
            <w:r w:rsidRPr="00952E29">
              <w:t>Volitatud energiatõhususe spetsialist</w:t>
            </w:r>
          </w:p>
        </w:tc>
        <w:tc>
          <w:tcPr>
            <w:tcW w:w="3969" w:type="dxa"/>
          </w:tcPr>
          <w:p w14:paraId="3B159D39" w14:textId="77777777" w:rsidR="00B63A9A" w:rsidRDefault="00B63A9A" w:rsidP="00947442">
            <w:hyperlink r:id="rId39" w:history="1">
              <w:r w:rsidRPr="00E43DFD">
                <w:rPr>
                  <w:rStyle w:val="Hperlink"/>
                </w:rPr>
                <w:t>https://www.kutseregister.ee/ctrl/et/Standardid/vaata/11250808</w:t>
              </w:r>
            </w:hyperlink>
            <w:r>
              <w:t xml:space="preserve"> </w:t>
            </w:r>
          </w:p>
        </w:tc>
        <w:tc>
          <w:tcPr>
            <w:tcW w:w="2234" w:type="dxa"/>
          </w:tcPr>
          <w:p w14:paraId="473D73FE" w14:textId="473FDD21" w:rsidR="00B63A9A" w:rsidRDefault="00590693" w:rsidP="00947442">
            <w:pPr>
              <w:jc w:val="center"/>
            </w:pPr>
            <w:r>
              <w:t>18</w:t>
            </w:r>
          </w:p>
        </w:tc>
      </w:tr>
    </w:tbl>
    <w:p w14:paraId="33E63F1D" w14:textId="4DC76BFC" w:rsidR="0049384B" w:rsidRDefault="0042341C" w:rsidP="00947442">
      <w:pPr>
        <w:pStyle w:val="muudetavtekst"/>
        <w:rPr>
          <w:rFonts w:asciiTheme="minorHAnsi" w:hAnsiTheme="minorHAnsi" w:cstheme="minorHAnsi"/>
        </w:rPr>
      </w:pPr>
      <w:r>
        <w:rPr>
          <w:rFonts w:asciiTheme="minorHAnsi" w:hAnsiTheme="minorHAnsi" w:cstheme="minorHAnsi"/>
        </w:rPr>
        <w:t xml:space="preserve"> </w:t>
      </w:r>
    </w:p>
    <w:p w14:paraId="204D746A" w14:textId="41BA7018" w:rsidR="0042341C" w:rsidRDefault="1373B5DE" w:rsidP="00947442">
      <w:pPr>
        <w:pStyle w:val="muudetavtekst"/>
        <w:rPr>
          <w:rFonts w:asciiTheme="minorHAnsi" w:hAnsiTheme="minorHAnsi" w:cstheme="minorBidi"/>
        </w:rPr>
      </w:pPr>
      <w:r w:rsidRPr="57490200">
        <w:rPr>
          <w:rFonts w:asciiTheme="minorHAnsi" w:hAnsiTheme="minorHAnsi" w:cstheme="minorBidi"/>
        </w:rPr>
        <w:t xml:space="preserve">Kokku on </w:t>
      </w:r>
      <w:r w:rsidR="007B6DE7">
        <w:rPr>
          <w:rFonts w:asciiTheme="minorHAnsi" w:hAnsiTheme="minorHAnsi" w:cstheme="minorBidi"/>
        </w:rPr>
        <w:t xml:space="preserve">selliseid </w:t>
      </w:r>
      <w:r w:rsidRPr="57490200">
        <w:rPr>
          <w:rFonts w:asciiTheme="minorHAnsi" w:hAnsiTheme="minorHAnsi" w:cstheme="minorBidi"/>
        </w:rPr>
        <w:t xml:space="preserve">isikuid </w:t>
      </w:r>
      <w:r w:rsidR="002D2458">
        <w:rPr>
          <w:rFonts w:asciiTheme="minorHAnsi" w:hAnsiTheme="minorHAnsi" w:cstheme="minorBidi"/>
        </w:rPr>
        <w:t>40</w:t>
      </w:r>
      <w:r w:rsidRPr="57490200">
        <w:rPr>
          <w:rFonts w:asciiTheme="minorHAnsi" w:hAnsiTheme="minorHAnsi" w:cstheme="minorBidi"/>
        </w:rPr>
        <w:t xml:space="preserve">, neist </w:t>
      </w:r>
      <w:r w:rsidR="002D2458">
        <w:rPr>
          <w:rFonts w:asciiTheme="minorHAnsi" w:hAnsiTheme="minorHAnsi" w:cstheme="minorBidi"/>
        </w:rPr>
        <w:t>seitsmel</w:t>
      </w:r>
      <w:r w:rsidR="002D2458" w:rsidRPr="57490200">
        <w:rPr>
          <w:rFonts w:asciiTheme="minorHAnsi" w:hAnsiTheme="minorHAnsi" w:cstheme="minorBidi"/>
        </w:rPr>
        <w:t xml:space="preserve"> </w:t>
      </w:r>
      <w:r w:rsidRPr="57490200">
        <w:rPr>
          <w:rFonts w:asciiTheme="minorHAnsi" w:hAnsiTheme="minorHAnsi" w:cstheme="minorBidi"/>
        </w:rPr>
        <w:t>on lisakompete</w:t>
      </w:r>
      <w:r w:rsidR="2F9A8495" w:rsidRPr="57490200">
        <w:rPr>
          <w:rFonts w:asciiTheme="minorHAnsi" w:hAnsiTheme="minorHAnsi" w:cstheme="minorBidi"/>
        </w:rPr>
        <w:t>nts ettevõtte ressursitõhususe</w:t>
      </w:r>
      <w:r w:rsidR="00073E63" w:rsidRPr="57490200">
        <w:rPr>
          <w:rStyle w:val="Allmrkuseviide"/>
          <w:rFonts w:asciiTheme="minorHAnsi" w:hAnsiTheme="minorHAnsi" w:cstheme="minorBidi"/>
        </w:rPr>
        <w:footnoteReference w:id="64"/>
      </w:r>
      <w:r w:rsidR="2F9A8495" w:rsidRPr="57490200">
        <w:rPr>
          <w:rFonts w:asciiTheme="minorHAnsi" w:hAnsiTheme="minorHAnsi" w:cstheme="minorBidi"/>
        </w:rPr>
        <w:t xml:space="preserve"> auditeerimiseks.</w:t>
      </w:r>
    </w:p>
    <w:p w14:paraId="540976C4" w14:textId="14B6B624" w:rsidR="00241DE4" w:rsidRDefault="2F9B704C" w:rsidP="00947442">
      <w:pPr>
        <w:pStyle w:val="muudetavtekst"/>
        <w:rPr>
          <w:rFonts w:asciiTheme="minorHAnsi" w:hAnsiTheme="minorHAnsi" w:cstheme="minorBidi"/>
        </w:rPr>
      </w:pPr>
      <w:r w:rsidRPr="57490200">
        <w:rPr>
          <w:rFonts w:asciiTheme="minorHAnsi" w:hAnsiTheme="minorHAnsi" w:cstheme="minorBidi"/>
        </w:rPr>
        <w:t xml:space="preserve">Kuna ettevõtete energiaauditite </w:t>
      </w:r>
      <w:r w:rsidR="4CAB2ED7" w:rsidRPr="57490200">
        <w:rPr>
          <w:rFonts w:asciiTheme="minorHAnsi" w:hAnsiTheme="minorHAnsi" w:cstheme="minorBidi"/>
        </w:rPr>
        <w:t>kohustus laieneb ja hakkab põhinema ettevõtte energiatarbimisel</w:t>
      </w:r>
      <w:r w:rsidR="65538EC9" w:rsidRPr="57490200">
        <w:rPr>
          <w:rFonts w:asciiTheme="minorHAnsi" w:hAnsiTheme="minorHAnsi" w:cstheme="minorBidi"/>
        </w:rPr>
        <w:t xml:space="preserve"> (vt. punkt </w:t>
      </w:r>
      <w:r w:rsidR="30B42EFA" w:rsidRPr="57490200">
        <w:rPr>
          <w:rFonts w:asciiTheme="minorHAnsi" w:hAnsiTheme="minorHAnsi" w:cstheme="minorBidi"/>
        </w:rPr>
        <w:t>48)</w:t>
      </w:r>
      <w:r w:rsidR="1761B54D" w:rsidRPr="57490200">
        <w:rPr>
          <w:rFonts w:asciiTheme="minorHAnsi" w:hAnsiTheme="minorHAnsi" w:cstheme="minorBidi"/>
        </w:rPr>
        <w:t>,</w:t>
      </w:r>
      <w:r w:rsidR="30B42EFA" w:rsidRPr="57490200">
        <w:rPr>
          <w:rFonts w:asciiTheme="minorHAnsi" w:hAnsiTheme="minorHAnsi" w:cstheme="minorBidi"/>
        </w:rPr>
        <w:t xml:space="preserve"> võib pädevate isikute puudus tekitada turutõr</w:t>
      </w:r>
      <w:r w:rsidR="007B6DE7">
        <w:rPr>
          <w:rFonts w:asciiTheme="minorHAnsi" w:hAnsiTheme="minorHAnsi" w:cstheme="minorBidi"/>
        </w:rPr>
        <w:t>ke</w:t>
      </w:r>
      <w:r w:rsidR="30B42EFA" w:rsidRPr="57490200">
        <w:rPr>
          <w:rFonts w:asciiTheme="minorHAnsi" w:hAnsiTheme="minorHAnsi" w:cstheme="minorBidi"/>
        </w:rPr>
        <w:t xml:space="preserve"> ning tõsta </w:t>
      </w:r>
      <w:r w:rsidR="7E4077EE" w:rsidRPr="57490200">
        <w:rPr>
          <w:rFonts w:asciiTheme="minorHAnsi" w:hAnsiTheme="minorHAnsi" w:cstheme="minorBidi"/>
        </w:rPr>
        <w:t>ka energiaauditi hinda.</w:t>
      </w:r>
    </w:p>
    <w:p w14:paraId="47BDFEE3" w14:textId="46A516A9" w:rsidR="00F269EA" w:rsidRDefault="7E4077EE" w:rsidP="00947442">
      <w:pPr>
        <w:pStyle w:val="muudetavtekst"/>
        <w:rPr>
          <w:rFonts w:asciiTheme="minorHAnsi" w:hAnsiTheme="minorHAnsi" w:cstheme="minorBidi"/>
        </w:rPr>
      </w:pPr>
      <w:r w:rsidRPr="57490200">
        <w:rPr>
          <w:rFonts w:asciiTheme="minorHAnsi" w:hAnsiTheme="minorHAnsi" w:cstheme="minorBidi"/>
        </w:rPr>
        <w:t>Seetõttu laiendatakse</w:t>
      </w:r>
      <w:r w:rsidR="44BDE364" w:rsidRPr="57490200">
        <w:rPr>
          <w:rFonts w:asciiTheme="minorHAnsi" w:hAnsiTheme="minorHAnsi" w:cstheme="minorBidi"/>
        </w:rPr>
        <w:t xml:space="preserve"> turul osalevate</w:t>
      </w:r>
      <w:r w:rsidRPr="57490200">
        <w:rPr>
          <w:rFonts w:asciiTheme="minorHAnsi" w:hAnsiTheme="minorHAnsi" w:cstheme="minorBidi"/>
        </w:rPr>
        <w:t xml:space="preserve"> isikute ringi</w:t>
      </w:r>
      <w:r w:rsidR="2F043907" w:rsidRPr="57490200">
        <w:rPr>
          <w:rFonts w:asciiTheme="minorHAnsi" w:hAnsiTheme="minorHAnsi" w:cstheme="minorBidi"/>
        </w:rPr>
        <w:t xml:space="preserve"> </w:t>
      </w:r>
      <w:r w:rsidR="1EDE2221" w:rsidRPr="57490200">
        <w:rPr>
          <w:rFonts w:asciiTheme="minorHAnsi" w:hAnsiTheme="minorHAnsi" w:cstheme="minorBidi"/>
        </w:rPr>
        <w:t>volitatud soojusenergeetikainsener</w:t>
      </w:r>
      <w:r w:rsidR="008A0ABA">
        <w:rPr>
          <w:rFonts w:asciiTheme="minorHAnsi" w:hAnsiTheme="minorHAnsi" w:cstheme="minorBidi"/>
        </w:rPr>
        <w:t>idega (</w:t>
      </w:r>
      <w:r w:rsidR="1EDE2221" w:rsidRPr="57490200">
        <w:rPr>
          <w:rFonts w:asciiTheme="minorHAnsi" w:hAnsiTheme="minorHAnsi" w:cstheme="minorBidi"/>
        </w:rPr>
        <w:t>8</w:t>
      </w:r>
      <w:r w:rsidR="0081688E">
        <w:rPr>
          <w:rFonts w:asciiTheme="minorHAnsi" w:hAnsiTheme="minorHAnsi" w:cstheme="minorBidi"/>
        </w:rPr>
        <w:t>. tase</w:t>
      </w:r>
      <w:r w:rsidR="008A0ABA">
        <w:rPr>
          <w:rFonts w:asciiTheme="minorHAnsi" w:hAnsiTheme="minorHAnsi" w:cstheme="minorBidi"/>
        </w:rPr>
        <w:t>,</w:t>
      </w:r>
      <w:r w:rsidR="1EDE2221" w:rsidRPr="57490200">
        <w:rPr>
          <w:rFonts w:asciiTheme="minorHAnsi" w:hAnsiTheme="minorHAnsi" w:cstheme="minorBidi"/>
        </w:rPr>
        <w:t xml:space="preserve"> spetsialiseeru</w:t>
      </w:r>
      <w:r w:rsidR="008A0ABA">
        <w:rPr>
          <w:rFonts w:asciiTheme="minorHAnsi" w:hAnsiTheme="minorHAnsi" w:cstheme="minorBidi"/>
        </w:rPr>
        <w:t>mine</w:t>
      </w:r>
      <w:r w:rsidR="1EDE2221" w:rsidRPr="57490200">
        <w:rPr>
          <w:rFonts w:asciiTheme="minorHAnsi" w:hAnsiTheme="minorHAnsi" w:cstheme="minorBidi"/>
        </w:rPr>
        <w:t xml:space="preserve"> soojusmajandusele</w:t>
      </w:r>
      <w:r w:rsidR="008A0ABA">
        <w:rPr>
          <w:rFonts w:asciiTheme="minorHAnsi" w:hAnsiTheme="minorHAnsi" w:cstheme="minorBidi"/>
        </w:rPr>
        <w:t>)</w:t>
      </w:r>
      <w:r w:rsidR="1EDE2221" w:rsidRPr="57490200">
        <w:rPr>
          <w:rFonts w:asciiTheme="minorHAnsi" w:hAnsiTheme="minorHAnsi" w:cstheme="minorBidi"/>
        </w:rPr>
        <w:t>. S</w:t>
      </w:r>
      <w:r w:rsidR="1B41AFD0" w:rsidRPr="57490200">
        <w:rPr>
          <w:rFonts w:asciiTheme="minorHAnsi" w:hAnsiTheme="minorHAnsi" w:cstheme="minorBidi"/>
        </w:rPr>
        <w:t>oojusmajanduse arendamise alla kuulub ettevõtete ja kohalike omavalitsuste energiamajanduse korraldamine, arengukavade koostamine ning ettevõtete energia- ja ressursiauditid</w:t>
      </w:r>
      <w:r w:rsidR="003E43FE">
        <w:rPr>
          <w:rFonts w:asciiTheme="minorHAnsi" w:hAnsiTheme="minorHAnsi" w:cstheme="minorBidi"/>
        </w:rPr>
        <w:t>.</w:t>
      </w:r>
      <w:r w:rsidR="00974635" w:rsidRPr="57490200">
        <w:rPr>
          <w:rStyle w:val="Allmrkuseviide"/>
          <w:rFonts w:asciiTheme="minorHAnsi" w:hAnsiTheme="minorHAnsi" w:cstheme="minorBidi"/>
        </w:rPr>
        <w:footnoteReference w:id="65"/>
      </w:r>
      <w:r w:rsidR="1EDE2221" w:rsidRPr="57490200">
        <w:rPr>
          <w:rFonts w:asciiTheme="minorHAnsi" w:hAnsiTheme="minorHAnsi" w:cstheme="minorBidi"/>
        </w:rPr>
        <w:t xml:space="preserve"> </w:t>
      </w:r>
      <w:r w:rsidR="008A0ABA">
        <w:rPr>
          <w:rFonts w:asciiTheme="minorHAnsi" w:hAnsiTheme="minorHAnsi" w:cstheme="minorBidi"/>
        </w:rPr>
        <w:t>Praegu</w:t>
      </w:r>
      <w:r w:rsidR="1EDE2221" w:rsidRPr="57490200">
        <w:rPr>
          <w:rFonts w:asciiTheme="minorHAnsi" w:hAnsiTheme="minorHAnsi" w:cstheme="minorBidi"/>
        </w:rPr>
        <w:t xml:space="preserve"> on selle kutsetunnistus</w:t>
      </w:r>
      <w:r w:rsidR="7EC44A20" w:rsidRPr="57490200">
        <w:rPr>
          <w:rFonts w:asciiTheme="minorHAnsi" w:hAnsiTheme="minorHAnsi" w:cstheme="minorBidi"/>
        </w:rPr>
        <w:t>e</w:t>
      </w:r>
      <w:r w:rsidR="008A0ABA">
        <w:rPr>
          <w:rFonts w:asciiTheme="minorHAnsi" w:hAnsiTheme="minorHAnsi" w:cstheme="minorBidi"/>
        </w:rPr>
        <w:t>ga pädevaid insenere</w:t>
      </w:r>
      <w:r w:rsidR="63826603" w:rsidRPr="57490200">
        <w:rPr>
          <w:rFonts w:asciiTheme="minorHAnsi" w:hAnsiTheme="minorHAnsi" w:cstheme="minorBidi"/>
        </w:rPr>
        <w:t xml:space="preserve"> 1</w:t>
      </w:r>
      <w:r w:rsidR="00E01984">
        <w:rPr>
          <w:rFonts w:asciiTheme="minorHAnsi" w:hAnsiTheme="minorHAnsi" w:cstheme="minorBidi"/>
        </w:rPr>
        <w:t>7</w:t>
      </w:r>
      <w:r w:rsidR="63826603" w:rsidRPr="57490200">
        <w:rPr>
          <w:rFonts w:asciiTheme="minorHAnsi" w:hAnsiTheme="minorHAnsi" w:cstheme="minorBidi"/>
        </w:rPr>
        <w:t>.</w:t>
      </w:r>
    </w:p>
    <w:p w14:paraId="08EB7B63" w14:textId="38D67878" w:rsidR="006C3100" w:rsidRDefault="006C3100" w:rsidP="00947442">
      <w:pPr>
        <w:pStyle w:val="muudetavtekst"/>
        <w:rPr>
          <w:rFonts w:asciiTheme="minorHAnsi" w:hAnsiTheme="minorHAnsi" w:cstheme="minorHAnsi"/>
        </w:rPr>
      </w:pPr>
    </w:p>
    <w:p w14:paraId="7618D4F4" w14:textId="0C5753FA" w:rsidR="00A44BF1" w:rsidRPr="00A44BF1" w:rsidRDefault="5432B43F" w:rsidP="00A44BF1">
      <w:pPr>
        <w:pStyle w:val="muudetavtekst"/>
        <w:rPr>
          <w:rFonts w:asciiTheme="minorHAnsi" w:hAnsiTheme="minorHAnsi" w:cstheme="minorBidi"/>
        </w:rPr>
      </w:pPr>
      <w:r w:rsidRPr="008A0ABA">
        <w:rPr>
          <w:rFonts w:asciiTheme="minorHAnsi" w:hAnsiTheme="minorHAnsi" w:cstheme="minorBidi"/>
          <w:b/>
          <w:bCs/>
        </w:rPr>
        <w:t xml:space="preserve">Punktiga </w:t>
      </w:r>
      <w:r w:rsidR="001E764B">
        <w:rPr>
          <w:rFonts w:asciiTheme="minorHAnsi" w:hAnsiTheme="minorHAnsi" w:cstheme="minorBidi"/>
          <w:b/>
          <w:bCs/>
        </w:rPr>
        <w:t>5</w:t>
      </w:r>
      <w:r w:rsidR="009377EC">
        <w:rPr>
          <w:rFonts w:asciiTheme="minorHAnsi" w:hAnsiTheme="minorHAnsi" w:cstheme="minorBidi"/>
          <w:b/>
          <w:bCs/>
        </w:rPr>
        <w:t>9</w:t>
      </w:r>
      <w:r w:rsidR="5C820318" w:rsidRPr="004034F5">
        <w:rPr>
          <w:rFonts w:asciiTheme="minorHAnsi" w:hAnsiTheme="minorHAnsi" w:cstheme="minorBidi"/>
        </w:rPr>
        <w:t xml:space="preserve"> täien</w:t>
      </w:r>
      <w:r w:rsidR="5C820318" w:rsidRPr="008A0ABA">
        <w:rPr>
          <w:rFonts w:asciiTheme="minorHAnsi" w:hAnsiTheme="minorHAnsi" w:cstheme="minorBidi"/>
        </w:rPr>
        <w:t>datakse</w:t>
      </w:r>
      <w:r w:rsidR="5C820318" w:rsidRPr="57490200">
        <w:rPr>
          <w:rFonts w:asciiTheme="minorHAnsi" w:hAnsiTheme="minorHAnsi" w:cstheme="minorBidi"/>
        </w:rPr>
        <w:t xml:space="preserve"> EnKS</w:t>
      </w:r>
      <w:r w:rsidR="008A0ABA">
        <w:rPr>
          <w:rFonts w:asciiTheme="minorHAnsi" w:hAnsiTheme="minorHAnsi" w:cstheme="minorBidi"/>
        </w:rPr>
        <w:t>i</w:t>
      </w:r>
      <w:r w:rsidR="5C820318" w:rsidRPr="57490200">
        <w:rPr>
          <w:rFonts w:asciiTheme="minorHAnsi" w:hAnsiTheme="minorHAnsi" w:cstheme="minorBidi"/>
        </w:rPr>
        <w:t xml:space="preserve"> </w:t>
      </w:r>
      <w:r w:rsidR="008A0ABA" w:rsidRPr="51248E01">
        <w:rPr>
          <w:rFonts w:asciiTheme="minorHAnsi" w:hAnsiTheme="minorHAnsi" w:cstheme="minorBidi"/>
        </w:rPr>
        <w:t>§</w:t>
      </w:r>
      <w:r w:rsidR="5C820318" w:rsidRPr="57490200">
        <w:rPr>
          <w:rFonts w:asciiTheme="minorHAnsi" w:hAnsiTheme="minorHAnsi" w:cstheme="minorBidi"/>
        </w:rPr>
        <w:t xml:space="preserve"> 27 lõikega</w:t>
      </w:r>
      <w:r w:rsidR="0E7DCFDF" w:rsidRPr="57490200">
        <w:rPr>
          <w:rFonts w:asciiTheme="minorHAnsi" w:hAnsiTheme="minorHAnsi" w:cstheme="minorBidi"/>
        </w:rPr>
        <w:t xml:space="preserve"> 2</w:t>
      </w:r>
      <w:r w:rsidR="0E7DCFDF" w:rsidRPr="57490200">
        <w:rPr>
          <w:rFonts w:asciiTheme="minorHAnsi" w:hAnsiTheme="minorHAnsi" w:cstheme="minorBidi"/>
          <w:vertAlign w:val="superscript"/>
        </w:rPr>
        <w:t>1</w:t>
      </w:r>
      <w:r w:rsidR="005546D7">
        <w:rPr>
          <w:rFonts w:asciiTheme="minorHAnsi" w:hAnsiTheme="minorHAnsi" w:cstheme="minorBidi"/>
        </w:rPr>
        <w:t xml:space="preserve">, </w:t>
      </w:r>
      <w:r w:rsidR="00A44BF1" w:rsidRPr="00A44BF1">
        <w:rPr>
          <w:rFonts w:asciiTheme="minorHAnsi" w:hAnsiTheme="minorHAnsi" w:cstheme="minorBidi"/>
        </w:rPr>
        <w:t>millega kehtestatakse volitusnorm, et valdkonna eest vastutav minister saaks täpsustada, millise kutse- või pädevusnõudega isik võib teha käesoleva paragrahvi kohast energiaauditit eri ettevõtlus- või tegevusvaldkondades.</w:t>
      </w:r>
    </w:p>
    <w:p w14:paraId="0F662D41" w14:textId="7BD5E2A9" w:rsidR="00A44BF1" w:rsidRPr="00A44BF1" w:rsidRDefault="00A44BF1" w:rsidP="00A44BF1">
      <w:pPr>
        <w:pStyle w:val="muudetavtekst"/>
        <w:rPr>
          <w:rFonts w:asciiTheme="minorHAnsi" w:hAnsiTheme="minorHAnsi" w:cstheme="minorBidi"/>
        </w:rPr>
      </w:pPr>
      <w:r w:rsidRPr="00A44BF1">
        <w:rPr>
          <w:rFonts w:asciiTheme="minorHAnsi" w:hAnsiTheme="minorHAnsi" w:cstheme="minorBidi"/>
        </w:rPr>
        <w:t xml:space="preserve">Kehtiva õiguse kohaselt on energiaauditi tegemise õigus seotud eelkõige energiaaudiitori kutsega. Samas on soojustehnika inseneride kutsestandardis hõlmatud tegevusi, mis on sisuliselt seotud energiatarbimise, soojusallikate ja soojussüsteemide hindamisega, kuid EnKS ei anna neile praegu eraldi selget seadusest tulenevat õigust teha § 27 kohaseid energiaauditeid. § 27 lõike </w:t>
      </w:r>
      <w:r w:rsidR="009377EC">
        <w:rPr>
          <w:rFonts w:asciiTheme="minorHAnsi" w:hAnsiTheme="minorHAnsi" w:cstheme="minorBidi"/>
        </w:rPr>
        <w:t>2</w:t>
      </w:r>
      <w:r w:rsidRPr="00A44BF1">
        <w:rPr>
          <w:rFonts w:asciiTheme="minorHAnsi" w:hAnsiTheme="minorHAnsi" w:cstheme="minorBidi"/>
        </w:rPr>
        <w:t xml:space="preserve"> muudatusega laiendatakse pädevate isikute ringi selliselt, et energiaauditeid võivad teha ka asjakohase kutsega soojusinsenerid, kuid üksnes nende kutsepädevusele vastavas ulatuses.</w:t>
      </w:r>
    </w:p>
    <w:p w14:paraId="60EB4077" w14:textId="77777777" w:rsidR="00A44BF1" w:rsidRPr="00A44BF1" w:rsidRDefault="00A44BF1" w:rsidP="00A44BF1">
      <w:pPr>
        <w:pStyle w:val="muudetavtekst"/>
        <w:rPr>
          <w:rFonts w:asciiTheme="minorHAnsi" w:hAnsiTheme="minorHAnsi" w:cstheme="minorBidi"/>
        </w:rPr>
      </w:pPr>
      <w:r w:rsidRPr="00A44BF1">
        <w:rPr>
          <w:rFonts w:asciiTheme="minorHAnsi" w:hAnsiTheme="minorHAnsi" w:cstheme="minorBidi"/>
          <w:u w:val="single"/>
        </w:rPr>
        <w:t>Lõikega 2¹</w:t>
      </w:r>
      <w:r w:rsidRPr="00A44BF1">
        <w:rPr>
          <w:rFonts w:asciiTheme="minorHAnsi" w:hAnsiTheme="minorHAnsi" w:cstheme="minorBidi"/>
        </w:rPr>
        <w:t xml:space="preserve"> antav volitus on vajalik selleks, et määruse tasandil saaks täpsustada, millistes ettevõtlus- või tegevusvaldkondades võib energiaauditit teha energiaaudiitor, soojusinsener või muu nõuetele vastav pädev isik. See ei tähenda kutsealade üldist ümbermääratlemist ega soojustehnika inseneridele üldise energiaauditi tegemise õiguse andmist kõigis valdkondades, vaid üksnes EnKS § 27 kohaste energiaauditite tegemise pädevuse piiritlemist.</w:t>
      </w:r>
    </w:p>
    <w:p w14:paraId="3C14FD3B" w14:textId="77777777" w:rsidR="00A44BF1" w:rsidRPr="00A44BF1" w:rsidRDefault="00A44BF1" w:rsidP="00A44BF1">
      <w:pPr>
        <w:pStyle w:val="muudetavtekst"/>
        <w:rPr>
          <w:rFonts w:asciiTheme="minorHAnsi" w:hAnsiTheme="minorHAnsi" w:cstheme="minorBidi"/>
        </w:rPr>
      </w:pPr>
    </w:p>
    <w:p w14:paraId="192EB958" w14:textId="41F2740A" w:rsidR="00A44BF1" w:rsidRPr="00A44BF1" w:rsidRDefault="00A44BF1" w:rsidP="00A44BF1">
      <w:pPr>
        <w:pStyle w:val="muudetavtekst"/>
        <w:rPr>
          <w:rFonts w:asciiTheme="minorHAnsi" w:hAnsiTheme="minorHAnsi" w:cstheme="minorBidi"/>
        </w:rPr>
      </w:pPr>
      <w:r w:rsidRPr="00A44BF1">
        <w:rPr>
          <w:rFonts w:asciiTheme="minorHAnsi" w:hAnsiTheme="minorHAnsi" w:cstheme="minorBidi"/>
        </w:rPr>
        <w:t>Eelkõige on täpsustamine vajalik soojustehnika inseneride puhul. Soojustehnika inseneri kutsepädevus hõlmab eelkõige soojusallikaid ja soojuskeskusi, nagu kohalikud katelseadmed, soojuspumbad, päikesepaneelid ja soojussõlmed. Samas ei hõlma see üldjuhul hoonete siseseid tehnosüsteeme, nagu radiaator-, õhk- ja põrandaküttesüsteemid, sooja tarbevee süsteemid, olmeventilatsioon, õhu konditsioneerimise süsteemid ja müra summutavad süsteemid. Seetõttu ei pruugi soojustehnika inseneri pädevus sobituda kõigi kinnisvara- või hoonesektori energiaaudititega, kuid võib olla asjakohane näiteks tööstussektori, soojusallikate või soojusvarustusega seotud energiaauditite puhul.</w:t>
      </w:r>
    </w:p>
    <w:p w14:paraId="622CB4E6" w14:textId="340239AE" w:rsidR="00A44BF1" w:rsidRDefault="00A44BF1" w:rsidP="00A44BF1">
      <w:pPr>
        <w:pStyle w:val="muudetavtekst"/>
        <w:rPr>
          <w:rFonts w:asciiTheme="minorHAnsi" w:hAnsiTheme="minorHAnsi" w:cstheme="minorBidi"/>
        </w:rPr>
      </w:pPr>
      <w:r w:rsidRPr="00A44BF1">
        <w:rPr>
          <w:rFonts w:asciiTheme="minorHAnsi" w:hAnsiTheme="minorHAnsi" w:cstheme="minorBidi"/>
        </w:rPr>
        <w:t>Nõuded on kavas täpsustada EnKS § 27 lõike 5 alusel antavas määruses, muutes selleks majandus- ja taristuministri 22. detsembri 2016. a määrust nr 76 „Energiaauditi miinimumnõuded“</w:t>
      </w:r>
      <w:r>
        <w:rPr>
          <w:rStyle w:val="Allmrkuseviide"/>
          <w:rFonts w:asciiTheme="minorHAnsi" w:hAnsiTheme="minorHAnsi" w:cstheme="minorBidi"/>
        </w:rPr>
        <w:footnoteReference w:id="66"/>
      </w:r>
      <w:r w:rsidRPr="00A44BF1">
        <w:rPr>
          <w:rFonts w:asciiTheme="minorHAnsi" w:hAnsiTheme="minorHAnsi" w:cstheme="minorBidi"/>
        </w:rPr>
        <w:t>. Määruses saab vajaduse korral täpsemalt eristada, millistes sektorites ja millise auditiobjekti puhul on nõutav energiaaudiitori kutse ning millistel juhtudel on piisav või asjakohane soojusinseneri kutse.</w:t>
      </w:r>
    </w:p>
    <w:p w14:paraId="069D0492" w14:textId="77777777" w:rsidR="005134F4" w:rsidRDefault="005134F4" w:rsidP="00947442">
      <w:pPr>
        <w:pStyle w:val="muudetavtekst"/>
        <w:rPr>
          <w:rFonts w:asciiTheme="minorHAnsi" w:hAnsiTheme="minorHAnsi" w:cstheme="minorHAnsi"/>
        </w:rPr>
      </w:pPr>
    </w:p>
    <w:p w14:paraId="79474BA6" w14:textId="11EBF637" w:rsidR="009377EC" w:rsidRDefault="1F715E0F" w:rsidP="00947442">
      <w:pPr>
        <w:pStyle w:val="muudetavtekst"/>
        <w:rPr>
          <w:rFonts w:asciiTheme="minorHAnsi" w:hAnsiTheme="minorHAnsi" w:cstheme="minorBidi"/>
        </w:rPr>
      </w:pPr>
      <w:r w:rsidRPr="57490200">
        <w:rPr>
          <w:rFonts w:asciiTheme="minorHAnsi" w:hAnsiTheme="minorHAnsi" w:cstheme="minorBidi"/>
          <w:b/>
          <w:bCs/>
        </w:rPr>
        <w:t xml:space="preserve">Punktiga </w:t>
      </w:r>
      <w:r w:rsidR="009377EC">
        <w:rPr>
          <w:rFonts w:asciiTheme="minorHAnsi" w:hAnsiTheme="minorHAnsi" w:cstheme="minorBidi"/>
          <w:b/>
          <w:bCs/>
        </w:rPr>
        <w:t>60</w:t>
      </w:r>
      <w:r w:rsidR="22029EC8" w:rsidRPr="57490200">
        <w:rPr>
          <w:rFonts w:asciiTheme="minorHAnsi" w:hAnsiTheme="minorHAnsi" w:cstheme="minorBidi"/>
        </w:rPr>
        <w:t xml:space="preserve"> täiendat</w:t>
      </w:r>
      <w:r w:rsidR="158FA7EB" w:rsidRPr="57490200">
        <w:rPr>
          <w:rFonts w:asciiTheme="minorHAnsi" w:hAnsiTheme="minorHAnsi" w:cstheme="minorBidi"/>
        </w:rPr>
        <w:t>akse EnKS</w:t>
      </w:r>
      <w:r w:rsidR="008A0ABA">
        <w:rPr>
          <w:rFonts w:asciiTheme="minorHAnsi" w:hAnsiTheme="minorHAnsi" w:cstheme="minorBidi"/>
        </w:rPr>
        <w:t>i</w:t>
      </w:r>
      <w:r w:rsidR="158FA7EB" w:rsidRPr="57490200">
        <w:rPr>
          <w:rFonts w:asciiTheme="minorHAnsi" w:hAnsiTheme="minorHAnsi" w:cstheme="minorBidi"/>
        </w:rPr>
        <w:t xml:space="preserve"> </w:t>
      </w:r>
      <w:r w:rsidR="008A0ABA" w:rsidRPr="51248E01">
        <w:rPr>
          <w:rFonts w:asciiTheme="minorHAnsi" w:hAnsiTheme="minorHAnsi" w:cstheme="minorBidi"/>
        </w:rPr>
        <w:t>§</w:t>
      </w:r>
      <w:r w:rsidR="158FA7EB" w:rsidRPr="57490200">
        <w:rPr>
          <w:rFonts w:asciiTheme="minorHAnsi" w:hAnsiTheme="minorHAnsi" w:cstheme="minorBidi"/>
        </w:rPr>
        <w:t xml:space="preserve"> 27 lõiget 5</w:t>
      </w:r>
      <w:r w:rsidR="4CE34DA2" w:rsidRPr="57490200">
        <w:rPr>
          <w:rFonts w:asciiTheme="minorHAnsi" w:hAnsiTheme="minorHAnsi" w:cstheme="minorBidi"/>
        </w:rPr>
        <w:t xml:space="preserve">, </w:t>
      </w:r>
      <w:r w:rsidR="009377EC" w:rsidRPr="009377EC">
        <w:rPr>
          <w:rFonts w:asciiTheme="minorHAnsi" w:hAnsiTheme="minorHAnsi" w:cstheme="minorBidi"/>
        </w:rPr>
        <w:t>esimest lauset selliselt, et valdkonna eest vastutav minister saab kehtestada määrusega miinimumnõuded ka ettevõtja majandusaasta aruandes esitatavale tegevuskavale.</w:t>
      </w:r>
    </w:p>
    <w:p w14:paraId="7C134CCA" w14:textId="77777777" w:rsidR="009377EC" w:rsidRDefault="009377EC" w:rsidP="00947442">
      <w:pPr>
        <w:pStyle w:val="muudetavtekst"/>
        <w:rPr>
          <w:rFonts w:asciiTheme="minorHAnsi" w:hAnsiTheme="minorHAnsi" w:cstheme="minorBidi"/>
        </w:rPr>
      </w:pPr>
    </w:p>
    <w:p w14:paraId="69545C2D" w14:textId="452D497D" w:rsidR="009377EC" w:rsidRPr="009377EC" w:rsidRDefault="009377EC" w:rsidP="009377EC">
      <w:pPr>
        <w:pStyle w:val="muudetavtekst"/>
        <w:rPr>
          <w:rFonts w:asciiTheme="minorHAnsi" w:hAnsiTheme="minorHAnsi" w:cstheme="minorBidi"/>
        </w:rPr>
      </w:pPr>
      <w:r w:rsidRPr="001605E4">
        <w:rPr>
          <w:rFonts w:asciiTheme="minorHAnsi" w:hAnsiTheme="minorHAnsi" w:cstheme="minorBidi"/>
          <w:b/>
          <w:bCs/>
        </w:rPr>
        <w:t>Punktiga 61</w:t>
      </w:r>
      <w:r>
        <w:rPr>
          <w:rFonts w:asciiTheme="minorHAnsi" w:hAnsiTheme="minorHAnsi" w:cstheme="minorBidi"/>
        </w:rPr>
        <w:t xml:space="preserve"> </w:t>
      </w:r>
      <w:r w:rsidRPr="009377EC">
        <w:rPr>
          <w:rFonts w:asciiTheme="minorHAnsi" w:hAnsiTheme="minorHAnsi" w:cstheme="minorBidi"/>
        </w:rPr>
        <w:t>täiendatakse EnKSi § 27 lõiget 5¹,</w:t>
      </w:r>
      <w:r w:rsidR="001605E4">
        <w:rPr>
          <w:rFonts w:asciiTheme="minorHAnsi" w:hAnsiTheme="minorHAnsi" w:cstheme="minorBidi"/>
        </w:rPr>
        <w:t xml:space="preserve"> </w:t>
      </w:r>
      <w:r w:rsidRPr="009377EC">
        <w:rPr>
          <w:rFonts w:asciiTheme="minorHAnsi" w:hAnsiTheme="minorHAnsi" w:cstheme="minorBidi"/>
        </w:rPr>
        <w:t>millega sätestatakse energiaauditi kohustusega ettevõtjale kohustus koostada energiaauditi soovituste alusel konkreetne ja teostatav tegevuskava ning avaldada tegevuskava ja soovituste rakendamise määr ettevõtte majandusaasta aruandes. Muudatus on seotud direktiivi artikli 11 lõike 2 ülevõtmisega.</w:t>
      </w:r>
    </w:p>
    <w:p w14:paraId="646119C4" w14:textId="77777777" w:rsidR="009377EC" w:rsidRPr="009377EC" w:rsidRDefault="009377EC" w:rsidP="009377EC">
      <w:pPr>
        <w:pStyle w:val="muudetavtekst"/>
      </w:pPr>
      <w:r w:rsidRPr="009377EC">
        <w:t>Tegevuskava all peetakse silmas ettevõtja kavandatud meetmeid energiaauditiga tuvastatud energiasäästuvõimaluste rakendamiseks, sealhulgas vajaduse korral meetmete ajakava, prioriteete ja teavet selle kohta, milliseid auditi soovitusi rakendatakse. Direktiivi kohaselt tuleb tegevuskavas käsitleda iga auditisoovituse rakendamist juhul, kui see on tehniliselt ja majanduslikult teostatav.</w:t>
      </w:r>
    </w:p>
    <w:p w14:paraId="7C2651DC" w14:textId="77777777" w:rsidR="009377EC" w:rsidRPr="009377EC" w:rsidRDefault="009377EC" w:rsidP="009377EC">
      <w:pPr>
        <w:pStyle w:val="muudetavtekst"/>
      </w:pPr>
      <w:r w:rsidRPr="009377EC">
        <w:t>Kuna kehtiv äriseadustik ja raamatupidamise seadus ei näe energiaauditi tegevuskava esitamise kohustust majandusaasta aruande osana eraldi ette, sätestatakse tegevuskava koostamise ja majandusaasta aruandes avaldamise kohustus EnKSis eraldi sisulise kohustusena. Paragrahvi 27 lõike 5 muudatus annab üksnes volituse täpsustada määrusega tegevuskava esitamise miinimumnõudeid ega loo iseseisvalt uut aruandluskohustust.</w:t>
      </w:r>
    </w:p>
    <w:p w14:paraId="651F6712" w14:textId="77777777" w:rsidR="009377EC" w:rsidRPr="009377EC" w:rsidRDefault="009377EC" w:rsidP="009377EC">
      <w:pPr>
        <w:pStyle w:val="muudetavtekst"/>
      </w:pPr>
      <w:r w:rsidRPr="009377EC">
        <w:t>Kliimaministeerium teeb koostööd asjaomaste asutustega, sealhulgas Majandus- ja Kommunikatsiooniministeeriumi reaalajamajanduse valdkonna ning Rahandusministeeriumi kestlikkusaruandluse valdkonnaga, et tegevuskava esitamine oleks võimalikult ühtne olemasolevate majandusaasta aruande vormide ja kestlikkusaruandluse lahendustega. Eesmärk on vältida dubleerivat aruandlust ja võimaldada ettevõtjatel esitada energiatõhususe andmeid võimalikult lihtsalt ja võrreldaval kujul.</w:t>
      </w:r>
    </w:p>
    <w:p w14:paraId="4E7315A4" w14:textId="77777777" w:rsidR="000456C7" w:rsidRDefault="000456C7" w:rsidP="00947442">
      <w:pPr>
        <w:pStyle w:val="muudetavtekst"/>
        <w:rPr>
          <w:rFonts w:asciiTheme="minorHAnsi" w:hAnsiTheme="minorHAnsi" w:cstheme="minorHAnsi"/>
        </w:rPr>
      </w:pPr>
    </w:p>
    <w:p w14:paraId="5F0397F5" w14:textId="79CE5AA9" w:rsidR="009A561F" w:rsidRDefault="6A3D7CF8" w:rsidP="00947442">
      <w:pPr>
        <w:pStyle w:val="muudetavtekst"/>
        <w:rPr>
          <w:rFonts w:asciiTheme="minorHAnsi" w:hAnsiTheme="minorHAnsi" w:cstheme="minorBidi"/>
        </w:rPr>
      </w:pPr>
      <w:r w:rsidRPr="57490200">
        <w:rPr>
          <w:rFonts w:asciiTheme="minorHAnsi" w:hAnsiTheme="minorHAnsi" w:cstheme="minorBidi"/>
          <w:b/>
          <w:bCs/>
        </w:rPr>
        <w:t xml:space="preserve">Punktiga </w:t>
      </w:r>
      <w:r w:rsidR="009377EC">
        <w:rPr>
          <w:rFonts w:asciiTheme="minorHAnsi" w:hAnsiTheme="minorHAnsi" w:cstheme="minorBidi"/>
          <w:b/>
          <w:bCs/>
        </w:rPr>
        <w:t>62</w:t>
      </w:r>
      <w:r w:rsidRPr="57490200">
        <w:rPr>
          <w:rFonts w:asciiTheme="minorHAnsi" w:hAnsiTheme="minorHAnsi" w:cstheme="minorBidi"/>
        </w:rPr>
        <w:t xml:space="preserve"> muudetakse </w:t>
      </w:r>
      <w:r w:rsidR="00F17A6B" w:rsidRPr="51248E01">
        <w:rPr>
          <w:rFonts w:asciiTheme="minorHAnsi" w:hAnsiTheme="minorHAnsi" w:cstheme="minorBidi"/>
        </w:rPr>
        <w:t>§</w:t>
      </w:r>
      <w:r w:rsidR="00F17A6B">
        <w:rPr>
          <w:rFonts w:asciiTheme="minorHAnsi" w:hAnsiTheme="minorHAnsi" w:cstheme="minorBidi"/>
        </w:rPr>
        <w:t xml:space="preserve"> </w:t>
      </w:r>
      <w:r w:rsidRPr="57490200">
        <w:rPr>
          <w:rFonts w:asciiTheme="minorHAnsi" w:hAnsiTheme="minorHAnsi" w:cstheme="minorBidi"/>
        </w:rPr>
        <w:t xml:space="preserve">28 </w:t>
      </w:r>
      <w:r w:rsidR="009A561F">
        <w:rPr>
          <w:rFonts w:asciiTheme="minorHAnsi" w:hAnsiTheme="minorHAnsi" w:cstheme="minorBidi"/>
        </w:rPr>
        <w:t>pealkir</w:t>
      </w:r>
      <w:r w:rsidR="001E1C82">
        <w:rPr>
          <w:rFonts w:asciiTheme="minorHAnsi" w:hAnsiTheme="minorHAnsi" w:cstheme="minorBidi"/>
        </w:rPr>
        <w:t>ja</w:t>
      </w:r>
      <w:r w:rsidR="009A561F">
        <w:rPr>
          <w:rFonts w:asciiTheme="minorHAnsi" w:hAnsiTheme="minorHAnsi" w:cstheme="minorBidi"/>
        </w:rPr>
        <w:t xml:space="preserve"> ja </w:t>
      </w:r>
      <w:r w:rsidRPr="57490200">
        <w:rPr>
          <w:rFonts w:asciiTheme="minorHAnsi" w:hAnsiTheme="minorHAnsi" w:cstheme="minorBidi"/>
        </w:rPr>
        <w:t>lõige</w:t>
      </w:r>
      <w:r w:rsidR="001E1C82">
        <w:rPr>
          <w:rFonts w:asciiTheme="minorHAnsi" w:hAnsiTheme="minorHAnsi" w:cstheme="minorBidi"/>
        </w:rPr>
        <w:t>t</w:t>
      </w:r>
      <w:r w:rsidRPr="57490200">
        <w:rPr>
          <w:rFonts w:asciiTheme="minorHAnsi" w:hAnsiTheme="minorHAnsi" w:cstheme="minorBidi"/>
        </w:rPr>
        <w:t xml:space="preserve"> 1</w:t>
      </w:r>
      <w:r w:rsidR="00952231">
        <w:rPr>
          <w:rFonts w:asciiTheme="minorHAnsi" w:hAnsiTheme="minorHAnsi" w:cstheme="minorBidi"/>
        </w:rPr>
        <w:t>, millega võetakse üle direktiivi artik</w:t>
      </w:r>
      <w:r w:rsidR="001E1C82">
        <w:rPr>
          <w:rFonts w:asciiTheme="minorHAnsi" w:hAnsiTheme="minorHAnsi" w:cstheme="minorBidi"/>
        </w:rPr>
        <w:t>li</w:t>
      </w:r>
      <w:r w:rsidR="00952231">
        <w:rPr>
          <w:rFonts w:asciiTheme="minorHAnsi" w:hAnsiTheme="minorHAnsi" w:cstheme="minorBidi"/>
        </w:rPr>
        <w:t xml:space="preserve"> </w:t>
      </w:r>
      <w:r w:rsidR="00663887">
        <w:rPr>
          <w:rFonts w:asciiTheme="minorHAnsi" w:hAnsiTheme="minorHAnsi" w:cstheme="minorBidi"/>
        </w:rPr>
        <w:t>1</w:t>
      </w:r>
      <w:r w:rsidR="001605E4">
        <w:rPr>
          <w:rFonts w:asciiTheme="minorHAnsi" w:hAnsiTheme="minorHAnsi" w:cstheme="minorBidi"/>
        </w:rPr>
        <w:t>1</w:t>
      </w:r>
      <w:r w:rsidR="00663887">
        <w:rPr>
          <w:rFonts w:asciiTheme="minorHAnsi" w:hAnsiTheme="minorHAnsi" w:cstheme="minorBidi"/>
        </w:rPr>
        <w:t xml:space="preserve"> lõiked 1 ja 2. Uus pealkiri on „Ettevõtete kohustus teha regulaars</w:t>
      </w:r>
      <w:r w:rsidR="00990407">
        <w:rPr>
          <w:rFonts w:asciiTheme="minorHAnsi" w:hAnsiTheme="minorHAnsi" w:cstheme="minorBidi"/>
        </w:rPr>
        <w:t>elt energia</w:t>
      </w:r>
      <w:r w:rsidR="00881C43">
        <w:rPr>
          <w:rFonts w:asciiTheme="minorHAnsi" w:hAnsiTheme="minorHAnsi" w:cstheme="minorBidi"/>
        </w:rPr>
        <w:t>uditeid</w:t>
      </w:r>
      <w:r w:rsidR="00990407">
        <w:rPr>
          <w:rFonts w:asciiTheme="minorHAnsi" w:hAnsiTheme="minorHAnsi" w:cstheme="minorBidi"/>
        </w:rPr>
        <w:t>“</w:t>
      </w:r>
      <w:r w:rsidR="001E1C82">
        <w:rPr>
          <w:rFonts w:asciiTheme="minorHAnsi" w:hAnsiTheme="minorHAnsi" w:cstheme="minorBidi"/>
        </w:rPr>
        <w:t>.</w:t>
      </w:r>
      <w:r w:rsidR="00990407">
        <w:rPr>
          <w:rFonts w:asciiTheme="minorHAnsi" w:hAnsiTheme="minorHAnsi" w:cstheme="minorBidi"/>
        </w:rPr>
        <w:t xml:space="preserve"> </w:t>
      </w:r>
    </w:p>
    <w:p w14:paraId="5EB80FDC" w14:textId="77777777" w:rsidR="001605E4" w:rsidRPr="001605E4" w:rsidRDefault="001605E4" w:rsidP="001605E4">
      <w:pPr>
        <w:pStyle w:val="muudetavtekst"/>
      </w:pPr>
      <w:r w:rsidRPr="00195432">
        <w:rPr>
          <w:u w:val="single"/>
        </w:rPr>
        <w:t>Lõike 1 punkti 1</w:t>
      </w:r>
      <w:r w:rsidRPr="001605E4">
        <w:t xml:space="preserve"> kohaselt peab ettevõtja, kelle viimase kolme aasta keskmine aastane energiatarbimine kõigi energiakandjate peale kokku on olnud suurem kui 10 TJ, tegema iga nelja aasta tagant EnKSi § 27 lõikes 1 sätestatud energiaauditi. Energiaauditi kohustus kohaldub nendele üle 10 TJ energiatarbimisega ettevõtjatele, kes ei rakenda lõike 1 punktis 2 nimetatud nõuetele vastavat energiajuhtimissüsteemi. Energiaaudit peab võimaldama anda usaldusväärse ülevaate ettevõtja energiatarbimisest ning tuvastada kulutõhusad energiasäästuvõimalused.</w:t>
      </w:r>
    </w:p>
    <w:p w14:paraId="56454356" w14:textId="77777777" w:rsidR="001605E4" w:rsidRPr="001605E4" w:rsidRDefault="001605E4" w:rsidP="001605E4">
      <w:pPr>
        <w:pStyle w:val="muudetavtekst"/>
      </w:pPr>
      <w:r w:rsidRPr="001605E4">
        <w:rPr>
          <w:u w:val="single"/>
        </w:rPr>
        <w:t>Lõike 1 punkti 2</w:t>
      </w:r>
      <w:r w:rsidRPr="001605E4">
        <w:t xml:space="preserve"> kohaselt peab ettevõtja, kelle viimase kolme aasta keskmine aastane energiatarbimine kõigi energiakandjate peale kokku on olnud suurem kui 85 TJ, rakendama energiajuhtimissüsteemi. Energiajuhtimissüsteem peab olema sertifitseeritud sõltumatu asutuse poolt asjaomaste Euroopa või rahvusvaheliste standardite kohaselt. Tegemist on kõrgema energiatarbimisega ettevõtjatele kehtestatava rangema kohustusega, mille eesmärk on tagada energia kasutamise süsteemne juhtimine, pidev seire ning energiatõhususe parandamine ettevõtja tavapärase juhtimistegevuse osana.</w:t>
      </w:r>
    </w:p>
    <w:p w14:paraId="3A3520F8" w14:textId="77777777" w:rsidR="001605E4" w:rsidRPr="001605E4" w:rsidRDefault="001605E4" w:rsidP="001605E4">
      <w:pPr>
        <w:pStyle w:val="muudetavtekst"/>
      </w:pPr>
      <w:r w:rsidRPr="001605E4">
        <w:t>Kuna üle 85 TJ energiatarbimisega ettevõtja kuulub ühtlasi üle 10 TJ energiatarbimisega ettevõtjate hulka, täpsustatakse lõike 1 punktis 1, et energiaauditi kohustus kohaldub juhul, kui ettevõtja ei rakenda nõuetele vastavat energiajuhtimissüsteemi. Sellega välditakse kohustuste dubleerimist olukorras, kus ettevõtja täidab direktiivist tulenevat kõrgemat kohustust energiajuhtimissüsteemi rakendamise kaudu.</w:t>
      </w:r>
    </w:p>
    <w:p w14:paraId="25E64C17" w14:textId="77777777" w:rsidR="001605E4" w:rsidRDefault="001605E4" w:rsidP="00947442">
      <w:pPr>
        <w:pStyle w:val="muudetavtekst"/>
        <w:rPr>
          <w:rFonts w:asciiTheme="minorHAnsi" w:hAnsiTheme="minorHAnsi" w:cstheme="minorBidi"/>
          <w:u w:val="single"/>
        </w:rPr>
      </w:pPr>
    </w:p>
    <w:p w14:paraId="1FF5F443" w14:textId="7D020C3E" w:rsidR="001605E4" w:rsidRPr="001605E4" w:rsidRDefault="001605E4" w:rsidP="001605E4">
      <w:pPr>
        <w:pStyle w:val="muudetavtekst"/>
        <w:rPr>
          <w:rFonts w:asciiTheme="minorHAnsi" w:hAnsiTheme="minorHAnsi" w:cstheme="minorBidi"/>
        </w:rPr>
      </w:pPr>
      <w:r w:rsidRPr="001605E4">
        <w:rPr>
          <w:rFonts w:asciiTheme="minorHAnsi" w:hAnsiTheme="minorHAnsi" w:cstheme="minorBidi"/>
          <w:b/>
          <w:bCs/>
        </w:rPr>
        <w:t>Punktiga 63</w:t>
      </w:r>
      <w:r w:rsidRPr="001605E4">
        <w:rPr>
          <w:rFonts w:asciiTheme="minorHAnsi" w:hAnsiTheme="minorHAnsi" w:cstheme="minorBidi"/>
        </w:rPr>
        <w:t xml:space="preserve"> muudetakse § 28 lõiget 2, võetakse üle direktiivi artikli 11 lõige 11, mille kohaselt võib ettevõtja olla vabastatud nii energiaauditi tegemise kohustusest kui ka energiajuhtimissüsteemi rakendamise kohustusest juhul, kui ta rakendab sõltumatu asutuse poolt asjaomaste Euroopa või rahvusvaheliste standardite kohaselt sertifitseeritud keskkonnajuhtimissüsteemi ning see keskkonnajuhtimissüsteem hõlmab nõuetele vastavat energiaauditit.</w:t>
      </w:r>
    </w:p>
    <w:p w14:paraId="0DC88910" w14:textId="77777777" w:rsidR="001605E4" w:rsidRPr="001605E4" w:rsidRDefault="001605E4" w:rsidP="001605E4">
      <w:pPr>
        <w:pStyle w:val="muudetavtekst"/>
        <w:rPr>
          <w:rFonts w:asciiTheme="minorHAnsi" w:hAnsiTheme="minorHAnsi" w:cstheme="minorBidi"/>
        </w:rPr>
      </w:pPr>
      <w:r w:rsidRPr="001605E4">
        <w:rPr>
          <w:rFonts w:asciiTheme="minorHAnsi" w:hAnsiTheme="minorHAnsi" w:cstheme="minorBidi"/>
        </w:rPr>
        <w:t>Lõike 2 eesmärk on vältida dubleerivaid kohustusi olukorras, kus ettevõtja keskkonnajuhtimissüsteem katab sisuliselt energiaauditi nõuded. Sellisel juhul peab ettevõtja suutma tõendada, et keskkonnajuhtimissüsteem on sõltumatu asutuse poolt sertifitseeritud ning et selle raames tehtud energiaauditi aruanne vastab EnKSi § 27 lõike 5 alusel kehtestatud energiaauditi miinimumnõuetele. Kui keskkonnajuhtimissüsteem ei hõlma nõuetele vastavat energiaauditit, ei vabasta see ettevõtjat lõike 1 punktis 1 või 2 sätestatud kohustusest.</w:t>
      </w:r>
    </w:p>
    <w:p w14:paraId="05BCECB7" w14:textId="46667196" w:rsidR="001605E4" w:rsidRPr="001605E4" w:rsidRDefault="001605E4" w:rsidP="001605E4">
      <w:pPr>
        <w:pStyle w:val="muudetavtekst"/>
        <w:rPr>
          <w:rFonts w:asciiTheme="minorHAnsi" w:hAnsiTheme="minorHAnsi" w:cstheme="minorBidi"/>
        </w:rPr>
      </w:pPr>
      <w:r w:rsidRPr="001605E4">
        <w:rPr>
          <w:rFonts w:asciiTheme="minorHAnsi" w:hAnsiTheme="minorHAnsi" w:cstheme="minorBidi"/>
        </w:rPr>
        <w:t>Muudatusega sätestatakse selgelt kolm võimalikku kohustuse täitmise viisi: üle 10 TJ energiatarbimisega ettevõtja teeb energiaauditi, üle 85 TJ energiatarbimisega ettevõtja rakendab sertifitseeritud energiajuhtimissüsteemi ning energia- või energiaauditi kohustuse võib asendada sertifitseeritud keskkonnajuhtimissüsteemiga üksnes juhul, kui see sisaldab nõuetele vastavat energiaauditit.</w:t>
      </w:r>
    </w:p>
    <w:p w14:paraId="6DD3AFDC" w14:textId="77777777" w:rsidR="001605E4" w:rsidRDefault="001605E4" w:rsidP="00947442">
      <w:pPr>
        <w:pStyle w:val="muudetavtekst"/>
        <w:rPr>
          <w:rFonts w:asciiTheme="minorHAnsi" w:hAnsiTheme="minorHAnsi" w:cstheme="minorBidi"/>
          <w:u w:val="single"/>
        </w:rPr>
      </w:pPr>
    </w:p>
    <w:p w14:paraId="65EA6D27" w14:textId="005F37C2" w:rsidR="001605E4" w:rsidRDefault="001605E4" w:rsidP="00947442">
      <w:pPr>
        <w:pStyle w:val="muudetavtekst"/>
        <w:rPr>
          <w:rFonts w:asciiTheme="minorHAnsi" w:hAnsiTheme="minorHAnsi" w:cstheme="minorBidi"/>
          <w:u w:val="single"/>
        </w:rPr>
      </w:pPr>
      <w:r>
        <w:rPr>
          <w:rFonts w:asciiTheme="minorHAnsi" w:hAnsiTheme="minorHAnsi" w:cstheme="minorBidi"/>
          <w:u w:val="single"/>
        </w:rPr>
        <w:t>Taust</w:t>
      </w:r>
    </w:p>
    <w:p w14:paraId="3BF258C5" w14:textId="74EBC4C3" w:rsidR="00005354" w:rsidRDefault="757BC3D3" w:rsidP="00947442">
      <w:pPr>
        <w:pStyle w:val="muudetavtekst"/>
        <w:rPr>
          <w:rFonts w:asciiTheme="minorHAnsi" w:hAnsiTheme="minorHAnsi" w:cstheme="minorBidi"/>
        </w:rPr>
      </w:pPr>
      <w:r w:rsidRPr="57490200">
        <w:rPr>
          <w:rFonts w:asciiTheme="minorHAnsi" w:hAnsiTheme="minorHAnsi" w:cstheme="minorBidi"/>
        </w:rPr>
        <w:t>V</w:t>
      </w:r>
      <w:r w:rsidR="6A3D7CF8" w:rsidRPr="57490200">
        <w:rPr>
          <w:rFonts w:asciiTheme="minorHAnsi" w:hAnsiTheme="minorHAnsi" w:cstheme="minorBidi"/>
        </w:rPr>
        <w:t>ar</w:t>
      </w:r>
      <w:r w:rsidR="00F17A6B">
        <w:rPr>
          <w:rFonts w:asciiTheme="minorHAnsi" w:hAnsiTheme="minorHAnsi" w:cstheme="minorBidi"/>
        </w:rPr>
        <w:t>em</w:t>
      </w:r>
      <w:r w:rsidR="6A3D7CF8" w:rsidRPr="57490200">
        <w:rPr>
          <w:rFonts w:asciiTheme="minorHAnsi" w:hAnsiTheme="minorHAnsi" w:cstheme="minorBidi"/>
        </w:rPr>
        <w:t xml:space="preserve"> oli </w:t>
      </w:r>
      <w:r w:rsidR="1C569845" w:rsidRPr="57490200">
        <w:rPr>
          <w:rFonts w:asciiTheme="minorHAnsi" w:hAnsiTheme="minorHAnsi" w:cstheme="minorBidi"/>
        </w:rPr>
        <w:t>energiaauditi kohustus suurettevõtetel (</w:t>
      </w:r>
      <w:r w:rsidR="534F7003" w:rsidRPr="57490200">
        <w:rPr>
          <w:rFonts w:asciiTheme="minorHAnsi" w:hAnsiTheme="minorHAnsi" w:cstheme="minorBidi"/>
        </w:rPr>
        <w:t xml:space="preserve">töötajaid üle 250 ning müügitulu üle </w:t>
      </w:r>
      <w:r w:rsidRPr="57490200">
        <w:rPr>
          <w:rFonts w:asciiTheme="minorHAnsi" w:hAnsiTheme="minorHAnsi" w:cstheme="minorBidi"/>
        </w:rPr>
        <w:t>50 m</w:t>
      </w:r>
      <w:r w:rsidR="00F17A6B">
        <w:rPr>
          <w:rFonts w:asciiTheme="minorHAnsi" w:hAnsiTheme="minorHAnsi" w:cstheme="minorBidi"/>
        </w:rPr>
        <w:t>ln</w:t>
      </w:r>
      <w:r w:rsidRPr="57490200">
        <w:rPr>
          <w:rFonts w:asciiTheme="minorHAnsi" w:hAnsiTheme="minorHAnsi" w:cstheme="minorBidi"/>
        </w:rPr>
        <w:t xml:space="preserve"> euro ja/või aastabilanss üle 43 m</w:t>
      </w:r>
      <w:r w:rsidR="00F17A6B">
        <w:rPr>
          <w:rFonts w:asciiTheme="minorHAnsi" w:hAnsiTheme="minorHAnsi" w:cstheme="minorBidi"/>
        </w:rPr>
        <w:t>ln</w:t>
      </w:r>
      <w:r w:rsidRPr="57490200">
        <w:rPr>
          <w:rFonts w:asciiTheme="minorHAnsi" w:hAnsiTheme="minorHAnsi" w:cstheme="minorBidi"/>
        </w:rPr>
        <w:t xml:space="preserve"> euro)</w:t>
      </w:r>
      <w:r w:rsidR="250A0C23" w:rsidRPr="57490200">
        <w:rPr>
          <w:rFonts w:asciiTheme="minorHAnsi" w:hAnsiTheme="minorHAnsi" w:cstheme="minorBidi"/>
        </w:rPr>
        <w:t>.</w:t>
      </w:r>
      <w:r w:rsidR="36EB73B6" w:rsidRPr="57490200">
        <w:rPr>
          <w:rFonts w:asciiTheme="minorHAnsi" w:hAnsiTheme="minorHAnsi" w:cstheme="minorBidi"/>
        </w:rPr>
        <w:t xml:space="preserve"> </w:t>
      </w:r>
      <w:r w:rsidR="4D846F20" w:rsidRPr="57490200">
        <w:rPr>
          <w:rFonts w:asciiTheme="minorHAnsi" w:hAnsiTheme="minorHAnsi" w:cstheme="minorBidi"/>
        </w:rPr>
        <w:t xml:space="preserve">Eestis oli sellise </w:t>
      </w:r>
      <w:r w:rsidR="490F0584" w:rsidRPr="57490200">
        <w:rPr>
          <w:rFonts w:asciiTheme="minorHAnsi" w:hAnsiTheme="minorHAnsi" w:cstheme="minorBidi"/>
        </w:rPr>
        <w:t xml:space="preserve">kohustusega </w:t>
      </w:r>
      <w:r w:rsidR="00F17A6B">
        <w:rPr>
          <w:rFonts w:asciiTheme="minorHAnsi" w:hAnsiTheme="minorHAnsi" w:cstheme="minorBidi"/>
        </w:rPr>
        <w:t xml:space="preserve">kuni </w:t>
      </w:r>
      <w:r w:rsidR="68F6501D" w:rsidRPr="57490200">
        <w:rPr>
          <w:rFonts w:asciiTheme="minorHAnsi" w:hAnsiTheme="minorHAnsi" w:cstheme="minorBidi"/>
        </w:rPr>
        <w:t>160 ettevõt</w:t>
      </w:r>
      <w:r w:rsidR="00F17A6B">
        <w:rPr>
          <w:rFonts w:asciiTheme="minorHAnsi" w:hAnsiTheme="minorHAnsi" w:cstheme="minorBidi"/>
        </w:rPr>
        <w:t>et</w:t>
      </w:r>
      <w:r w:rsidR="61321C1A" w:rsidRPr="57490200">
        <w:rPr>
          <w:rFonts w:asciiTheme="minorHAnsi" w:hAnsiTheme="minorHAnsi" w:cstheme="minorBidi"/>
        </w:rPr>
        <w:t>. Joonisel 1 kajastatakse suurettevõtjate jagu</w:t>
      </w:r>
      <w:r w:rsidR="00F17A6B">
        <w:rPr>
          <w:rFonts w:asciiTheme="minorHAnsi" w:hAnsiTheme="minorHAnsi" w:cstheme="minorBidi"/>
        </w:rPr>
        <w:t>ne</w:t>
      </w:r>
      <w:r w:rsidR="61321C1A" w:rsidRPr="57490200">
        <w:rPr>
          <w:rFonts w:asciiTheme="minorHAnsi" w:hAnsiTheme="minorHAnsi" w:cstheme="minorBidi"/>
        </w:rPr>
        <w:t>mine valdkonniti</w:t>
      </w:r>
      <w:r w:rsidR="001E1C82">
        <w:rPr>
          <w:rFonts w:asciiTheme="minorHAnsi" w:hAnsiTheme="minorHAnsi" w:cstheme="minorBidi"/>
        </w:rPr>
        <w:t>.</w:t>
      </w:r>
    </w:p>
    <w:p w14:paraId="4A6A9427" w14:textId="77777777" w:rsidR="00331E43" w:rsidRDefault="00331E43" w:rsidP="00947442">
      <w:pPr>
        <w:pStyle w:val="muudetavtekst"/>
        <w:rPr>
          <w:rFonts w:asciiTheme="minorHAnsi" w:hAnsiTheme="minorHAnsi" w:cstheme="minorHAnsi"/>
        </w:rPr>
      </w:pPr>
    </w:p>
    <w:p w14:paraId="4D2AF81A" w14:textId="6A1BAD3B" w:rsidR="002239F7" w:rsidRDefault="00331E43" w:rsidP="00947442">
      <w:pPr>
        <w:pStyle w:val="muudetavtekst"/>
        <w:rPr>
          <w:rFonts w:asciiTheme="minorHAnsi" w:hAnsiTheme="minorHAnsi" w:cstheme="minorHAnsi"/>
        </w:rPr>
      </w:pPr>
      <w:r w:rsidRPr="00331E43">
        <w:rPr>
          <w:rFonts w:asciiTheme="minorHAnsi" w:hAnsiTheme="minorHAnsi" w:cstheme="minorHAnsi"/>
          <w:noProof/>
        </w:rPr>
        <w:drawing>
          <wp:inline distT="0" distB="0" distL="0" distR="0" wp14:anchorId="42D1AE3D" wp14:editId="655C386D">
            <wp:extent cx="5760720" cy="3171825"/>
            <wp:effectExtent l="0" t="0" r="0" b="9525"/>
            <wp:docPr id="208850282" name="Pilt 1" descr="Pilt, millel on kujutatud tekst, kuvatõmmis, diagramm, ring&#10;&#10;Tehisintellekti genereeritud sisu võib olla ebatõe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850282" name="Pilt 1" descr="Pilt, millel on kujutatud tekst, kuvatõmmis, diagramm, ring&#10;&#10;Tehisintellekti genereeritud sisu võib olla ebatõene."/>
                    <pic:cNvPicPr/>
                  </pic:nvPicPr>
                  <pic:blipFill>
                    <a:blip r:embed="rId40"/>
                    <a:stretch>
                      <a:fillRect/>
                    </a:stretch>
                  </pic:blipFill>
                  <pic:spPr>
                    <a:xfrm>
                      <a:off x="0" y="0"/>
                      <a:ext cx="5760720" cy="3171825"/>
                    </a:xfrm>
                    <a:prstGeom prst="rect">
                      <a:avLst/>
                    </a:prstGeom>
                  </pic:spPr>
                </pic:pic>
              </a:graphicData>
            </a:graphic>
          </wp:inline>
        </w:drawing>
      </w:r>
    </w:p>
    <w:p w14:paraId="59D325DA" w14:textId="32027244" w:rsidR="00005354" w:rsidRPr="00FD4402" w:rsidRDefault="00331E43" w:rsidP="00947442">
      <w:pPr>
        <w:pStyle w:val="muudetavtekst"/>
        <w:rPr>
          <w:rFonts w:asciiTheme="minorHAnsi" w:hAnsiTheme="minorHAnsi" w:cstheme="minorHAnsi"/>
        </w:rPr>
      </w:pPr>
      <w:r w:rsidRPr="00FD4402">
        <w:rPr>
          <w:rFonts w:asciiTheme="minorHAnsi" w:hAnsiTheme="minorHAnsi" w:cstheme="minorHAnsi"/>
        </w:rPr>
        <w:t xml:space="preserve">Joonis </w:t>
      </w:r>
      <w:r w:rsidR="00FD4402" w:rsidRPr="00FD4402">
        <w:rPr>
          <w:rFonts w:asciiTheme="minorHAnsi" w:hAnsiTheme="minorHAnsi" w:cstheme="minorHAnsi"/>
        </w:rPr>
        <w:t>4</w:t>
      </w:r>
      <w:r w:rsidR="00245550">
        <w:rPr>
          <w:rFonts w:asciiTheme="minorHAnsi" w:hAnsiTheme="minorHAnsi" w:cstheme="minorHAnsi"/>
        </w:rPr>
        <w:t>. S</w:t>
      </w:r>
      <w:r w:rsidRPr="00FD4402">
        <w:rPr>
          <w:rFonts w:asciiTheme="minorHAnsi" w:hAnsiTheme="minorHAnsi" w:cstheme="minorHAnsi"/>
        </w:rPr>
        <w:t>uurettevõtete jagunemine sektorite (EMTAK koodi) järgi</w:t>
      </w:r>
    </w:p>
    <w:p w14:paraId="33C77416" w14:textId="77777777" w:rsidR="00C442E2" w:rsidRDefault="00C442E2" w:rsidP="00947442">
      <w:pPr>
        <w:pStyle w:val="muudetavtekst"/>
        <w:rPr>
          <w:rFonts w:asciiTheme="minorHAnsi" w:hAnsiTheme="minorHAnsi" w:cstheme="minorHAnsi"/>
        </w:rPr>
      </w:pPr>
    </w:p>
    <w:p w14:paraId="1585F7C5" w14:textId="118A62BF" w:rsidR="00EF3BFE" w:rsidRPr="007D2E21" w:rsidRDefault="585C7AA6" w:rsidP="00947442">
      <w:pPr>
        <w:pStyle w:val="muudetavtekst"/>
        <w:rPr>
          <w:rFonts w:asciiTheme="minorHAnsi" w:hAnsiTheme="minorHAnsi" w:cstheme="minorBidi"/>
        </w:rPr>
      </w:pPr>
      <w:r w:rsidRPr="57490200">
        <w:rPr>
          <w:rFonts w:asciiTheme="minorHAnsi" w:hAnsiTheme="minorHAnsi" w:cstheme="minorBidi"/>
        </w:rPr>
        <w:t xml:space="preserve">Eelmise direktiivi </w:t>
      </w:r>
      <w:r w:rsidR="00495249">
        <w:rPr>
          <w:rFonts w:asciiTheme="minorHAnsi" w:hAnsiTheme="minorHAnsi" w:cstheme="minorBidi"/>
        </w:rPr>
        <w:t xml:space="preserve">((EL) </w:t>
      </w:r>
      <w:r w:rsidR="00495249" w:rsidRPr="00495249">
        <w:rPr>
          <w:rFonts w:asciiTheme="minorHAnsi" w:hAnsiTheme="minorHAnsi" w:cstheme="minorBidi"/>
        </w:rPr>
        <w:t>2018/2002</w:t>
      </w:r>
      <w:r w:rsidR="00495249">
        <w:rPr>
          <w:rFonts w:asciiTheme="minorHAnsi" w:hAnsiTheme="minorHAnsi" w:cstheme="minorBidi"/>
        </w:rPr>
        <w:t xml:space="preserve">) </w:t>
      </w:r>
      <w:r w:rsidRPr="57490200">
        <w:rPr>
          <w:rFonts w:asciiTheme="minorHAnsi" w:hAnsiTheme="minorHAnsi" w:cstheme="minorBidi"/>
        </w:rPr>
        <w:t>rakendamise</w:t>
      </w:r>
      <w:r w:rsidR="00EE201C">
        <w:rPr>
          <w:rFonts w:asciiTheme="minorHAnsi" w:hAnsiTheme="minorHAnsi" w:cstheme="minorBidi"/>
        </w:rPr>
        <w:t xml:space="preserve"> käigus</w:t>
      </w:r>
      <w:r w:rsidRPr="57490200">
        <w:rPr>
          <w:rFonts w:asciiTheme="minorHAnsi" w:hAnsiTheme="minorHAnsi" w:cstheme="minorBidi"/>
        </w:rPr>
        <w:t xml:space="preserve"> </w:t>
      </w:r>
      <w:r w:rsidR="3E65968F" w:rsidRPr="57490200">
        <w:rPr>
          <w:rFonts w:asciiTheme="minorHAnsi" w:hAnsiTheme="minorHAnsi" w:cstheme="minorBidi"/>
        </w:rPr>
        <w:t>selgus tõsisasi</w:t>
      </w:r>
      <w:r w:rsidRPr="57490200">
        <w:rPr>
          <w:rFonts w:asciiTheme="minorHAnsi" w:hAnsiTheme="minorHAnsi" w:cstheme="minorBidi"/>
        </w:rPr>
        <w:t xml:space="preserve">, et kohustus rakendus </w:t>
      </w:r>
      <w:r w:rsidR="235E3DD8" w:rsidRPr="57490200">
        <w:rPr>
          <w:rFonts w:asciiTheme="minorHAnsi" w:hAnsiTheme="minorHAnsi" w:cstheme="minorBidi"/>
        </w:rPr>
        <w:t>näiteks finantssektorile</w:t>
      </w:r>
      <w:r w:rsidR="4286C6E4" w:rsidRPr="57490200">
        <w:rPr>
          <w:rFonts w:asciiTheme="minorHAnsi" w:hAnsiTheme="minorHAnsi" w:cstheme="minorBidi"/>
        </w:rPr>
        <w:t>,</w:t>
      </w:r>
      <w:r w:rsidR="235E3DD8" w:rsidRPr="57490200">
        <w:rPr>
          <w:rFonts w:asciiTheme="minorHAnsi" w:hAnsiTheme="minorHAnsi" w:cstheme="minorBidi"/>
        </w:rPr>
        <w:t xml:space="preserve"> sest</w:t>
      </w:r>
      <w:r w:rsidR="00EE201C">
        <w:rPr>
          <w:rFonts w:asciiTheme="minorHAnsi" w:hAnsiTheme="minorHAnsi" w:cstheme="minorBidi"/>
        </w:rPr>
        <w:t xml:space="preserve"> selle</w:t>
      </w:r>
      <w:r w:rsidR="235E3DD8" w:rsidRPr="57490200">
        <w:rPr>
          <w:rFonts w:asciiTheme="minorHAnsi" w:hAnsiTheme="minorHAnsi" w:cstheme="minorBidi"/>
        </w:rPr>
        <w:t xml:space="preserve"> majandusnäitajad olid suured</w:t>
      </w:r>
      <w:r w:rsidR="3C702D9A" w:rsidRPr="57490200">
        <w:rPr>
          <w:rFonts w:asciiTheme="minorHAnsi" w:hAnsiTheme="minorHAnsi" w:cstheme="minorBidi"/>
        </w:rPr>
        <w:t>. Samas asus finantssektor</w:t>
      </w:r>
      <w:r w:rsidR="00495249">
        <w:rPr>
          <w:rFonts w:asciiTheme="minorHAnsi" w:hAnsiTheme="minorHAnsi" w:cstheme="minorBidi"/>
        </w:rPr>
        <w:t xml:space="preserve"> </w:t>
      </w:r>
      <w:r w:rsidR="235E3DD8" w:rsidRPr="57490200">
        <w:rPr>
          <w:rFonts w:asciiTheme="minorHAnsi" w:hAnsiTheme="minorHAnsi" w:cstheme="minorBidi"/>
        </w:rPr>
        <w:t>enamasti üüri</w:t>
      </w:r>
      <w:r w:rsidR="2CA54A94" w:rsidRPr="57490200">
        <w:rPr>
          <w:rFonts w:asciiTheme="minorHAnsi" w:hAnsiTheme="minorHAnsi" w:cstheme="minorBidi"/>
        </w:rPr>
        <w:t>tud kontoripindadel</w:t>
      </w:r>
      <w:r w:rsidR="235E3DD8" w:rsidRPr="57490200">
        <w:rPr>
          <w:rFonts w:asciiTheme="minorHAnsi" w:hAnsiTheme="minorHAnsi" w:cstheme="minorBidi"/>
        </w:rPr>
        <w:t>, mistõttu</w:t>
      </w:r>
      <w:r w:rsidR="2CA54A94" w:rsidRPr="57490200">
        <w:rPr>
          <w:rFonts w:asciiTheme="minorHAnsi" w:hAnsiTheme="minorHAnsi" w:cstheme="minorBidi"/>
        </w:rPr>
        <w:t xml:space="preserve"> </w:t>
      </w:r>
      <w:r w:rsidR="12FF686E" w:rsidRPr="57490200">
        <w:rPr>
          <w:rFonts w:asciiTheme="minorHAnsi" w:hAnsiTheme="minorHAnsi" w:cstheme="minorBidi"/>
        </w:rPr>
        <w:t>olid nende võimalused</w:t>
      </w:r>
      <w:r w:rsidR="00F17A6B">
        <w:rPr>
          <w:rFonts w:asciiTheme="minorHAnsi" w:hAnsiTheme="minorHAnsi" w:cstheme="minorBidi"/>
        </w:rPr>
        <w:t xml:space="preserve"> suurendada</w:t>
      </w:r>
      <w:r w:rsidR="2CA54A94" w:rsidRPr="57490200">
        <w:rPr>
          <w:rFonts w:asciiTheme="minorHAnsi" w:hAnsiTheme="minorHAnsi" w:cstheme="minorBidi"/>
        </w:rPr>
        <w:t xml:space="preserve"> en</w:t>
      </w:r>
      <w:r w:rsidR="31A39BB4" w:rsidRPr="57490200">
        <w:rPr>
          <w:rFonts w:asciiTheme="minorHAnsi" w:hAnsiTheme="minorHAnsi" w:cstheme="minorBidi"/>
        </w:rPr>
        <w:t>e</w:t>
      </w:r>
      <w:r w:rsidR="2CA54A94" w:rsidRPr="57490200">
        <w:rPr>
          <w:rFonts w:asciiTheme="minorHAnsi" w:hAnsiTheme="minorHAnsi" w:cstheme="minorBidi"/>
        </w:rPr>
        <w:t>rgiatõhusus</w:t>
      </w:r>
      <w:r w:rsidR="00F17A6B">
        <w:rPr>
          <w:rFonts w:asciiTheme="minorHAnsi" w:hAnsiTheme="minorHAnsi" w:cstheme="minorBidi"/>
        </w:rPr>
        <w:t>t</w:t>
      </w:r>
      <w:r w:rsidR="36C0B8FF" w:rsidRPr="57490200">
        <w:rPr>
          <w:rFonts w:asciiTheme="minorHAnsi" w:hAnsiTheme="minorHAnsi" w:cstheme="minorBidi"/>
        </w:rPr>
        <w:t xml:space="preserve"> piiratud.</w:t>
      </w:r>
    </w:p>
    <w:p w14:paraId="54D536A0" w14:textId="77777777" w:rsidR="00EF3BFE" w:rsidRPr="007D2E21" w:rsidRDefault="00EF3BFE" w:rsidP="00947442">
      <w:pPr>
        <w:pStyle w:val="muudetavtekst"/>
        <w:rPr>
          <w:rFonts w:asciiTheme="minorHAnsi" w:hAnsiTheme="minorHAnsi" w:cstheme="minorHAnsi"/>
        </w:rPr>
      </w:pPr>
    </w:p>
    <w:p w14:paraId="59580AEC" w14:textId="6826E429" w:rsidR="00A85C96" w:rsidRDefault="13DDC853" w:rsidP="0011001C">
      <w:pPr>
        <w:spacing w:after="0" w:line="240" w:lineRule="auto"/>
        <w:jc w:val="both"/>
        <w:rPr>
          <w:sz w:val="24"/>
          <w:szCs w:val="24"/>
        </w:rPr>
      </w:pPr>
      <w:r w:rsidRPr="57490200">
        <w:rPr>
          <w:sz w:val="24"/>
          <w:szCs w:val="24"/>
        </w:rPr>
        <w:t>Uus direktiiv on fookuse suunanud ettevõtete energiatarbimisele</w:t>
      </w:r>
      <w:r w:rsidR="6B57CFA8" w:rsidRPr="57490200">
        <w:rPr>
          <w:sz w:val="24"/>
          <w:szCs w:val="24"/>
        </w:rPr>
        <w:t xml:space="preserve"> (soojus, elekter, gaas, vedelkütused)</w:t>
      </w:r>
      <w:r w:rsidRPr="57490200">
        <w:rPr>
          <w:sz w:val="24"/>
          <w:szCs w:val="24"/>
        </w:rPr>
        <w:t xml:space="preserve"> </w:t>
      </w:r>
      <w:r w:rsidR="2412001E" w:rsidRPr="57490200">
        <w:rPr>
          <w:sz w:val="24"/>
          <w:szCs w:val="24"/>
        </w:rPr>
        <w:t xml:space="preserve">ja </w:t>
      </w:r>
      <w:r w:rsidR="000130A0">
        <w:rPr>
          <w:sz w:val="24"/>
          <w:szCs w:val="24"/>
        </w:rPr>
        <w:t xml:space="preserve">sellekohane </w:t>
      </w:r>
      <w:r w:rsidR="4ED62641" w:rsidRPr="57490200">
        <w:rPr>
          <w:sz w:val="24"/>
          <w:szCs w:val="24"/>
        </w:rPr>
        <w:t xml:space="preserve">energiaauditi </w:t>
      </w:r>
      <w:r w:rsidR="001E318F">
        <w:rPr>
          <w:sz w:val="24"/>
          <w:szCs w:val="24"/>
        </w:rPr>
        <w:t xml:space="preserve">tegemise </w:t>
      </w:r>
      <w:r w:rsidR="2412001E" w:rsidRPr="57490200">
        <w:rPr>
          <w:sz w:val="24"/>
          <w:szCs w:val="24"/>
        </w:rPr>
        <w:t>või energiajuhtimissüsteemi</w:t>
      </w:r>
      <w:r w:rsidR="001E318F">
        <w:rPr>
          <w:sz w:val="24"/>
          <w:szCs w:val="24"/>
        </w:rPr>
        <w:t xml:space="preserve"> rakendamise</w:t>
      </w:r>
      <w:r w:rsidR="2412001E" w:rsidRPr="57490200">
        <w:rPr>
          <w:sz w:val="24"/>
          <w:szCs w:val="24"/>
        </w:rPr>
        <w:t xml:space="preserve"> </w:t>
      </w:r>
      <w:r w:rsidR="4ED62641" w:rsidRPr="57490200">
        <w:rPr>
          <w:sz w:val="24"/>
          <w:szCs w:val="24"/>
        </w:rPr>
        <w:t xml:space="preserve">kohustus </w:t>
      </w:r>
      <w:r w:rsidR="2412001E" w:rsidRPr="57490200">
        <w:rPr>
          <w:sz w:val="24"/>
          <w:szCs w:val="24"/>
        </w:rPr>
        <w:t xml:space="preserve">sõltub ettevõtte energiatarbimisest. </w:t>
      </w:r>
      <w:r w:rsidR="00186557" w:rsidRPr="57490200">
        <w:rPr>
          <w:sz w:val="24"/>
          <w:szCs w:val="24"/>
        </w:rPr>
        <w:t>Ettevõtetel</w:t>
      </w:r>
      <w:r w:rsidR="16CFF884" w:rsidRPr="57490200">
        <w:rPr>
          <w:sz w:val="24"/>
          <w:szCs w:val="24"/>
        </w:rPr>
        <w:t>,</w:t>
      </w:r>
      <w:r w:rsidR="00186557" w:rsidRPr="57490200">
        <w:rPr>
          <w:sz w:val="24"/>
          <w:szCs w:val="24"/>
        </w:rPr>
        <w:t xml:space="preserve"> </w:t>
      </w:r>
      <w:r w:rsidR="4ED62641" w:rsidRPr="57490200">
        <w:rPr>
          <w:sz w:val="24"/>
          <w:szCs w:val="24"/>
        </w:rPr>
        <w:t>k</w:t>
      </w:r>
      <w:r w:rsidR="000130A0">
        <w:rPr>
          <w:sz w:val="24"/>
          <w:szCs w:val="24"/>
        </w:rPr>
        <w:t>elle</w:t>
      </w:r>
      <w:r w:rsidR="4ED62641" w:rsidRPr="57490200">
        <w:rPr>
          <w:sz w:val="24"/>
          <w:szCs w:val="24"/>
        </w:rPr>
        <w:t xml:space="preserve"> </w:t>
      </w:r>
      <w:r w:rsidR="0D2A2DE3" w:rsidRPr="57490200">
        <w:rPr>
          <w:sz w:val="24"/>
          <w:szCs w:val="24"/>
        </w:rPr>
        <w:t xml:space="preserve">kolme aasta keskmine </w:t>
      </w:r>
      <w:r w:rsidR="4ED62641" w:rsidRPr="57490200">
        <w:rPr>
          <w:sz w:val="24"/>
          <w:szCs w:val="24"/>
        </w:rPr>
        <w:t>energiatarbimine on üle 10 TJ</w:t>
      </w:r>
      <w:r w:rsidR="04FD7B89" w:rsidRPr="57490200">
        <w:rPr>
          <w:sz w:val="24"/>
          <w:szCs w:val="24"/>
        </w:rPr>
        <w:t>/a</w:t>
      </w:r>
      <w:r w:rsidR="4ED62641" w:rsidRPr="57490200">
        <w:rPr>
          <w:sz w:val="24"/>
          <w:szCs w:val="24"/>
        </w:rPr>
        <w:t xml:space="preserve"> (</w:t>
      </w:r>
      <w:r w:rsidR="6B57CFA8" w:rsidRPr="57490200">
        <w:rPr>
          <w:sz w:val="24"/>
          <w:szCs w:val="24"/>
        </w:rPr>
        <w:t>2,77 GWh/a</w:t>
      </w:r>
      <w:r w:rsidR="04FD7B89" w:rsidRPr="57490200">
        <w:rPr>
          <w:sz w:val="24"/>
          <w:szCs w:val="24"/>
        </w:rPr>
        <w:t>)</w:t>
      </w:r>
      <w:r w:rsidR="000130A0">
        <w:rPr>
          <w:sz w:val="24"/>
          <w:szCs w:val="24"/>
        </w:rPr>
        <w:t>,</w:t>
      </w:r>
      <w:r w:rsidR="16131222" w:rsidRPr="57490200">
        <w:rPr>
          <w:sz w:val="24"/>
          <w:szCs w:val="24"/>
        </w:rPr>
        <w:t xml:space="preserve"> on kohustus koostada energiaaudit iga </w:t>
      </w:r>
      <w:r w:rsidR="00F17A6B">
        <w:rPr>
          <w:sz w:val="24"/>
          <w:szCs w:val="24"/>
        </w:rPr>
        <w:t>nelja</w:t>
      </w:r>
      <w:r w:rsidR="16131222" w:rsidRPr="57490200">
        <w:rPr>
          <w:sz w:val="24"/>
          <w:szCs w:val="24"/>
        </w:rPr>
        <w:t xml:space="preserve"> aasta tagant</w:t>
      </w:r>
      <w:r w:rsidR="4EB472AA" w:rsidRPr="57490200">
        <w:rPr>
          <w:sz w:val="24"/>
          <w:szCs w:val="24"/>
        </w:rPr>
        <w:t xml:space="preserve">. </w:t>
      </w:r>
      <w:r w:rsidR="47502722" w:rsidRPr="57490200">
        <w:rPr>
          <w:sz w:val="24"/>
          <w:szCs w:val="24"/>
        </w:rPr>
        <w:t xml:space="preserve">Ettevõte võib </w:t>
      </w:r>
      <w:r w:rsidR="00495249">
        <w:rPr>
          <w:sz w:val="24"/>
          <w:szCs w:val="24"/>
        </w:rPr>
        <w:t>asendad</w:t>
      </w:r>
      <w:r w:rsidR="00A85C96">
        <w:rPr>
          <w:sz w:val="24"/>
          <w:szCs w:val="24"/>
        </w:rPr>
        <w:t>a energiaauditi</w:t>
      </w:r>
      <w:r w:rsidR="001E318F">
        <w:rPr>
          <w:sz w:val="24"/>
          <w:szCs w:val="24"/>
        </w:rPr>
        <w:t>t</w:t>
      </w:r>
      <w:r w:rsidR="00A85C96">
        <w:rPr>
          <w:sz w:val="24"/>
          <w:szCs w:val="24"/>
        </w:rPr>
        <w:t xml:space="preserve"> ka</w:t>
      </w:r>
      <w:r w:rsidR="47502722" w:rsidRPr="57490200">
        <w:rPr>
          <w:sz w:val="24"/>
          <w:szCs w:val="24"/>
        </w:rPr>
        <w:t xml:space="preserve"> energiajuhtimissüsteemi</w:t>
      </w:r>
      <w:r w:rsidR="00A85C96">
        <w:rPr>
          <w:sz w:val="24"/>
          <w:szCs w:val="24"/>
        </w:rPr>
        <w:t>ga, kui juhtimissüsteem sobitub tema majandust</w:t>
      </w:r>
      <w:r w:rsidR="00EF38C4">
        <w:rPr>
          <w:sz w:val="24"/>
          <w:szCs w:val="24"/>
        </w:rPr>
        <w:t>e</w:t>
      </w:r>
      <w:r w:rsidR="00A85C96">
        <w:rPr>
          <w:sz w:val="24"/>
          <w:szCs w:val="24"/>
        </w:rPr>
        <w:t>gevusse paremini</w:t>
      </w:r>
      <w:r w:rsidR="00F704F1">
        <w:rPr>
          <w:sz w:val="24"/>
          <w:szCs w:val="24"/>
        </w:rPr>
        <w:t xml:space="preserve"> (alus selleks tuleneb sama paragrahvi lõikest 2)</w:t>
      </w:r>
      <w:r w:rsidR="00A85C96">
        <w:rPr>
          <w:sz w:val="24"/>
          <w:szCs w:val="24"/>
        </w:rPr>
        <w:t xml:space="preserve">. Kohustust energiajuhtimissüsteemi rakendada </w:t>
      </w:r>
      <w:r w:rsidR="00F17A6B">
        <w:rPr>
          <w:sz w:val="24"/>
          <w:szCs w:val="24"/>
        </w:rPr>
        <w:t xml:space="preserve">ei ole </w:t>
      </w:r>
      <w:r w:rsidR="00A85C96">
        <w:rPr>
          <w:sz w:val="24"/>
          <w:szCs w:val="24"/>
        </w:rPr>
        <w:t>ettevõtetel mille energiatarbimine on üle 10 TJ/a (2,77 GWh/a)</w:t>
      </w:r>
      <w:r w:rsidR="00F17A6B">
        <w:rPr>
          <w:sz w:val="24"/>
          <w:szCs w:val="24"/>
        </w:rPr>
        <w:t>.</w:t>
      </w:r>
    </w:p>
    <w:p w14:paraId="49CB4968" w14:textId="0F69BBF3" w:rsidR="007A0C2D" w:rsidRPr="0011001C" w:rsidRDefault="4EB472AA" w:rsidP="0011001C">
      <w:pPr>
        <w:spacing w:after="0" w:line="240" w:lineRule="auto"/>
        <w:jc w:val="both"/>
        <w:rPr>
          <w:rFonts w:eastAsia="Times New Roman"/>
          <w:sz w:val="24"/>
          <w:szCs w:val="24"/>
          <w:lang w:eastAsia="et-EE"/>
        </w:rPr>
      </w:pPr>
      <w:r w:rsidRPr="57490200">
        <w:rPr>
          <w:sz w:val="24"/>
          <w:szCs w:val="24"/>
        </w:rPr>
        <w:t>Ettevõte</w:t>
      </w:r>
      <w:r w:rsidR="3F5014BE" w:rsidRPr="57490200">
        <w:rPr>
          <w:sz w:val="24"/>
          <w:szCs w:val="24"/>
        </w:rPr>
        <w:t>,</w:t>
      </w:r>
      <w:r w:rsidRPr="57490200">
        <w:rPr>
          <w:sz w:val="24"/>
          <w:szCs w:val="24"/>
        </w:rPr>
        <w:t xml:space="preserve"> </w:t>
      </w:r>
      <w:r w:rsidR="000130A0">
        <w:rPr>
          <w:sz w:val="24"/>
          <w:szCs w:val="24"/>
        </w:rPr>
        <w:t>mille</w:t>
      </w:r>
      <w:r w:rsidRPr="57490200">
        <w:rPr>
          <w:sz w:val="24"/>
          <w:szCs w:val="24"/>
        </w:rPr>
        <w:t xml:space="preserve"> kolme aasta keskmine energiatarbimine </w:t>
      </w:r>
      <w:r w:rsidR="15B93F24" w:rsidRPr="57490200">
        <w:rPr>
          <w:sz w:val="24"/>
          <w:szCs w:val="24"/>
        </w:rPr>
        <w:t xml:space="preserve">on </w:t>
      </w:r>
      <w:r w:rsidRPr="57490200">
        <w:rPr>
          <w:sz w:val="24"/>
          <w:szCs w:val="24"/>
        </w:rPr>
        <w:t>üle 85 TJ/a</w:t>
      </w:r>
      <w:r w:rsidR="534DE0DE" w:rsidRPr="57490200">
        <w:rPr>
          <w:sz w:val="24"/>
          <w:szCs w:val="24"/>
        </w:rPr>
        <w:t xml:space="preserve"> (23,6 GWh/a)</w:t>
      </w:r>
      <w:r w:rsidR="000130A0">
        <w:rPr>
          <w:sz w:val="24"/>
          <w:szCs w:val="24"/>
        </w:rPr>
        <w:t>,</w:t>
      </w:r>
      <w:r w:rsidR="556C0A45" w:rsidRPr="57490200">
        <w:rPr>
          <w:sz w:val="24"/>
          <w:szCs w:val="24"/>
        </w:rPr>
        <w:t xml:space="preserve"> kohustu</w:t>
      </w:r>
      <w:r w:rsidR="2B22EDFE" w:rsidRPr="57490200">
        <w:rPr>
          <w:sz w:val="24"/>
          <w:szCs w:val="24"/>
        </w:rPr>
        <w:t>b</w:t>
      </w:r>
      <w:r w:rsidR="556C0A45" w:rsidRPr="57490200">
        <w:rPr>
          <w:sz w:val="24"/>
          <w:szCs w:val="24"/>
        </w:rPr>
        <w:t xml:space="preserve"> rakenda</w:t>
      </w:r>
      <w:r w:rsidR="4BFEDB97" w:rsidRPr="57490200">
        <w:rPr>
          <w:sz w:val="24"/>
          <w:szCs w:val="24"/>
        </w:rPr>
        <w:t>ma</w:t>
      </w:r>
      <w:r w:rsidR="556C0A45" w:rsidRPr="57490200">
        <w:rPr>
          <w:sz w:val="24"/>
          <w:szCs w:val="24"/>
        </w:rPr>
        <w:t xml:space="preserve"> energiajuhtimissüsteem</w:t>
      </w:r>
      <w:r w:rsidR="79E1B971" w:rsidRPr="57490200">
        <w:rPr>
          <w:sz w:val="24"/>
          <w:szCs w:val="24"/>
        </w:rPr>
        <w:t>i</w:t>
      </w:r>
      <w:r w:rsidR="26BB4EED" w:rsidRPr="57490200">
        <w:rPr>
          <w:sz w:val="24"/>
          <w:szCs w:val="24"/>
        </w:rPr>
        <w:t>, mi</w:t>
      </w:r>
      <w:r w:rsidR="002179F1">
        <w:rPr>
          <w:sz w:val="24"/>
          <w:szCs w:val="24"/>
        </w:rPr>
        <w:t>lle</w:t>
      </w:r>
      <w:r w:rsidR="18F1BBE8" w:rsidRPr="57490200">
        <w:rPr>
          <w:sz w:val="24"/>
          <w:szCs w:val="24"/>
        </w:rPr>
        <w:t xml:space="preserve"> peab olema</w:t>
      </w:r>
      <w:r w:rsidR="002179F1">
        <w:rPr>
          <w:sz w:val="24"/>
          <w:szCs w:val="24"/>
        </w:rPr>
        <w:t xml:space="preserve"> </w:t>
      </w:r>
      <w:r w:rsidR="3447600C" w:rsidRPr="57490200">
        <w:rPr>
          <w:rFonts w:eastAsia="Times New Roman"/>
          <w:sz w:val="24"/>
          <w:szCs w:val="24"/>
          <w:lang w:eastAsia="et-EE"/>
        </w:rPr>
        <w:t>sertifitseeri</w:t>
      </w:r>
      <w:r w:rsidR="002179F1">
        <w:rPr>
          <w:rFonts w:eastAsia="Times New Roman"/>
          <w:sz w:val="24"/>
          <w:szCs w:val="24"/>
          <w:lang w:eastAsia="et-EE"/>
        </w:rPr>
        <w:t>n</w:t>
      </w:r>
      <w:r w:rsidR="3447600C" w:rsidRPr="57490200">
        <w:rPr>
          <w:rFonts w:eastAsia="Times New Roman"/>
          <w:sz w:val="24"/>
          <w:szCs w:val="24"/>
          <w:lang w:eastAsia="et-EE"/>
        </w:rPr>
        <w:t>ud sõltumatu asutus</w:t>
      </w:r>
      <w:r w:rsidR="1127D018" w:rsidRPr="57490200">
        <w:rPr>
          <w:rFonts w:eastAsia="Times New Roman"/>
          <w:sz w:val="24"/>
          <w:szCs w:val="24"/>
          <w:lang w:eastAsia="et-EE"/>
        </w:rPr>
        <w:t xml:space="preserve"> ja</w:t>
      </w:r>
      <w:r w:rsidR="3447600C" w:rsidRPr="57490200">
        <w:rPr>
          <w:rFonts w:eastAsia="Times New Roman"/>
          <w:sz w:val="24"/>
          <w:szCs w:val="24"/>
          <w:lang w:eastAsia="et-EE"/>
        </w:rPr>
        <w:t xml:space="preserve"> </w:t>
      </w:r>
      <w:r w:rsidR="002179F1">
        <w:rPr>
          <w:rFonts w:eastAsia="Times New Roman"/>
          <w:sz w:val="24"/>
          <w:szCs w:val="24"/>
          <w:lang w:eastAsia="et-EE"/>
        </w:rPr>
        <w:t xml:space="preserve">mis </w:t>
      </w:r>
      <w:r w:rsidR="3447600C" w:rsidRPr="57490200">
        <w:rPr>
          <w:rFonts w:eastAsia="Times New Roman"/>
          <w:sz w:val="24"/>
          <w:szCs w:val="24"/>
          <w:lang w:eastAsia="et-EE"/>
        </w:rPr>
        <w:t>vasta</w:t>
      </w:r>
      <w:r w:rsidR="002179F1">
        <w:rPr>
          <w:rFonts w:eastAsia="Times New Roman"/>
          <w:sz w:val="24"/>
          <w:szCs w:val="24"/>
          <w:lang w:eastAsia="et-EE"/>
        </w:rPr>
        <w:t>b</w:t>
      </w:r>
      <w:r w:rsidR="3447600C" w:rsidRPr="57490200">
        <w:rPr>
          <w:rFonts w:eastAsia="Times New Roman"/>
          <w:sz w:val="24"/>
          <w:szCs w:val="24"/>
          <w:lang w:eastAsia="et-EE"/>
        </w:rPr>
        <w:t xml:space="preserve"> asjaomastele Euroopa või rahvusvahelistele standarditele</w:t>
      </w:r>
      <w:r w:rsidR="002179F1">
        <w:rPr>
          <w:rFonts w:eastAsia="Times New Roman"/>
          <w:sz w:val="24"/>
          <w:szCs w:val="24"/>
          <w:lang w:eastAsia="et-EE"/>
        </w:rPr>
        <w:t>, nt</w:t>
      </w:r>
      <w:r w:rsidR="6F8E01F5" w:rsidRPr="57490200">
        <w:rPr>
          <w:rFonts w:eastAsia="Times New Roman"/>
          <w:sz w:val="24"/>
          <w:szCs w:val="24"/>
          <w:lang w:eastAsia="et-EE"/>
        </w:rPr>
        <w:t xml:space="preserve"> </w:t>
      </w:r>
      <w:r w:rsidR="6B909737" w:rsidRPr="57490200">
        <w:rPr>
          <w:rFonts w:eastAsia="Times New Roman"/>
          <w:sz w:val="24"/>
          <w:szCs w:val="24"/>
          <w:lang w:eastAsia="et-EE"/>
        </w:rPr>
        <w:t>EN ISO 50001 (energiajuhtimissüsteemid) või EN 16247-1 (energiaauditid) või</w:t>
      </w:r>
      <w:r w:rsidR="5B35D6EE" w:rsidRPr="57490200">
        <w:rPr>
          <w:rFonts w:eastAsia="Times New Roman"/>
          <w:sz w:val="24"/>
          <w:szCs w:val="24"/>
          <w:lang w:eastAsia="et-EE"/>
        </w:rPr>
        <w:t xml:space="preserve"> </w:t>
      </w:r>
      <w:r w:rsidR="6B909737" w:rsidRPr="57490200">
        <w:rPr>
          <w:rFonts w:eastAsia="Times New Roman"/>
          <w:sz w:val="24"/>
          <w:szCs w:val="24"/>
          <w:lang w:eastAsia="et-EE"/>
        </w:rPr>
        <w:t>EN ISO 14000 (keskkonnajuhtimissüsteemid)</w:t>
      </w:r>
      <w:r w:rsidR="06F3B433" w:rsidRPr="57490200">
        <w:rPr>
          <w:rFonts w:eastAsia="Times New Roman"/>
          <w:sz w:val="24"/>
          <w:szCs w:val="24"/>
          <w:lang w:eastAsia="et-EE"/>
        </w:rPr>
        <w:t>.</w:t>
      </w:r>
    </w:p>
    <w:p w14:paraId="3E87D734" w14:textId="368CC2BE" w:rsidR="00770440" w:rsidRDefault="7CB00205" w:rsidP="0011001C">
      <w:pPr>
        <w:spacing w:after="0" w:line="240" w:lineRule="auto"/>
        <w:jc w:val="both"/>
        <w:rPr>
          <w:rFonts w:eastAsia="Times New Roman"/>
          <w:sz w:val="24"/>
          <w:szCs w:val="24"/>
          <w:lang w:eastAsia="et-EE"/>
        </w:rPr>
      </w:pPr>
      <w:r w:rsidRPr="00904B6D">
        <w:rPr>
          <w:rFonts w:eastAsia="Times New Roman"/>
          <w:sz w:val="24"/>
          <w:szCs w:val="24"/>
          <w:lang w:eastAsia="et-EE"/>
        </w:rPr>
        <w:t>Ettevõ</w:t>
      </w:r>
      <w:r w:rsidR="002179F1" w:rsidRPr="00904B6D">
        <w:rPr>
          <w:rFonts w:eastAsia="Times New Roman"/>
          <w:sz w:val="24"/>
          <w:szCs w:val="24"/>
          <w:lang w:eastAsia="et-EE"/>
        </w:rPr>
        <w:t>tteid</w:t>
      </w:r>
      <w:r w:rsidR="25A56195" w:rsidRPr="00904B6D">
        <w:rPr>
          <w:rFonts w:eastAsia="Times New Roman"/>
          <w:sz w:val="24"/>
          <w:szCs w:val="24"/>
          <w:lang w:eastAsia="et-EE"/>
        </w:rPr>
        <w:t>,</w:t>
      </w:r>
      <w:r w:rsidRPr="00904B6D">
        <w:rPr>
          <w:rFonts w:eastAsia="Times New Roman"/>
          <w:sz w:val="24"/>
          <w:szCs w:val="24"/>
          <w:lang w:eastAsia="et-EE"/>
        </w:rPr>
        <w:t xml:space="preserve"> </w:t>
      </w:r>
      <w:r w:rsidR="1F0DFE3D" w:rsidRPr="00904B6D">
        <w:rPr>
          <w:rFonts w:eastAsia="Times New Roman"/>
          <w:sz w:val="24"/>
          <w:szCs w:val="24"/>
          <w:lang w:eastAsia="et-EE"/>
        </w:rPr>
        <w:t>kus energiatarbimine on suurem kui 10</w:t>
      </w:r>
      <w:r w:rsidR="047BD58A" w:rsidRPr="00904B6D">
        <w:rPr>
          <w:rFonts w:eastAsia="Times New Roman"/>
          <w:sz w:val="24"/>
          <w:szCs w:val="24"/>
          <w:lang w:eastAsia="et-EE"/>
        </w:rPr>
        <w:t xml:space="preserve"> </w:t>
      </w:r>
      <w:r w:rsidR="1F0DFE3D" w:rsidRPr="00904B6D">
        <w:rPr>
          <w:rFonts w:eastAsia="Times New Roman"/>
          <w:sz w:val="24"/>
          <w:szCs w:val="24"/>
          <w:lang w:eastAsia="et-EE"/>
        </w:rPr>
        <w:t>TJ</w:t>
      </w:r>
      <w:r w:rsidR="002179F1" w:rsidRPr="00904B6D">
        <w:rPr>
          <w:rFonts w:eastAsia="Times New Roman"/>
          <w:sz w:val="24"/>
          <w:szCs w:val="24"/>
          <w:lang w:eastAsia="et-EE"/>
        </w:rPr>
        <w:t>,</w:t>
      </w:r>
      <w:r w:rsidR="1F0DFE3D" w:rsidRPr="00904B6D">
        <w:rPr>
          <w:rFonts w:eastAsia="Times New Roman"/>
          <w:sz w:val="24"/>
          <w:szCs w:val="24"/>
          <w:lang w:eastAsia="et-EE"/>
        </w:rPr>
        <w:t xml:space="preserve"> </w:t>
      </w:r>
      <w:r w:rsidR="43B3BAD2" w:rsidRPr="00904B6D">
        <w:rPr>
          <w:rFonts w:eastAsia="Times New Roman"/>
          <w:sz w:val="24"/>
          <w:szCs w:val="24"/>
          <w:lang w:eastAsia="et-EE"/>
        </w:rPr>
        <w:t>on</w:t>
      </w:r>
      <w:r w:rsidR="3AEF6444" w:rsidRPr="00904B6D">
        <w:rPr>
          <w:rFonts w:eastAsia="Times New Roman"/>
          <w:sz w:val="24"/>
          <w:szCs w:val="24"/>
          <w:lang w:eastAsia="et-EE"/>
        </w:rPr>
        <w:t xml:space="preserve"> </w:t>
      </w:r>
      <w:r w:rsidR="002179F1" w:rsidRPr="00904B6D">
        <w:rPr>
          <w:rFonts w:eastAsia="Times New Roman"/>
          <w:sz w:val="24"/>
          <w:szCs w:val="24"/>
          <w:lang w:eastAsia="et-EE"/>
        </w:rPr>
        <w:t xml:space="preserve">u </w:t>
      </w:r>
      <w:r w:rsidR="7A41D9B0" w:rsidRPr="00904B6D">
        <w:rPr>
          <w:rFonts w:eastAsia="Times New Roman"/>
          <w:sz w:val="24"/>
          <w:szCs w:val="24"/>
          <w:lang w:eastAsia="et-EE"/>
        </w:rPr>
        <w:t>630</w:t>
      </w:r>
      <w:r w:rsidR="002179F1" w:rsidRPr="00904B6D">
        <w:rPr>
          <w:rFonts w:eastAsia="Times New Roman"/>
          <w:sz w:val="24"/>
          <w:szCs w:val="24"/>
          <w:lang w:eastAsia="et-EE"/>
        </w:rPr>
        <w:t>–</w:t>
      </w:r>
      <w:r w:rsidR="7A41D9B0" w:rsidRPr="00904B6D">
        <w:rPr>
          <w:rFonts w:eastAsia="Times New Roman"/>
          <w:sz w:val="24"/>
          <w:szCs w:val="24"/>
          <w:lang w:eastAsia="et-EE"/>
        </w:rPr>
        <w:t>800</w:t>
      </w:r>
      <w:r w:rsidR="3AEF6444" w:rsidRPr="00904B6D">
        <w:rPr>
          <w:rFonts w:eastAsia="Times New Roman"/>
          <w:sz w:val="24"/>
          <w:szCs w:val="24"/>
          <w:lang w:eastAsia="et-EE"/>
        </w:rPr>
        <w:t>.</w:t>
      </w:r>
    </w:p>
    <w:p w14:paraId="4BF90AE6" w14:textId="3286CDE7" w:rsidR="00770440" w:rsidRDefault="002179F1" w:rsidP="0011001C">
      <w:pPr>
        <w:spacing w:after="0" w:line="240" w:lineRule="auto"/>
        <w:jc w:val="both"/>
        <w:rPr>
          <w:rFonts w:eastAsia="Times New Roman"/>
          <w:sz w:val="24"/>
          <w:szCs w:val="24"/>
          <w:lang w:eastAsia="et-EE"/>
        </w:rPr>
      </w:pPr>
      <w:r>
        <w:rPr>
          <w:rFonts w:eastAsia="Times New Roman"/>
          <w:sz w:val="24"/>
          <w:szCs w:val="24"/>
          <w:lang w:eastAsia="et-EE"/>
        </w:rPr>
        <w:t>E</w:t>
      </w:r>
      <w:r w:rsidR="0A2F1E75" w:rsidRPr="57490200">
        <w:rPr>
          <w:rFonts w:eastAsia="Times New Roman"/>
          <w:sz w:val="24"/>
          <w:szCs w:val="24"/>
          <w:lang w:eastAsia="et-EE"/>
        </w:rPr>
        <w:t xml:space="preserve">ttevõtjate </w:t>
      </w:r>
      <w:r>
        <w:rPr>
          <w:rFonts w:eastAsia="Times New Roman"/>
          <w:sz w:val="24"/>
          <w:szCs w:val="24"/>
          <w:lang w:eastAsia="et-EE"/>
        </w:rPr>
        <w:t xml:space="preserve">täpset </w:t>
      </w:r>
      <w:r w:rsidR="0A2F1E75" w:rsidRPr="57490200">
        <w:rPr>
          <w:rFonts w:eastAsia="Times New Roman"/>
          <w:sz w:val="24"/>
          <w:szCs w:val="24"/>
          <w:lang w:eastAsia="et-EE"/>
        </w:rPr>
        <w:t>arvu määrat</w:t>
      </w:r>
      <w:r>
        <w:rPr>
          <w:rFonts w:eastAsia="Times New Roman"/>
          <w:sz w:val="24"/>
          <w:szCs w:val="24"/>
          <w:lang w:eastAsia="et-EE"/>
        </w:rPr>
        <w:t>a</w:t>
      </w:r>
      <w:r w:rsidR="0A2F1E75" w:rsidRPr="57490200">
        <w:rPr>
          <w:rFonts w:eastAsia="Times New Roman"/>
          <w:sz w:val="24"/>
          <w:szCs w:val="24"/>
          <w:lang w:eastAsia="et-EE"/>
        </w:rPr>
        <w:t xml:space="preserve"> on </w:t>
      </w:r>
      <w:r w:rsidR="7CF2DA7C" w:rsidRPr="57490200">
        <w:rPr>
          <w:rFonts w:eastAsia="Times New Roman"/>
          <w:sz w:val="24"/>
          <w:szCs w:val="24"/>
          <w:lang w:eastAsia="et-EE"/>
        </w:rPr>
        <w:t>keeruline</w:t>
      </w:r>
      <w:r w:rsidR="00BB2EFA">
        <w:rPr>
          <w:rFonts w:eastAsia="Times New Roman"/>
          <w:sz w:val="24"/>
          <w:szCs w:val="24"/>
          <w:lang w:eastAsia="et-EE"/>
        </w:rPr>
        <w:t>,</w:t>
      </w:r>
      <w:r>
        <w:rPr>
          <w:rFonts w:eastAsia="Times New Roman"/>
          <w:sz w:val="24"/>
          <w:szCs w:val="24"/>
          <w:lang w:eastAsia="et-EE"/>
        </w:rPr>
        <w:t xml:space="preserve"> </w:t>
      </w:r>
      <w:r w:rsidR="5D70762D" w:rsidRPr="57490200">
        <w:rPr>
          <w:rFonts w:eastAsia="Times New Roman"/>
          <w:sz w:val="24"/>
          <w:szCs w:val="24"/>
          <w:lang w:eastAsia="et-EE"/>
        </w:rPr>
        <w:t xml:space="preserve">kuna </w:t>
      </w:r>
      <w:r w:rsidR="6255157E" w:rsidRPr="57490200">
        <w:rPr>
          <w:rFonts w:eastAsia="Times New Roman"/>
          <w:sz w:val="24"/>
          <w:szCs w:val="24"/>
          <w:lang w:eastAsia="et-EE"/>
        </w:rPr>
        <w:t>riigil</w:t>
      </w:r>
      <w:r w:rsidR="0A2BF925" w:rsidRPr="57490200">
        <w:rPr>
          <w:rFonts w:eastAsia="Times New Roman"/>
          <w:sz w:val="24"/>
          <w:szCs w:val="24"/>
          <w:lang w:eastAsia="et-EE"/>
        </w:rPr>
        <w:t xml:space="preserve"> ei ole ettevõtete </w:t>
      </w:r>
      <w:r>
        <w:rPr>
          <w:rFonts w:eastAsia="Times New Roman"/>
          <w:sz w:val="24"/>
          <w:szCs w:val="24"/>
          <w:lang w:eastAsia="et-EE"/>
        </w:rPr>
        <w:t>kaupa</w:t>
      </w:r>
      <w:r w:rsidR="0A2BF925" w:rsidRPr="57490200">
        <w:rPr>
          <w:rFonts w:eastAsia="Times New Roman"/>
          <w:sz w:val="24"/>
          <w:szCs w:val="24"/>
          <w:lang w:eastAsia="et-EE"/>
        </w:rPr>
        <w:t xml:space="preserve"> energiatarbimise a</w:t>
      </w:r>
      <w:r w:rsidR="4559386E" w:rsidRPr="57490200">
        <w:rPr>
          <w:rFonts w:eastAsia="Times New Roman"/>
          <w:sz w:val="24"/>
          <w:szCs w:val="24"/>
          <w:lang w:eastAsia="et-EE"/>
        </w:rPr>
        <w:t>ndmeid</w:t>
      </w:r>
      <w:r w:rsidR="51A5180A" w:rsidRPr="57490200">
        <w:rPr>
          <w:rFonts w:eastAsia="Times New Roman"/>
          <w:sz w:val="24"/>
          <w:szCs w:val="24"/>
          <w:lang w:eastAsia="et-EE"/>
        </w:rPr>
        <w:t>,</w:t>
      </w:r>
      <w:r w:rsidR="4559386E" w:rsidRPr="57490200">
        <w:rPr>
          <w:rFonts w:eastAsia="Times New Roman"/>
          <w:sz w:val="24"/>
          <w:szCs w:val="24"/>
          <w:lang w:eastAsia="et-EE"/>
        </w:rPr>
        <w:t xml:space="preserve"> mis oleks laialdaselt kättesaadav</w:t>
      </w:r>
      <w:r w:rsidR="33E84003" w:rsidRPr="57490200">
        <w:rPr>
          <w:rFonts w:eastAsia="Times New Roman"/>
          <w:sz w:val="24"/>
          <w:szCs w:val="24"/>
          <w:lang w:eastAsia="et-EE"/>
        </w:rPr>
        <w:t>ad</w:t>
      </w:r>
      <w:r w:rsidR="4559386E" w:rsidRPr="57490200">
        <w:rPr>
          <w:rFonts w:eastAsia="Times New Roman"/>
          <w:sz w:val="24"/>
          <w:szCs w:val="24"/>
          <w:lang w:eastAsia="et-EE"/>
        </w:rPr>
        <w:t xml:space="preserve">. Statistikaamet küll kogub ettevõtetelt andmeid, kuid ei avalda </w:t>
      </w:r>
      <w:r w:rsidR="597A3DCE" w:rsidRPr="57490200">
        <w:rPr>
          <w:rFonts w:eastAsia="Times New Roman"/>
          <w:sz w:val="24"/>
          <w:szCs w:val="24"/>
          <w:lang w:eastAsia="et-EE"/>
        </w:rPr>
        <w:t xml:space="preserve">neid </w:t>
      </w:r>
      <w:r w:rsidR="200BD8DB" w:rsidRPr="57490200">
        <w:rPr>
          <w:rFonts w:eastAsia="Times New Roman"/>
          <w:sz w:val="24"/>
          <w:szCs w:val="24"/>
          <w:lang w:eastAsia="et-EE"/>
        </w:rPr>
        <w:t>ettevõt</w:t>
      </w:r>
      <w:r w:rsidR="069A8736" w:rsidRPr="57490200">
        <w:rPr>
          <w:rFonts w:eastAsia="Times New Roman"/>
          <w:sz w:val="24"/>
          <w:szCs w:val="24"/>
          <w:lang w:eastAsia="et-EE"/>
        </w:rPr>
        <w:t>te</w:t>
      </w:r>
      <w:r w:rsidR="200BD8DB" w:rsidRPr="57490200">
        <w:rPr>
          <w:rFonts w:eastAsia="Times New Roman"/>
          <w:sz w:val="24"/>
          <w:szCs w:val="24"/>
          <w:lang w:eastAsia="et-EE"/>
        </w:rPr>
        <w:t xml:space="preserve"> põh</w:t>
      </w:r>
      <w:r>
        <w:rPr>
          <w:rFonts w:eastAsia="Times New Roman"/>
          <w:sz w:val="24"/>
          <w:szCs w:val="24"/>
          <w:lang w:eastAsia="et-EE"/>
        </w:rPr>
        <w:t>jal,</w:t>
      </w:r>
      <w:r w:rsidR="200BD8DB" w:rsidRPr="57490200">
        <w:rPr>
          <w:rFonts w:eastAsia="Times New Roman"/>
          <w:sz w:val="24"/>
          <w:szCs w:val="24"/>
          <w:lang w:eastAsia="et-EE"/>
        </w:rPr>
        <w:t xml:space="preserve"> vaid andmeid </w:t>
      </w:r>
      <w:r w:rsidR="243F7544" w:rsidRPr="57490200">
        <w:rPr>
          <w:rFonts w:eastAsia="Times New Roman"/>
          <w:sz w:val="24"/>
          <w:szCs w:val="24"/>
          <w:lang w:eastAsia="et-EE"/>
        </w:rPr>
        <w:t xml:space="preserve">saab </w:t>
      </w:r>
      <w:r w:rsidR="200BD8DB" w:rsidRPr="57490200">
        <w:rPr>
          <w:rFonts w:eastAsia="Times New Roman"/>
          <w:sz w:val="24"/>
          <w:szCs w:val="24"/>
          <w:lang w:eastAsia="et-EE"/>
        </w:rPr>
        <w:t xml:space="preserve">tegevusvaldkondade kaupa. </w:t>
      </w:r>
      <w:r w:rsidR="420718FD" w:rsidRPr="57490200">
        <w:rPr>
          <w:rFonts w:eastAsia="Times New Roman"/>
          <w:sz w:val="24"/>
          <w:szCs w:val="24"/>
          <w:lang w:eastAsia="et-EE"/>
        </w:rPr>
        <w:t>S</w:t>
      </w:r>
      <w:r>
        <w:rPr>
          <w:rFonts w:eastAsia="Times New Roman"/>
          <w:sz w:val="24"/>
          <w:szCs w:val="24"/>
          <w:lang w:eastAsia="et-EE"/>
        </w:rPr>
        <w:t xml:space="preserve">eega </w:t>
      </w:r>
      <w:r w:rsidR="420718FD" w:rsidRPr="57490200">
        <w:rPr>
          <w:rFonts w:eastAsia="Times New Roman"/>
          <w:sz w:val="24"/>
          <w:szCs w:val="24"/>
          <w:lang w:eastAsia="et-EE"/>
        </w:rPr>
        <w:t>on energiasäästu koordinaa</w:t>
      </w:r>
      <w:r>
        <w:rPr>
          <w:rFonts w:eastAsia="Times New Roman"/>
          <w:sz w:val="24"/>
          <w:szCs w:val="24"/>
          <w:lang w:eastAsia="et-EE"/>
        </w:rPr>
        <w:t>to</w:t>
      </w:r>
      <w:r w:rsidR="420718FD" w:rsidRPr="57490200">
        <w:rPr>
          <w:rFonts w:eastAsia="Times New Roman"/>
          <w:sz w:val="24"/>
          <w:szCs w:val="24"/>
          <w:lang w:eastAsia="et-EE"/>
        </w:rPr>
        <w:t>ri</w:t>
      </w:r>
      <w:r>
        <w:rPr>
          <w:rFonts w:eastAsia="Times New Roman"/>
          <w:sz w:val="24"/>
          <w:szCs w:val="24"/>
          <w:lang w:eastAsia="et-EE"/>
        </w:rPr>
        <w:t>l vaja</w:t>
      </w:r>
      <w:r w:rsidR="420718FD" w:rsidRPr="57490200">
        <w:rPr>
          <w:rFonts w:eastAsia="Times New Roman"/>
          <w:sz w:val="24"/>
          <w:szCs w:val="24"/>
          <w:lang w:eastAsia="et-EE"/>
        </w:rPr>
        <w:t xml:space="preserve"> teha koostööd </w:t>
      </w:r>
      <w:r w:rsidR="30276699" w:rsidRPr="57490200">
        <w:rPr>
          <w:rFonts w:eastAsia="Times New Roman"/>
          <w:sz w:val="24"/>
          <w:szCs w:val="24"/>
          <w:lang w:eastAsia="et-EE"/>
        </w:rPr>
        <w:t>M</w:t>
      </w:r>
      <w:r w:rsidR="420718FD" w:rsidRPr="57490200">
        <w:rPr>
          <w:rFonts w:eastAsia="Times New Roman"/>
          <w:sz w:val="24"/>
          <w:szCs w:val="24"/>
          <w:lang w:eastAsia="et-EE"/>
        </w:rPr>
        <w:t xml:space="preserve">ajandus- ja </w:t>
      </w:r>
      <w:r>
        <w:rPr>
          <w:rFonts w:eastAsia="Times New Roman"/>
          <w:sz w:val="24"/>
          <w:szCs w:val="24"/>
          <w:lang w:eastAsia="et-EE"/>
        </w:rPr>
        <w:t>K</w:t>
      </w:r>
      <w:r w:rsidR="420718FD" w:rsidRPr="57490200">
        <w:rPr>
          <w:rFonts w:eastAsia="Times New Roman"/>
          <w:sz w:val="24"/>
          <w:szCs w:val="24"/>
          <w:lang w:eastAsia="et-EE"/>
        </w:rPr>
        <w:t>ommunikatsiooniministeeriumi reaalajamajanduse valdkonna</w:t>
      </w:r>
      <w:r w:rsidR="0011001C">
        <w:rPr>
          <w:rStyle w:val="Allmrkuseviide"/>
          <w:rFonts w:eastAsia="Times New Roman"/>
          <w:sz w:val="24"/>
          <w:szCs w:val="24"/>
          <w:lang w:eastAsia="et-EE"/>
        </w:rPr>
        <w:footnoteReference w:id="67"/>
      </w:r>
      <w:r w:rsidR="761B4B5F" w:rsidRPr="57490200">
        <w:rPr>
          <w:rFonts w:eastAsia="Times New Roman"/>
          <w:sz w:val="24"/>
          <w:szCs w:val="24"/>
          <w:lang w:eastAsia="et-EE"/>
        </w:rPr>
        <w:t xml:space="preserve"> </w:t>
      </w:r>
      <w:r w:rsidR="001E318F">
        <w:rPr>
          <w:rFonts w:eastAsia="Times New Roman"/>
          <w:sz w:val="24"/>
          <w:szCs w:val="24"/>
          <w:lang w:eastAsia="et-EE"/>
        </w:rPr>
        <w:t>töötaja</w:t>
      </w:r>
      <w:r w:rsidR="761B4B5F" w:rsidRPr="57490200">
        <w:rPr>
          <w:rFonts w:eastAsia="Times New Roman"/>
          <w:sz w:val="24"/>
          <w:szCs w:val="24"/>
          <w:lang w:eastAsia="et-EE"/>
        </w:rPr>
        <w:t xml:space="preserve">tega, kelle </w:t>
      </w:r>
      <w:r w:rsidR="00DE4F5A">
        <w:rPr>
          <w:rFonts w:eastAsia="Times New Roman"/>
          <w:sz w:val="24"/>
          <w:szCs w:val="24"/>
          <w:lang w:eastAsia="et-EE"/>
        </w:rPr>
        <w:t xml:space="preserve">üks </w:t>
      </w:r>
      <w:r w:rsidR="761B4B5F" w:rsidRPr="57490200">
        <w:rPr>
          <w:rFonts w:eastAsia="Times New Roman"/>
          <w:sz w:val="24"/>
          <w:szCs w:val="24"/>
          <w:lang w:eastAsia="et-EE"/>
        </w:rPr>
        <w:t>ülesan</w:t>
      </w:r>
      <w:r>
        <w:rPr>
          <w:rFonts w:eastAsia="Times New Roman"/>
          <w:sz w:val="24"/>
          <w:szCs w:val="24"/>
          <w:lang w:eastAsia="et-EE"/>
        </w:rPr>
        <w:t>ne</w:t>
      </w:r>
      <w:r w:rsidR="761B4B5F" w:rsidRPr="57490200">
        <w:rPr>
          <w:rFonts w:eastAsia="Times New Roman"/>
          <w:sz w:val="24"/>
          <w:szCs w:val="24"/>
          <w:lang w:eastAsia="et-EE"/>
        </w:rPr>
        <w:t xml:space="preserve"> on </w:t>
      </w:r>
      <w:r w:rsidR="00DE4F5A">
        <w:rPr>
          <w:rFonts w:eastAsia="Times New Roman"/>
          <w:sz w:val="24"/>
          <w:szCs w:val="24"/>
          <w:lang w:eastAsia="et-EE"/>
        </w:rPr>
        <w:t xml:space="preserve">edendada ka andmepõhist aruandlust Eestis. </w:t>
      </w:r>
    </w:p>
    <w:p w14:paraId="3512A5B6" w14:textId="75E7E15F" w:rsidR="000D6108" w:rsidRDefault="3AEF6444" w:rsidP="00947442">
      <w:pPr>
        <w:spacing w:after="0" w:line="240" w:lineRule="auto"/>
        <w:jc w:val="both"/>
        <w:rPr>
          <w:rFonts w:eastAsia="Times New Roman"/>
          <w:sz w:val="24"/>
          <w:szCs w:val="24"/>
          <w:lang w:eastAsia="et-EE"/>
        </w:rPr>
      </w:pPr>
      <w:r w:rsidRPr="57490200">
        <w:rPr>
          <w:rFonts w:eastAsia="Times New Roman"/>
          <w:sz w:val="24"/>
          <w:szCs w:val="24"/>
          <w:lang w:eastAsia="et-EE"/>
        </w:rPr>
        <w:t>Direktiivi läbirääkimiste käigus</w:t>
      </w:r>
      <w:r w:rsidR="4C132BA9" w:rsidRPr="57490200">
        <w:rPr>
          <w:rFonts w:eastAsia="Times New Roman"/>
          <w:sz w:val="24"/>
          <w:szCs w:val="24"/>
          <w:lang w:eastAsia="et-EE"/>
        </w:rPr>
        <w:t xml:space="preserve"> (2020) </w:t>
      </w:r>
      <w:r w:rsidRPr="57490200">
        <w:rPr>
          <w:rFonts w:eastAsia="Times New Roman"/>
          <w:sz w:val="24"/>
          <w:szCs w:val="24"/>
          <w:lang w:eastAsia="et-EE"/>
        </w:rPr>
        <w:t>tegi energiasäästu koordinaator</w:t>
      </w:r>
      <w:r w:rsidR="007B60ED">
        <w:rPr>
          <w:rFonts w:eastAsia="Times New Roman"/>
          <w:sz w:val="24"/>
          <w:szCs w:val="24"/>
          <w:lang w:eastAsia="et-EE"/>
        </w:rPr>
        <w:t xml:space="preserve"> (Kliimaministeerium)</w:t>
      </w:r>
      <w:r w:rsidRPr="57490200">
        <w:rPr>
          <w:rFonts w:eastAsia="Times New Roman"/>
          <w:sz w:val="24"/>
          <w:szCs w:val="24"/>
          <w:lang w:eastAsia="et-EE"/>
        </w:rPr>
        <w:t xml:space="preserve"> esmase mõjuana</w:t>
      </w:r>
      <w:r w:rsidR="24C2D0CD" w:rsidRPr="57490200">
        <w:rPr>
          <w:rFonts w:eastAsia="Times New Roman"/>
          <w:sz w:val="24"/>
          <w:szCs w:val="24"/>
          <w:lang w:eastAsia="et-EE"/>
        </w:rPr>
        <w:t xml:space="preserve">lüüsi Elering </w:t>
      </w:r>
      <w:r w:rsidR="09BDAF9B" w:rsidRPr="57490200">
        <w:rPr>
          <w:rFonts w:eastAsia="Times New Roman"/>
          <w:sz w:val="24"/>
          <w:szCs w:val="24"/>
          <w:lang w:eastAsia="et-EE"/>
        </w:rPr>
        <w:t>AS</w:t>
      </w:r>
      <w:r w:rsidR="00BB2EFA">
        <w:rPr>
          <w:rFonts w:eastAsia="Times New Roman"/>
          <w:sz w:val="24"/>
          <w:szCs w:val="24"/>
          <w:lang w:eastAsia="et-EE"/>
        </w:rPr>
        <w:t>i</w:t>
      </w:r>
      <w:r w:rsidR="79AF5D62" w:rsidRPr="57490200">
        <w:rPr>
          <w:rFonts w:eastAsia="Times New Roman"/>
          <w:sz w:val="24"/>
          <w:szCs w:val="24"/>
          <w:lang w:eastAsia="et-EE"/>
        </w:rPr>
        <w:t xml:space="preserve"> andmete põh</w:t>
      </w:r>
      <w:r w:rsidR="002179F1">
        <w:rPr>
          <w:rFonts w:eastAsia="Times New Roman"/>
          <w:sz w:val="24"/>
          <w:szCs w:val="24"/>
          <w:lang w:eastAsia="et-EE"/>
        </w:rPr>
        <w:t>jal</w:t>
      </w:r>
      <w:r w:rsidR="79AF5D62" w:rsidRPr="57490200">
        <w:rPr>
          <w:rFonts w:eastAsia="Times New Roman"/>
          <w:sz w:val="24"/>
          <w:szCs w:val="24"/>
          <w:lang w:eastAsia="et-EE"/>
        </w:rPr>
        <w:t xml:space="preserve">. Joonisel </w:t>
      </w:r>
      <w:r w:rsidR="00DE4F5A">
        <w:rPr>
          <w:rFonts w:eastAsia="Times New Roman"/>
          <w:sz w:val="24"/>
          <w:szCs w:val="24"/>
          <w:lang w:eastAsia="et-EE"/>
        </w:rPr>
        <w:t>5</w:t>
      </w:r>
      <w:r w:rsidR="79AF5D62" w:rsidRPr="57490200">
        <w:rPr>
          <w:rFonts w:eastAsia="Times New Roman"/>
          <w:sz w:val="24"/>
          <w:szCs w:val="24"/>
          <w:lang w:eastAsia="et-EE"/>
        </w:rPr>
        <w:t xml:space="preserve"> on</w:t>
      </w:r>
      <w:r w:rsidR="00BB2EFA">
        <w:rPr>
          <w:rFonts w:eastAsia="Times New Roman"/>
          <w:sz w:val="24"/>
          <w:szCs w:val="24"/>
          <w:lang w:eastAsia="et-EE"/>
        </w:rPr>
        <w:t xml:space="preserve"> esitatud</w:t>
      </w:r>
      <w:r w:rsidR="79AF5D62" w:rsidRPr="57490200">
        <w:rPr>
          <w:rFonts w:eastAsia="Times New Roman"/>
          <w:sz w:val="24"/>
          <w:szCs w:val="24"/>
          <w:lang w:eastAsia="et-EE"/>
        </w:rPr>
        <w:t xml:space="preserve"> </w:t>
      </w:r>
      <w:r w:rsidR="09BDAF9B" w:rsidRPr="57490200">
        <w:rPr>
          <w:rFonts w:eastAsia="Times New Roman"/>
          <w:sz w:val="24"/>
          <w:szCs w:val="24"/>
          <w:lang w:eastAsia="et-EE"/>
        </w:rPr>
        <w:t>ettevõtete arv</w:t>
      </w:r>
      <w:r w:rsidR="76B9D2CD" w:rsidRPr="57490200">
        <w:rPr>
          <w:rFonts w:eastAsia="Times New Roman"/>
          <w:sz w:val="24"/>
          <w:szCs w:val="24"/>
          <w:lang w:eastAsia="et-EE"/>
        </w:rPr>
        <w:t xml:space="preserve"> sektori</w:t>
      </w:r>
      <w:r w:rsidR="002179F1">
        <w:rPr>
          <w:rFonts w:eastAsia="Times New Roman"/>
          <w:sz w:val="24"/>
          <w:szCs w:val="24"/>
          <w:lang w:eastAsia="et-EE"/>
        </w:rPr>
        <w:t>ti</w:t>
      </w:r>
      <w:r w:rsidR="76B9D2CD" w:rsidRPr="57490200">
        <w:rPr>
          <w:rFonts w:eastAsia="Times New Roman"/>
          <w:sz w:val="24"/>
          <w:szCs w:val="24"/>
          <w:lang w:eastAsia="et-EE"/>
        </w:rPr>
        <w:t xml:space="preserve"> (EMTAK</w:t>
      </w:r>
      <w:r w:rsidR="001E318F">
        <w:rPr>
          <w:rFonts w:eastAsia="Times New Roman"/>
          <w:sz w:val="24"/>
          <w:szCs w:val="24"/>
          <w:lang w:eastAsia="et-EE"/>
        </w:rPr>
        <w:t>i</w:t>
      </w:r>
      <w:r w:rsidR="76B9D2CD" w:rsidRPr="57490200">
        <w:rPr>
          <w:rFonts w:eastAsia="Times New Roman"/>
          <w:sz w:val="24"/>
          <w:szCs w:val="24"/>
          <w:lang w:eastAsia="et-EE"/>
        </w:rPr>
        <w:t xml:space="preserve"> koodi järgi)</w:t>
      </w:r>
      <w:r w:rsidR="714415E7" w:rsidRPr="57490200">
        <w:rPr>
          <w:rFonts w:eastAsia="Times New Roman"/>
          <w:sz w:val="24"/>
          <w:szCs w:val="24"/>
          <w:lang w:eastAsia="et-EE"/>
        </w:rPr>
        <w:t xml:space="preserve">, </w:t>
      </w:r>
      <w:r w:rsidR="09BDAF9B" w:rsidRPr="57490200">
        <w:rPr>
          <w:rFonts w:eastAsia="Times New Roman"/>
          <w:sz w:val="24"/>
          <w:szCs w:val="24"/>
          <w:lang w:eastAsia="et-EE"/>
        </w:rPr>
        <w:t xml:space="preserve">kus </w:t>
      </w:r>
      <w:r w:rsidR="76B9D2CD" w:rsidRPr="57490200">
        <w:rPr>
          <w:rFonts w:eastAsia="Times New Roman"/>
          <w:sz w:val="24"/>
          <w:szCs w:val="24"/>
          <w:lang w:eastAsia="et-EE"/>
        </w:rPr>
        <w:t xml:space="preserve">elektrienergia ja gaasi tarbimine kokku oli </w:t>
      </w:r>
      <w:r w:rsidR="047BD58A" w:rsidRPr="57490200">
        <w:rPr>
          <w:rFonts w:eastAsia="Times New Roman"/>
          <w:sz w:val="24"/>
          <w:szCs w:val="24"/>
          <w:lang w:eastAsia="et-EE"/>
        </w:rPr>
        <w:t>üle 10 TJ</w:t>
      </w:r>
      <w:r w:rsidR="39CF772A" w:rsidRPr="57490200">
        <w:rPr>
          <w:rFonts w:eastAsia="Times New Roman"/>
          <w:sz w:val="24"/>
          <w:szCs w:val="24"/>
          <w:lang w:eastAsia="et-EE"/>
        </w:rPr>
        <w:t xml:space="preserve"> aastas</w:t>
      </w:r>
      <w:r w:rsidR="0435F596" w:rsidRPr="57490200">
        <w:rPr>
          <w:rFonts w:eastAsia="Times New Roman"/>
          <w:sz w:val="24"/>
          <w:szCs w:val="24"/>
          <w:lang w:eastAsia="et-EE"/>
        </w:rPr>
        <w:t>.</w:t>
      </w:r>
    </w:p>
    <w:p w14:paraId="76954892" w14:textId="77777777" w:rsidR="00EE6211" w:rsidRDefault="00EE6211" w:rsidP="00DE4F5A">
      <w:pPr>
        <w:spacing w:after="0" w:line="240" w:lineRule="auto"/>
        <w:jc w:val="both"/>
        <w:rPr>
          <w:rFonts w:eastAsia="Times New Roman"/>
          <w:sz w:val="24"/>
          <w:szCs w:val="24"/>
          <w:lang w:eastAsia="et-EE"/>
        </w:rPr>
      </w:pPr>
    </w:p>
    <w:p w14:paraId="5E506984" w14:textId="602F836E" w:rsidR="00454CFD" w:rsidRDefault="000D475F" w:rsidP="00DE4F5A">
      <w:pPr>
        <w:spacing w:after="0" w:line="240" w:lineRule="auto"/>
        <w:jc w:val="both"/>
        <w:rPr>
          <w:rFonts w:eastAsia="Times New Roman" w:cstheme="minorHAnsi"/>
          <w:sz w:val="24"/>
          <w:szCs w:val="24"/>
          <w:lang w:eastAsia="et-EE"/>
        </w:rPr>
      </w:pPr>
      <w:r w:rsidRPr="000D475F">
        <w:rPr>
          <w:rFonts w:eastAsia="Times New Roman" w:cstheme="minorHAnsi"/>
          <w:noProof/>
          <w:sz w:val="24"/>
          <w:szCs w:val="24"/>
          <w:lang w:eastAsia="et-EE"/>
        </w:rPr>
        <w:drawing>
          <wp:inline distT="0" distB="0" distL="0" distR="0" wp14:anchorId="689A0CDF" wp14:editId="30A633EA">
            <wp:extent cx="5760720" cy="3364865"/>
            <wp:effectExtent l="0" t="0" r="0" b="6985"/>
            <wp:docPr id="175340566" name="Pilt 1" descr="Pilt, millel on kujutatud tekst, kuvatõmmis, diagramm, ring&#10;&#10;Tehisintellekti genereeritud sisu võib olla ebatõe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340566" name="Pilt 1" descr="Pilt, millel on kujutatud tekst, kuvatõmmis, diagramm, ring&#10;&#10;Tehisintellekti genereeritud sisu võib olla ebatõene."/>
                    <pic:cNvPicPr/>
                  </pic:nvPicPr>
                  <pic:blipFill>
                    <a:blip r:embed="rId41"/>
                    <a:stretch>
                      <a:fillRect/>
                    </a:stretch>
                  </pic:blipFill>
                  <pic:spPr>
                    <a:xfrm>
                      <a:off x="0" y="0"/>
                      <a:ext cx="5760720" cy="3364865"/>
                    </a:xfrm>
                    <a:prstGeom prst="rect">
                      <a:avLst/>
                    </a:prstGeom>
                  </pic:spPr>
                </pic:pic>
              </a:graphicData>
            </a:graphic>
          </wp:inline>
        </w:drawing>
      </w:r>
    </w:p>
    <w:p w14:paraId="7078E9D3" w14:textId="551BCB25" w:rsidR="00454CFD" w:rsidRPr="00FD4402" w:rsidRDefault="0435F596" w:rsidP="00DE4F5A">
      <w:pPr>
        <w:spacing w:after="0" w:line="240" w:lineRule="auto"/>
        <w:jc w:val="both"/>
        <w:rPr>
          <w:rFonts w:eastAsia="Times New Roman"/>
          <w:sz w:val="24"/>
          <w:szCs w:val="24"/>
          <w:lang w:eastAsia="et-EE"/>
        </w:rPr>
      </w:pPr>
      <w:r w:rsidRPr="00FD4402">
        <w:rPr>
          <w:rFonts w:eastAsia="Times New Roman"/>
          <w:sz w:val="24"/>
          <w:szCs w:val="24"/>
          <w:lang w:eastAsia="et-EE"/>
        </w:rPr>
        <w:t xml:space="preserve">Joonis </w:t>
      </w:r>
      <w:r w:rsidR="00FD4402" w:rsidRPr="00FD4402">
        <w:rPr>
          <w:rFonts w:eastAsia="Times New Roman"/>
          <w:sz w:val="24"/>
          <w:szCs w:val="24"/>
          <w:lang w:eastAsia="et-EE"/>
        </w:rPr>
        <w:t>5</w:t>
      </w:r>
      <w:r w:rsidRPr="00FD4402">
        <w:rPr>
          <w:rFonts w:eastAsia="Times New Roman"/>
          <w:sz w:val="24"/>
          <w:szCs w:val="24"/>
          <w:lang w:eastAsia="et-EE"/>
        </w:rPr>
        <w:t>. Ettevõtete jagunemine sektorite kaupa (EMTAK</w:t>
      </w:r>
      <w:r w:rsidR="001E318F">
        <w:rPr>
          <w:rFonts w:eastAsia="Times New Roman"/>
          <w:sz w:val="24"/>
          <w:szCs w:val="24"/>
          <w:lang w:eastAsia="et-EE"/>
        </w:rPr>
        <w:t>i</w:t>
      </w:r>
      <w:r w:rsidRPr="00FD4402">
        <w:rPr>
          <w:rFonts w:eastAsia="Times New Roman"/>
          <w:sz w:val="24"/>
          <w:szCs w:val="24"/>
          <w:lang w:eastAsia="et-EE"/>
        </w:rPr>
        <w:t xml:space="preserve"> koodi järgi)</w:t>
      </w:r>
      <w:r w:rsidR="00EE6211">
        <w:rPr>
          <w:rFonts w:eastAsia="Times New Roman"/>
          <w:sz w:val="24"/>
          <w:szCs w:val="24"/>
          <w:lang w:eastAsia="et-EE"/>
        </w:rPr>
        <w:t>,</w:t>
      </w:r>
      <w:r w:rsidRPr="00FD4402">
        <w:rPr>
          <w:rFonts w:eastAsia="Times New Roman"/>
          <w:sz w:val="24"/>
          <w:szCs w:val="24"/>
          <w:lang w:eastAsia="et-EE"/>
        </w:rPr>
        <w:t xml:space="preserve"> kui nende elektri ja gaasi tarbimine on suurem kui </w:t>
      </w:r>
      <w:r w:rsidR="6E823B78" w:rsidRPr="00FD4402">
        <w:rPr>
          <w:rFonts w:eastAsia="Times New Roman"/>
          <w:sz w:val="24"/>
          <w:szCs w:val="24"/>
          <w:lang w:eastAsia="et-EE"/>
        </w:rPr>
        <w:t>10</w:t>
      </w:r>
      <w:r w:rsidR="00EE6211">
        <w:rPr>
          <w:rFonts w:eastAsia="Times New Roman"/>
          <w:sz w:val="24"/>
          <w:szCs w:val="24"/>
          <w:lang w:eastAsia="et-EE"/>
        </w:rPr>
        <w:t xml:space="preserve"> </w:t>
      </w:r>
      <w:r w:rsidR="6E823B78" w:rsidRPr="00FD4402">
        <w:rPr>
          <w:rFonts w:eastAsia="Times New Roman"/>
          <w:sz w:val="24"/>
          <w:szCs w:val="24"/>
          <w:lang w:eastAsia="et-EE"/>
        </w:rPr>
        <w:t>TJ</w:t>
      </w:r>
      <w:r w:rsidR="43061730" w:rsidRPr="00FD4402">
        <w:rPr>
          <w:rFonts w:eastAsia="Times New Roman"/>
          <w:sz w:val="24"/>
          <w:szCs w:val="24"/>
          <w:lang w:eastAsia="et-EE"/>
        </w:rPr>
        <w:t xml:space="preserve"> aastas</w:t>
      </w:r>
      <w:r w:rsidR="6E823B78" w:rsidRPr="00FD4402">
        <w:rPr>
          <w:rFonts w:eastAsia="Times New Roman"/>
          <w:sz w:val="24"/>
          <w:szCs w:val="24"/>
          <w:lang w:eastAsia="et-EE"/>
        </w:rPr>
        <w:t>.</w:t>
      </w:r>
    </w:p>
    <w:p w14:paraId="26F57A10" w14:textId="77777777" w:rsidR="00EE6211" w:rsidRDefault="00EE6211" w:rsidP="00947442">
      <w:pPr>
        <w:spacing w:after="0" w:line="240" w:lineRule="auto"/>
        <w:jc w:val="both"/>
        <w:rPr>
          <w:sz w:val="24"/>
          <w:szCs w:val="24"/>
        </w:rPr>
      </w:pPr>
    </w:p>
    <w:p w14:paraId="747924CA" w14:textId="3D435E20" w:rsidR="000D1D8D" w:rsidRDefault="44A3F365" w:rsidP="00DE4F5A">
      <w:pPr>
        <w:spacing w:after="0" w:line="240" w:lineRule="auto"/>
        <w:jc w:val="both"/>
        <w:rPr>
          <w:sz w:val="24"/>
          <w:szCs w:val="24"/>
        </w:rPr>
      </w:pPr>
      <w:r w:rsidRPr="57490200">
        <w:rPr>
          <w:sz w:val="24"/>
          <w:szCs w:val="24"/>
        </w:rPr>
        <w:t xml:space="preserve">Elektri ja gaasi tarbimise järgi </w:t>
      </w:r>
      <w:r w:rsidR="321A0DA8" w:rsidRPr="57490200">
        <w:rPr>
          <w:sz w:val="24"/>
          <w:szCs w:val="24"/>
        </w:rPr>
        <w:t>ka</w:t>
      </w:r>
      <w:r w:rsidR="3D8953D7" w:rsidRPr="57490200">
        <w:rPr>
          <w:sz w:val="24"/>
          <w:szCs w:val="24"/>
        </w:rPr>
        <w:t xml:space="preserve">svab </w:t>
      </w:r>
      <w:r w:rsidR="00EE6211">
        <w:rPr>
          <w:sz w:val="24"/>
          <w:szCs w:val="24"/>
        </w:rPr>
        <w:t xml:space="preserve">nende </w:t>
      </w:r>
      <w:r w:rsidR="3D8953D7" w:rsidRPr="57490200">
        <w:rPr>
          <w:sz w:val="24"/>
          <w:szCs w:val="24"/>
        </w:rPr>
        <w:t>ettevõtete hulk</w:t>
      </w:r>
      <w:r w:rsidR="31524BF3" w:rsidRPr="57490200">
        <w:rPr>
          <w:sz w:val="24"/>
          <w:szCs w:val="24"/>
        </w:rPr>
        <w:t>,</w:t>
      </w:r>
      <w:r w:rsidR="3D8953D7" w:rsidRPr="57490200">
        <w:rPr>
          <w:sz w:val="24"/>
          <w:szCs w:val="24"/>
        </w:rPr>
        <w:t xml:space="preserve"> </w:t>
      </w:r>
      <w:r w:rsidR="4DB77453" w:rsidRPr="57490200">
        <w:rPr>
          <w:sz w:val="24"/>
          <w:szCs w:val="24"/>
        </w:rPr>
        <w:t>kellele tekib vähemalt energiaauditi koostamise kohustus</w:t>
      </w:r>
      <w:r w:rsidR="00EE6211">
        <w:rPr>
          <w:sz w:val="24"/>
          <w:szCs w:val="24"/>
        </w:rPr>
        <w:t>,</w:t>
      </w:r>
      <w:r w:rsidR="4DB77453" w:rsidRPr="57490200">
        <w:rPr>
          <w:sz w:val="24"/>
          <w:szCs w:val="24"/>
        </w:rPr>
        <w:t xml:space="preserve"> </w:t>
      </w:r>
      <w:r w:rsidR="00EE6211">
        <w:rPr>
          <w:sz w:val="24"/>
          <w:szCs w:val="24"/>
        </w:rPr>
        <w:t xml:space="preserve">umbes kolm korda </w:t>
      </w:r>
      <w:r w:rsidR="7D33B28A" w:rsidRPr="57490200">
        <w:rPr>
          <w:sz w:val="24"/>
          <w:szCs w:val="24"/>
        </w:rPr>
        <w:t>(</w:t>
      </w:r>
      <w:r w:rsidR="4A401016" w:rsidRPr="57490200">
        <w:rPr>
          <w:sz w:val="24"/>
          <w:szCs w:val="24"/>
        </w:rPr>
        <w:t>~</w:t>
      </w:r>
      <w:r w:rsidR="00DE4F5A">
        <w:rPr>
          <w:sz w:val="24"/>
          <w:szCs w:val="24"/>
        </w:rPr>
        <w:t xml:space="preserve"> </w:t>
      </w:r>
      <w:r w:rsidR="7D33B28A" w:rsidRPr="57490200">
        <w:rPr>
          <w:sz w:val="24"/>
          <w:szCs w:val="24"/>
        </w:rPr>
        <w:t>150-lt ettevõttelt</w:t>
      </w:r>
      <w:r w:rsidR="4A401016" w:rsidRPr="57490200">
        <w:rPr>
          <w:sz w:val="24"/>
          <w:szCs w:val="24"/>
        </w:rPr>
        <w:t xml:space="preserve"> ~</w:t>
      </w:r>
      <w:r w:rsidR="00DE4F5A">
        <w:rPr>
          <w:sz w:val="24"/>
          <w:szCs w:val="24"/>
        </w:rPr>
        <w:t xml:space="preserve"> </w:t>
      </w:r>
      <w:r w:rsidR="4A401016" w:rsidRPr="57490200">
        <w:rPr>
          <w:sz w:val="24"/>
          <w:szCs w:val="24"/>
        </w:rPr>
        <w:t>430</w:t>
      </w:r>
      <w:r w:rsidR="00EE6211">
        <w:rPr>
          <w:sz w:val="24"/>
          <w:szCs w:val="24"/>
        </w:rPr>
        <w:t>ni</w:t>
      </w:r>
      <w:r w:rsidR="4A401016" w:rsidRPr="57490200">
        <w:rPr>
          <w:sz w:val="24"/>
          <w:szCs w:val="24"/>
        </w:rPr>
        <w:t xml:space="preserve">). Kuid ettevõtte energiaprofiil ei koosne </w:t>
      </w:r>
      <w:r w:rsidR="3D48DBDD" w:rsidRPr="57490200">
        <w:rPr>
          <w:sz w:val="24"/>
          <w:szCs w:val="24"/>
        </w:rPr>
        <w:t>ainult</w:t>
      </w:r>
      <w:r w:rsidR="4A401016" w:rsidRPr="57490200">
        <w:rPr>
          <w:sz w:val="24"/>
          <w:szCs w:val="24"/>
        </w:rPr>
        <w:t xml:space="preserve"> </w:t>
      </w:r>
      <w:r w:rsidR="6F78D4E1" w:rsidRPr="57490200">
        <w:rPr>
          <w:sz w:val="24"/>
          <w:szCs w:val="24"/>
        </w:rPr>
        <w:t>elektrist ja gaasist</w:t>
      </w:r>
      <w:r w:rsidR="5FE4CF11" w:rsidRPr="57490200">
        <w:rPr>
          <w:sz w:val="24"/>
          <w:szCs w:val="24"/>
        </w:rPr>
        <w:t>,</w:t>
      </w:r>
      <w:r w:rsidR="6F78D4E1" w:rsidRPr="57490200">
        <w:rPr>
          <w:sz w:val="24"/>
          <w:szCs w:val="24"/>
        </w:rPr>
        <w:t xml:space="preserve"> vaid ka soojusest ning vedelkütuste</w:t>
      </w:r>
      <w:r w:rsidR="36825685" w:rsidRPr="57490200">
        <w:rPr>
          <w:sz w:val="24"/>
          <w:szCs w:val="24"/>
        </w:rPr>
        <w:t>st</w:t>
      </w:r>
      <w:r w:rsidR="6F78D4E1" w:rsidRPr="57490200">
        <w:rPr>
          <w:sz w:val="24"/>
          <w:szCs w:val="24"/>
        </w:rPr>
        <w:t>.</w:t>
      </w:r>
      <w:r w:rsidR="2C4644FB" w:rsidRPr="57490200">
        <w:rPr>
          <w:sz w:val="24"/>
          <w:szCs w:val="24"/>
        </w:rPr>
        <w:t xml:space="preserve"> </w:t>
      </w:r>
      <w:r w:rsidR="4B0146C4" w:rsidRPr="57490200">
        <w:rPr>
          <w:sz w:val="24"/>
          <w:szCs w:val="24"/>
        </w:rPr>
        <w:t xml:space="preserve">Tuginedes </w:t>
      </w:r>
      <w:r w:rsidR="2C4644FB" w:rsidRPr="57490200">
        <w:rPr>
          <w:sz w:val="24"/>
          <w:szCs w:val="24"/>
        </w:rPr>
        <w:t xml:space="preserve">Statistikaameti </w:t>
      </w:r>
      <w:r w:rsidR="00EE6211">
        <w:rPr>
          <w:sz w:val="24"/>
          <w:szCs w:val="24"/>
        </w:rPr>
        <w:t>andmetele</w:t>
      </w:r>
      <w:r w:rsidR="00BB2EFA">
        <w:rPr>
          <w:sz w:val="24"/>
          <w:szCs w:val="24"/>
        </w:rPr>
        <w:t>,</w:t>
      </w:r>
      <w:r w:rsidR="02151513" w:rsidRPr="57490200">
        <w:rPr>
          <w:sz w:val="24"/>
          <w:szCs w:val="24"/>
        </w:rPr>
        <w:t xml:space="preserve"> võib Kliimaministeeriumi hinnangul </w:t>
      </w:r>
      <w:r w:rsidR="2C4644FB" w:rsidRPr="57490200">
        <w:rPr>
          <w:sz w:val="24"/>
          <w:szCs w:val="24"/>
        </w:rPr>
        <w:t xml:space="preserve">vedelkütuste tõttu </w:t>
      </w:r>
      <w:r w:rsidR="775C2742" w:rsidRPr="57490200">
        <w:rPr>
          <w:sz w:val="24"/>
          <w:szCs w:val="24"/>
        </w:rPr>
        <w:t xml:space="preserve">kohustusega seotud </w:t>
      </w:r>
      <w:r w:rsidR="2C4644FB" w:rsidRPr="57490200">
        <w:rPr>
          <w:sz w:val="24"/>
          <w:szCs w:val="24"/>
        </w:rPr>
        <w:t xml:space="preserve">ettevõtete arv </w:t>
      </w:r>
      <w:r w:rsidR="64541AD8" w:rsidRPr="57490200">
        <w:rPr>
          <w:sz w:val="24"/>
          <w:szCs w:val="24"/>
        </w:rPr>
        <w:t xml:space="preserve">koos teiste valdkondadega kokku </w:t>
      </w:r>
      <w:r w:rsidR="2C4644FB" w:rsidRPr="57490200">
        <w:rPr>
          <w:sz w:val="24"/>
          <w:szCs w:val="24"/>
        </w:rPr>
        <w:t xml:space="preserve">suureneda </w:t>
      </w:r>
      <w:r w:rsidR="00EE6211">
        <w:rPr>
          <w:sz w:val="24"/>
          <w:szCs w:val="24"/>
        </w:rPr>
        <w:t xml:space="preserve">isegi </w:t>
      </w:r>
      <w:r w:rsidR="52682EB8" w:rsidRPr="57490200">
        <w:rPr>
          <w:sz w:val="24"/>
          <w:szCs w:val="24"/>
        </w:rPr>
        <w:t xml:space="preserve">kuni </w:t>
      </w:r>
      <w:r w:rsidR="00EE6211">
        <w:rPr>
          <w:sz w:val="24"/>
          <w:szCs w:val="24"/>
        </w:rPr>
        <w:t xml:space="preserve">viis </w:t>
      </w:r>
      <w:r w:rsidR="52682EB8" w:rsidRPr="57490200">
        <w:rPr>
          <w:sz w:val="24"/>
          <w:szCs w:val="24"/>
        </w:rPr>
        <w:t>korda (</w:t>
      </w:r>
      <w:r w:rsidR="72DC4BB1" w:rsidRPr="57490200">
        <w:rPr>
          <w:sz w:val="24"/>
          <w:szCs w:val="24"/>
        </w:rPr>
        <w:t xml:space="preserve">kuni </w:t>
      </w:r>
      <w:r w:rsidR="52682EB8" w:rsidRPr="57490200">
        <w:rPr>
          <w:sz w:val="24"/>
          <w:szCs w:val="24"/>
        </w:rPr>
        <w:t>800 ettevõt</w:t>
      </w:r>
      <w:r w:rsidR="71A446FC" w:rsidRPr="57490200">
        <w:rPr>
          <w:sz w:val="24"/>
          <w:szCs w:val="24"/>
        </w:rPr>
        <w:t>teni</w:t>
      </w:r>
      <w:r w:rsidR="52682EB8" w:rsidRPr="57490200">
        <w:rPr>
          <w:sz w:val="24"/>
          <w:szCs w:val="24"/>
        </w:rPr>
        <w:t xml:space="preserve">) </w:t>
      </w:r>
    </w:p>
    <w:p w14:paraId="62B055B7" w14:textId="3A12611B" w:rsidR="002128DC" w:rsidRDefault="21B05718" w:rsidP="00DE4F5A">
      <w:pPr>
        <w:spacing w:after="0" w:line="240" w:lineRule="auto"/>
        <w:jc w:val="both"/>
        <w:rPr>
          <w:sz w:val="24"/>
          <w:szCs w:val="24"/>
        </w:rPr>
      </w:pPr>
      <w:r w:rsidRPr="57490200">
        <w:rPr>
          <w:sz w:val="24"/>
          <w:szCs w:val="24"/>
        </w:rPr>
        <w:t>Eleringi 2024</w:t>
      </w:r>
      <w:r w:rsidR="00BB2EFA">
        <w:rPr>
          <w:sz w:val="24"/>
          <w:szCs w:val="24"/>
        </w:rPr>
        <w:t>. aasta</w:t>
      </w:r>
      <w:r w:rsidRPr="57490200">
        <w:rPr>
          <w:sz w:val="24"/>
          <w:szCs w:val="24"/>
        </w:rPr>
        <w:t xml:space="preserve"> andmete põhjal on </w:t>
      </w:r>
      <w:r w:rsidR="000130A0">
        <w:rPr>
          <w:sz w:val="24"/>
          <w:szCs w:val="24"/>
        </w:rPr>
        <w:t xml:space="preserve">Eestis </w:t>
      </w:r>
      <w:r w:rsidR="00362244">
        <w:rPr>
          <w:sz w:val="24"/>
          <w:szCs w:val="24"/>
        </w:rPr>
        <w:t xml:space="preserve">431 </w:t>
      </w:r>
      <w:r w:rsidRPr="57490200">
        <w:rPr>
          <w:sz w:val="24"/>
          <w:szCs w:val="24"/>
        </w:rPr>
        <w:t>ettevõt</w:t>
      </w:r>
      <w:r w:rsidR="00362244">
        <w:rPr>
          <w:sz w:val="24"/>
          <w:szCs w:val="24"/>
        </w:rPr>
        <w:t>et</w:t>
      </w:r>
      <w:r w:rsidR="6367A4AE" w:rsidRPr="57490200">
        <w:rPr>
          <w:sz w:val="24"/>
          <w:szCs w:val="24"/>
        </w:rPr>
        <w:t>,</w:t>
      </w:r>
      <w:r w:rsidRPr="57490200">
        <w:rPr>
          <w:sz w:val="24"/>
          <w:szCs w:val="24"/>
        </w:rPr>
        <w:t xml:space="preserve"> kelle</w:t>
      </w:r>
      <w:r w:rsidR="00EE6211">
        <w:rPr>
          <w:sz w:val="24"/>
          <w:szCs w:val="24"/>
        </w:rPr>
        <w:t xml:space="preserve"> energiatarbimine koos </w:t>
      </w:r>
      <w:r w:rsidRPr="57490200">
        <w:rPr>
          <w:sz w:val="24"/>
          <w:szCs w:val="24"/>
        </w:rPr>
        <w:t>elektri</w:t>
      </w:r>
      <w:r w:rsidR="00BB2EFA">
        <w:rPr>
          <w:sz w:val="24"/>
          <w:szCs w:val="24"/>
        </w:rPr>
        <w:t>-</w:t>
      </w:r>
      <w:r w:rsidRPr="57490200">
        <w:rPr>
          <w:sz w:val="24"/>
          <w:szCs w:val="24"/>
        </w:rPr>
        <w:t xml:space="preserve"> ja gaasitarbimisega </w:t>
      </w:r>
      <w:r w:rsidR="00BB2EFA">
        <w:rPr>
          <w:sz w:val="24"/>
          <w:szCs w:val="24"/>
        </w:rPr>
        <w:t xml:space="preserve">on </w:t>
      </w:r>
      <w:r w:rsidR="2D3BA0AE" w:rsidRPr="57490200">
        <w:rPr>
          <w:sz w:val="24"/>
          <w:szCs w:val="24"/>
        </w:rPr>
        <w:t xml:space="preserve">suurem kui 10 TJ </w:t>
      </w:r>
      <w:r w:rsidR="0EA2C9DC" w:rsidRPr="57490200">
        <w:rPr>
          <w:sz w:val="24"/>
          <w:szCs w:val="24"/>
        </w:rPr>
        <w:t>aastas</w:t>
      </w:r>
      <w:r w:rsidR="2D3BA0AE" w:rsidRPr="57490200">
        <w:rPr>
          <w:sz w:val="24"/>
          <w:szCs w:val="24"/>
        </w:rPr>
        <w:t xml:space="preserve"> (energiaauditi kohustus).</w:t>
      </w:r>
      <w:r w:rsidR="00362244">
        <w:rPr>
          <w:sz w:val="24"/>
          <w:szCs w:val="24"/>
        </w:rPr>
        <w:t xml:space="preserve"> </w:t>
      </w:r>
      <w:r w:rsidR="2D3BA0AE" w:rsidRPr="57490200">
        <w:rPr>
          <w:sz w:val="24"/>
          <w:szCs w:val="24"/>
        </w:rPr>
        <w:t>Ettevõttei</w:t>
      </w:r>
      <w:r w:rsidR="00362244">
        <w:rPr>
          <w:sz w:val="24"/>
          <w:szCs w:val="24"/>
        </w:rPr>
        <w:t>l</w:t>
      </w:r>
      <w:r w:rsidR="6434ABBE" w:rsidRPr="57490200">
        <w:rPr>
          <w:sz w:val="24"/>
          <w:szCs w:val="24"/>
        </w:rPr>
        <w:t>,</w:t>
      </w:r>
      <w:r w:rsidR="2D3BA0AE" w:rsidRPr="57490200">
        <w:rPr>
          <w:sz w:val="24"/>
          <w:szCs w:val="24"/>
        </w:rPr>
        <w:t xml:space="preserve"> kell</w:t>
      </w:r>
      <w:r w:rsidR="00362244">
        <w:rPr>
          <w:sz w:val="24"/>
          <w:szCs w:val="24"/>
        </w:rPr>
        <w:t xml:space="preserve">el see </w:t>
      </w:r>
      <w:r w:rsidR="2D3BA0AE" w:rsidRPr="57490200">
        <w:rPr>
          <w:sz w:val="24"/>
          <w:szCs w:val="24"/>
        </w:rPr>
        <w:t>on suurem kui 85 TJ</w:t>
      </w:r>
      <w:r w:rsidR="052A5292" w:rsidRPr="57490200">
        <w:rPr>
          <w:sz w:val="24"/>
          <w:szCs w:val="24"/>
        </w:rPr>
        <w:t xml:space="preserve"> aastas</w:t>
      </w:r>
      <w:r w:rsidR="00362244">
        <w:rPr>
          <w:sz w:val="24"/>
          <w:szCs w:val="24"/>
        </w:rPr>
        <w:t>,</w:t>
      </w:r>
      <w:r w:rsidR="052A5292" w:rsidRPr="57490200">
        <w:rPr>
          <w:sz w:val="24"/>
          <w:szCs w:val="24"/>
        </w:rPr>
        <w:t xml:space="preserve"> </w:t>
      </w:r>
      <w:r w:rsidR="00362244">
        <w:rPr>
          <w:sz w:val="24"/>
          <w:szCs w:val="24"/>
        </w:rPr>
        <w:t>peab olema rakendatud</w:t>
      </w:r>
      <w:r w:rsidR="2D3BA0AE" w:rsidRPr="57490200">
        <w:rPr>
          <w:sz w:val="24"/>
          <w:szCs w:val="24"/>
        </w:rPr>
        <w:t xml:space="preserve"> </w:t>
      </w:r>
      <w:r w:rsidR="008710D6" w:rsidRPr="57490200">
        <w:rPr>
          <w:sz w:val="24"/>
          <w:szCs w:val="24"/>
        </w:rPr>
        <w:t>energiajuhtimissüsteem</w:t>
      </w:r>
      <w:r w:rsidR="00362244">
        <w:rPr>
          <w:sz w:val="24"/>
          <w:szCs w:val="24"/>
        </w:rPr>
        <w:t>.</w:t>
      </w:r>
      <w:r w:rsidR="73CF4A97" w:rsidRPr="57490200">
        <w:rPr>
          <w:sz w:val="24"/>
          <w:szCs w:val="24"/>
        </w:rPr>
        <w:t xml:space="preserve"> </w:t>
      </w:r>
      <w:r w:rsidR="00362244">
        <w:rPr>
          <w:sz w:val="24"/>
          <w:szCs w:val="24"/>
        </w:rPr>
        <w:t xml:space="preserve">Selliseid </w:t>
      </w:r>
      <w:r w:rsidR="73CF4A97" w:rsidRPr="57490200">
        <w:rPr>
          <w:sz w:val="24"/>
          <w:szCs w:val="24"/>
        </w:rPr>
        <w:t xml:space="preserve">ettevõtteid on </w:t>
      </w:r>
      <w:r w:rsidR="008710D6" w:rsidRPr="57490200">
        <w:rPr>
          <w:sz w:val="24"/>
          <w:szCs w:val="24"/>
        </w:rPr>
        <w:t xml:space="preserve">kokku </w:t>
      </w:r>
      <w:r w:rsidR="2B4BD038" w:rsidRPr="57490200">
        <w:rPr>
          <w:sz w:val="24"/>
          <w:szCs w:val="24"/>
        </w:rPr>
        <w:t>51</w:t>
      </w:r>
      <w:r w:rsidR="7BD93371" w:rsidRPr="57490200">
        <w:rPr>
          <w:sz w:val="24"/>
          <w:szCs w:val="24"/>
        </w:rPr>
        <w:t xml:space="preserve"> ja nende </w:t>
      </w:r>
      <w:r w:rsidR="00BB2EFA">
        <w:rPr>
          <w:sz w:val="24"/>
          <w:szCs w:val="24"/>
        </w:rPr>
        <w:t>arv</w:t>
      </w:r>
      <w:r w:rsidR="7BD93371" w:rsidRPr="57490200">
        <w:rPr>
          <w:sz w:val="24"/>
          <w:szCs w:val="24"/>
        </w:rPr>
        <w:t xml:space="preserve"> on varasemaga võrreldes jäänud samaks</w:t>
      </w:r>
      <w:r w:rsidR="00362244">
        <w:rPr>
          <w:sz w:val="24"/>
          <w:szCs w:val="24"/>
        </w:rPr>
        <w:t>.</w:t>
      </w:r>
    </w:p>
    <w:p w14:paraId="529B8C1A" w14:textId="718149DC" w:rsidR="00217949" w:rsidRDefault="00D5398F" w:rsidP="00DE4F5A">
      <w:pPr>
        <w:spacing w:after="0" w:line="240" w:lineRule="auto"/>
        <w:jc w:val="both"/>
        <w:rPr>
          <w:sz w:val="24"/>
          <w:szCs w:val="24"/>
        </w:rPr>
      </w:pPr>
      <w:r>
        <w:rPr>
          <w:sz w:val="24"/>
          <w:szCs w:val="24"/>
        </w:rPr>
        <w:t>Uus direktiiv toob mõnele ettevõ</w:t>
      </w:r>
      <w:r w:rsidR="00362244">
        <w:rPr>
          <w:sz w:val="24"/>
          <w:szCs w:val="24"/>
        </w:rPr>
        <w:t>t</w:t>
      </w:r>
      <w:r>
        <w:rPr>
          <w:sz w:val="24"/>
          <w:szCs w:val="24"/>
        </w:rPr>
        <w:t xml:space="preserve">tele ka leevendust. </w:t>
      </w:r>
      <w:r w:rsidR="52682EB8" w:rsidRPr="57490200">
        <w:rPr>
          <w:sz w:val="24"/>
          <w:szCs w:val="24"/>
        </w:rPr>
        <w:t xml:space="preserve">Seniste </w:t>
      </w:r>
      <w:r w:rsidR="220B30D3" w:rsidRPr="57490200">
        <w:rPr>
          <w:sz w:val="24"/>
          <w:szCs w:val="24"/>
        </w:rPr>
        <w:t xml:space="preserve">suurettevõtete energiaauditite </w:t>
      </w:r>
      <w:r w:rsidR="2B8F0E79" w:rsidRPr="57490200">
        <w:rPr>
          <w:sz w:val="24"/>
          <w:szCs w:val="24"/>
        </w:rPr>
        <w:t xml:space="preserve">järelevalve </w:t>
      </w:r>
      <w:r w:rsidR="220B30D3" w:rsidRPr="57490200">
        <w:rPr>
          <w:sz w:val="24"/>
          <w:szCs w:val="24"/>
        </w:rPr>
        <w:t xml:space="preserve">tulemuste põhjal </w:t>
      </w:r>
      <w:r w:rsidR="1C56FA97" w:rsidRPr="57490200">
        <w:rPr>
          <w:sz w:val="24"/>
          <w:szCs w:val="24"/>
        </w:rPr>
        <w:t xml:space="preserve">ei oleks tulevikus energiaauditi </w:t>
      </w:r>
      <w:r w:rsidR="00F034B9">
        <w:rPr>
          <w:sz w:val="24"/>
          <w:szCs w:val="24"/>
        </w:rPr>
        <w:t xml:space="preserve">tegemise </w:t>
      </w:r>
      <w:r w:rsidR="1C56FA97" w:rsidRPr="57490200">
        <w:rPr>
          <w:sz w:val="24"/>
          <w:szCs w:val="24"/>
        </w:rPr>
        <w:t>kohustust ~</w:t>
      </w:r>
      <w:r w:rsidR="00BB2EFA">
        <w:rPr>
          <w:sz w:val="24"/>
          <w:szCs w:val="24"/>
        </w:rPr>
        <w:t xml:space="preserve"> </w:t>
      </w:r>
      <w:r w:rsidR="1C56FA97" w:rsidRPr="57490200">
        <w:rPr>
          <w:sz w:val="24"/>
          <w:szCs w:val="24"/>
        </w:rPr>
        <w:t xml:space="preserve">10 ettevõttel (energiatarbimine on väiksem kui </w:t>
      </w:r>
      <w:r w:rsidR="40D5449E" w:rsidRPr="57490200">
        <w:rPr>
          <w:sz w:val="24"/>
          <w:szCs w:val="24"/>
        </w:rPr>
        <w:t>10 TJ).</w:t>
      </w:r>
      <w:r w:rsidR="00362244">
        <w:rPr>
          <w:sz w:val="24"/>
          <w:szCs w:val="24"/>
        </w:rPr>
        <w:t xml:space="preserve"> Ligikaudu</w:t>
      </w:r>
      <w:r w:rsidR="00EE6211">
        <w:rPr>
          <w:sz w:val="24"/>
          <w:szCs w:val="24"/>
        </w:rPr>
        <w:t xml:space="preserve"> </w:t>
      </w:r>
      <w:r w:rsidR="00AD224D">
        <w:rPr>
          <w:sz w:val="24"/>
          <w:szCs w:val="24"/>
        </w:rPr>
        <w:t>55 suurettevõttele</w:t>
      </w:r>
      <w:r w:rsidR="00404CF5">
        <w:rPr>
          <w:sz w:val="24"/>
          <w:szCs w:val="24"/>
        </w:rPr>
        <w:t xml:space="preserve"> </w:t>
      </w:r>
      <w:r w:rsidR="00362244">
        <w:rPr>
          <w:sz w:val="24"/>
          <w:szCs w:val="24"/>
        </w:rPr>
        <w:t xml:space="preserve">jääb </w:t>
      </w:r>
      <w:r w:rsidR="00404CF5">
        <w:rPr>
          <w:sz w:val="24"/>
          <w:szCs w:val="24"/>
        </w:rPr>
        <w:t xml:space="preserve">energiaauditi kohustus (jätkavad oma </w:t>
      </w:r>
      <w:r w:rsidR="00362244">
        <w:rPr>
          <w:sz w:val="24"/>
          <w:szCs w:val="24"/>
        </w:rPr>
        <w:t>nelja-</w:t>
      </w:r>
      <w:r w:rsidR="00A01CA2">
        <w:rPr>
          <w:sz w:val="24"/>
          <w:szCs w:val="24"/>
        </w:rPr>
        <w:t>aastase intervalliga)</w:t>
      </w:r>
      <w:r w:rsidR="00305775">
        <w:rPr>
          <w:sz w:val="24"/>
          <w:szCs w:val="24"/>
        </w:rPr>
        <w:t>, sest nende energiatarve on 10</w:t>
      </w:r>
      <w:r w:rsidR="00362244">
        <w:rPr>
          <w:sz w:val="24"/>
          <w:szCs w:val="24"/>
        </w:rPr>
        <w:t>–</w:t>
      </w:r>
      <w:r w:rsidR="00305775">
        <w:rPr>
          <w:sz w:val="24"/>
          <w:szCs w:val="24"/>
        </w:rPr>
        <w:t>85 TJ vahel</w:t>
      </w:r>
      <w:r w:rsidR="00A01CA2">
        <w:rPr>
          <w:sz w:val="24"/>
          <w:szCs w:val="24"/>
        </w:rPr>
        <w:t xml:space="preserve">. 40 suurettevõtet </w:t>
      </w:r>
      <w:r w:rsidR="00362244">
        <w:rPr>
          <w:sz w:val="24"/>
          <w:szCs w:val="24"/>
        </w:rPr>
        <w:t xml:space="preserve">peavad </w:t>
      </w:r>
      <w:r w:rsidR="00A01CA2">
        <w:rPr>
          <w:sz w:val="24"/>
          <w:szCs w:val="24"/>
        </w:rPr>
        <w:t xml:space="preserve">rakendama energiajuhtimissüsteemi, </w:t>
      </w:r>
      <w:r w:rsidR="00305775">
        <w:rPr>
          <w:sz w:val="24"/>
          <w:szCs w:val="24"/>
        </w:rPr>
        <w:t>sest nende ettevõtete energiatarbimine on suurem kui 85 TJ.</w:t>
      </w:r>
    </w:p>
    <w:p w14:paraId="3F91F0BA" w14:textId="34344B0C" w:rsidR="00241DE4" w:rsidRDefault="00362244" w:rsidP="00947442">
      <w:pPr>
        <w:pStyle w:val="muudetavtekst"/>
        <w:rPr>
          <w:rFonts w:asciiTheme="minorHAnsi" w:hAnsiTheme="minorHAnsi" w:cstheme="minorBidi"/>
        </w:rPr>
      </w:pPr>
      <w:r>
        <w:rPr>
          <w:rFonts w:asciiTheme="minorHAnsi" w:hAnsiTheme="minorHAnsi" w:cstheme="minorBidi"/>
        </w:rPr>
        <w:t>K</w:t>
      </w:r>
      <w:r w:rsidR="53534507" w:rsidRPr="57490200">
        <w:rPr>
          <w:rFonts w:asciiTheme="minorHAnsi" w:hAnsiTheme="minorHAnsi" w:cstheme="minorBidi"/>
        </w:rPr>
        <w:t xml:space="preserve">õige rohkem energiaauditi </w:t>
      </w:r>
      <w:r w:rsidR="00F034B9">
        <w:rPr>
          <w:rFonts w:asciiTheme="minorHAnsi" w:hAnsiTheme="minorHAnsi" w:cstheme="minorBidi"/>
        </w:rPr>
        <w:t xml:space="preserve">tegemise </w:t>
      </w:r>
      <w:r w:rsidR="53534507" w:rsidRPr="57490200">
        <w:rPr>
          <w:rFonts w:asciiTheme="minorHAnsi" w:hAnsiTheme="minorHAnsi" w:cstheme="minorBidi"/>
        </w:rPr>
        <w:t xml:space="preserve">kohustusega ettevõtteid </w:t>
      </w:r>
      <w:r w:rsidRPr="57490200">
        <w:rPr>
          <w:rFonts w:asciiTheme="minorHAnsi" w:hAnsiTheme="minorHAnsi" w:cstheme="minorBidi"/>
        </w:rPr>
        <w:t xml:space="preserve">on </w:t>
      </w:r>
      <w:r w:rsidR="53534507" w:rsidRPr="57490200">
        <w:rPr>
          <w:rFonts w:asciiTheme="minorHAnsi" w:hAnsiTheme="minorHAnsi" w:cstheme="minorBidi"/>
        </w:rPr>
        <w:t>töötleva tööstuse sektoris nii praegu kui ka</w:t>
      </w:r>
      <w:r w:rsidR="74DD543F" w:rsidRPr="57490200">
        <w:rPr>
          <w:rFonts w:asciiTheme="minorHAnsi" w:hAnsiTheme="minorHAnsi" w:cstheme="minorBidi"/>
        </w:rPr>
        <w:t xml:space="preserve"> lähi</w:t>
      </w:r>
      <w:r w:rsidR="53534507" w:rsidRPr="57490200">
        <w:rPr>
          <w:rFonts w:asciiTheme="minorHAnsi" w:hAnsiTheme="minorHAnsi" w:cstheme="minorBidi"/>
        </w:rPr>
        <w:t xml:space="preserve">tulevikus. </w:t>
      </w:r>
      <w:r w:rsidR="1F34AE63" w:rsidRPr="57490200">
        <w:rPr>
          <w:rFonts w:asciiTheme="minorHAnsi" w:hAnsiTheme="minorHAnsi" w:cstheme="minorBidi"/>
        </w:rPr>
        <w:t>V</w:t>
      </w:r>
      <w:r w:rsidR="67EFFA20" w:rsidRPr="57490200">
        <w:rPr>
          <w:rFonts w:asciiTheme="minorHAnsi" w:hAnsiTheme="minorHAnsi" w:cstheme="minorBidi"/>
        </w:rPr>
        <w:t xml:space="preserve">õrreldes kehtiva </w:t>
      </w:r>
      <w:r>
        <w:rPr>
          <w:rFonts w:asciiTheme="minorHAnsi" w:hAnsiTheme="minorHAnsi" w:cstheme="minorBidi"/>
        </w:rPr>
        <w:t>korraga</w:t>
      </w:r>
      <w:r w:rsidR="00BB2EFA">
        <w:rPr>
          <w:rFonts w:asciiTheme="minorHAnsi" w:hAnsiTheme="minorHAnsi" w:cstheme="minorBidi"/>
        </w:rPr>
        <w:t>,</w:t>
      </w:r>
      <w:r w:rsidR="67EFFA20" w:rsidRPr="57490200">
        <w:rPr>
          <w:rFonts w:asciiTheme="minorHAnsi" w:hAnsiTheme="minorHAnsi" w:cstheme="minorBidi"/>
        </w:rPr>
        <w:t xml:space="preserve"> </w:t>
      </w:r>
      <w:r w:rsidR="006F0C29">
        <w:rPr>
          <w:rFonts w:asciiTheme="minorHAnsi" w:hAnsiTheme="minorHAnsi" w:cstheme="minorBidi"/>
        </w:rPr>
        <w:t>leevenevad</w:t>
      </w:r>
      <w:r w:rsidR="67EFFA20" w:rsidRPr="57490200">
        <w:rPr>
          <w:rFonts w:asciiTheme="minorHAnsi" w:hAnsiTheme="minorHAnsi" w:cstheme="minorBidi"/>
        </w:rPr>
        <w:t xml:space="preserve"> </w:t>
      </w:r>
      <w:r w:rsidR="62D9AE5A" w:rsidRPr="57490200">
        <w:rPr>
          <w:rFonts w:asciiTheme="minorHAnsi" w:hAnsiTheme="minorHAnsi" w:cstheme="minorBidi"/>
        </w:rPr>
        <w:t xml:space="preserve">finantssektori </w:t>
      </w:r>
      <w:r w:rsidR="4410A631" w:rsidRPr="57490200">
        <w:rPr>
          <w:rFonts w:asciiTheme="minorHAnsi" w:hAnsiTheme="minorHAnsi" w:cstheme="minorBidi"/>
        </w:rPr>
        <w:t>kohustused, kasvavad</w:t>
      </w:r>
      <w:r w:rsidR="200B46DA" w:rsidRPr="57490200">
        <w:rPr>
          <w:rFonts w:asciiTheme="minorHAnsi" w:hAnsiTheme="minorHAnsi" w:cstheme="minorBidi"/>
        </w:rPr>
        <w:t xml:space="preserve"> aga</w:t>
      </w:r>
      <w:r w:rsidR="62D9AE5A" w:rsidRPr="57490200">
        <w:rPr>
          <w:rFonts w:asciiTheme="minorHAnsi" w:hAnsiTheme="minorHAnsi" w:cstheme="minorBidi"/>
        </w:rPr>
        <w:t xml:space="preserve"> kinn</w:t>
      </w:r>
      <w:r w:rsidR="4E86A1F0" w:rsidRPr="57490200">
        <w:rPr>
          <w:rFonts w:asciiTheme="minorHAnsi" w:hAnsiTheme="minorHAnsi" w:cstheme="minorBidi"/>
        </w:rPr>
        <w:t>i</w:t>
      </w:r>
      <w:r w:rsidR="62D9AE5A" w:rsidRPr="57490200">
        <w:rPr>
          <w:rFonts w:asciiTheme="minorHAnsi" w:hAnsiTheme="minorHAnsi" w:cstheme="minorBidi"/>
        </w:rPr>
        <w:t>svara</w:t>
      </w:r>
      <w:r w:rsidR="006C61CB">
        <w:rPr>
          <w:rFonts w:asciiTheme="minorHAnsi" w:hAnsiTheme="minorHAnsi" w:cstheme="minorBidi"/>
        </w:rPr>
        <w:t xml:space="preserve">ettevõtete </w:t>
      </w:r>
      <w:r w:rsidR="006C61CB" w:rsidRPr="57490200">
        <w:rPr>
          <w:rFonts w:asciiTheme="minorHAnsi" w:hAnsiTheme="minorHAnsi" w:cstheme="minorBidi"/>
        </w:rPr>
        <w:t>(ärikinnisvara omaniku</w:t>
      </w:r>
      <w:r w:rsidR="00071D6A">
        <w:rPr>
          <w:rFonts w:asciiTheme="minorHAnsi" w:hAnsiTheme="minorHAnsi" w:cstheme="minorBidi"/>
        </w:rPr>
        <w:t>d, valdajad</w:t>
      </w:r>
      <w:r w:rsidR="006C61CB" w:rsidRPr="57490200">
        <w:rPr>
          <w:rFonts w:asciiTheme="minorHAnsi" w:hAnsiTheme="minorHAnsi" w:cstheme="minorBidi"/>
        </w:rPr>
        <w:t>)</w:t>
      </w:r>
      <w:r w:rsidR="00BB2EFA">
        <w:rPr>
          <w:rFonts w:asciiTheme="minorHAnsi" w:hAnsiTheme="minorHAnsi" w:cstheme="minorBidi"/>
        </w:rPr>
        <w:t xml:space="preserve"> kohustused</w:t>
      </w:r>
      <w:r w:rsidR="62D9AE5A" w:rsidRPr="57490200">
        <w:rPr>
          <w:rFonts w:asciiTheme="minorHAnsi" w:hAnsiTheme="minorHAnsi" w:cstheme="minorBidi"/>
        </w:rPr>
        <w:t xml:space="preserve">. </w:t>
      </w:r>
      <w:r w:rsidR="32B567A6" w:rsidRPr="57490200">
        <w:rPr>
          <w:rFonts w:asciiTheme="minorHAnsi" w:hAnsiTheme="minorHAnsi" w:cstheme="minorBidi"/>
        </w:rPr>
        <w:t>Seega kohustus</w:t>
      </w:r>
      <w:r w:rsidR="00071D6A">
        <w:rPr>
          <w:rFonts w:asciiTheme="minorHAnsi" w:hAnsiTheme="minorHAnsi" w:cstheme="minorBidi"/>
        </w:rPr>
        <w:t xml:space="preserve"> </w:t>
      </w:r>
      <w:r w:rsidR="62D9AE5A" w:rsidRPr="57490200">
        <w:rPr>
          <w:rFonts w:asciiTheme="minorHAnsi" w:hAnsiTheme="minorHAnsi" w:cstheme="minorBidi"/>
        </w:rPr>
        <w:t>jälgida energiakasutust</w:t>
      </w:r>
      <w:r w:rsidR="0A18461A" w:rsidRPr="57490200">
        <w:rPr>
          <w:rFonts w:asciiTheme="minorHAnsi" w:hAnsiTheme="minorHAnsi" w:cstheme="minorBidi"/>
        </w:rPr>
        <w:t xml:space="preserve"> </w:t>
      </w:r>
      <w:r w:rsidR="5174B172" w:rsidRPr="57490200">
        <w:rPr>
          <w:rFonts w:asciiTheme="minorHAnsi" w:hAnsiTheme="minorHAnsi" w:cstheme="minorBidi"/>
        </w:rPr>
        <w:t xml:space="preserve">liigub </w:t>
      </w:r>
      <w:r w:rsidR="006F0C29">
        <w:rPr>
          <w:rFonts w:asciiTheme="minorHAnsi" w:hAnsiTheme="minorHAnsi" w:cstheme="minorBidi"/>
        </w:rPr>
        <w:t>äri</w:t>
      </w:r>
      <w:r w:rsidR="4FFABA67" w:rsidRPr="57490200">
        <w:rPr>
          <w:rFonts w:asciiTheme="minorHAnsi" w:hAnsiTheme="minorHAnsi" w:cstheme="minorBidi"/>
        </w:rPr>
        <w:t>kinnisvara</w:t>
      </w:r>
      <w:r w:rsidR="2E3511CD" w:rsidRPr="57490200">
        <w:rPr>
          <w:rFonts w:asciiTheme="minorHAnsi" w:hAnsiTheme="minorHAnsi" w:cstheme="minorBidi"/>
        </w:rPr>
        <w:t xml:space="preserve"> omanikele, ke</w:t>
      </w:r>
      <w:r>
        <w:rPr>
          <w:rFonts w:asciiTheme="minorHAnsi" w:hAnsiTheme="minorHAnsi" w:cstheme="minorBidi"/>
        </w:rPr>
        <w:t>s saavad</w:t>
      </w:r>
      <w:r w:rsidR="2E3511CD" w:rsidRPr="57490200">
        <w:rPr>
          <w:rFonts w:asciiTheme="minorHAnsi" w:hAnsiTheme="minorHAnsi" w:cstheme="minorBidi"/>
        </w:rPr>
        <w:t xml:space="preserve"> ka parandusmeetmeid </w:t>
      </w:r>
      <w:r w:rsidR="00BB2EFA">
        <w:rPr>
          <w:rFonts w:asciiTheme="minorHAnsi" w:hAnsiTheme="minorHAnsi" w:cstheme="minorBidi"/>
        </w:rPr>
        <w:t>võtt</w:t>
      </w:r>
      <w:r w:rsidR="2E3511CD" w:rsidRPr="57490200">
        <w:rPr>
          <w:rFonts w:asciiTheme="minorHAnsi" w:hAnsiTheme="minorHAnsi" w:cstheme="minorBidi"/>
        </w:rPr>
        <w:t>a.</w:t>
      </w:r>
    </w:p>
    <w:p w14:paraId="51113118" w14:textId="77777777" w:rsidR="000221C1" w:rsidRDefault="000221C1" w:rsidP="00947442">
      <w:pPr>
        <w:pStyle w:val="muudetavtekst"/>
        <w:rPr>
          <w:rFonts w:asciiTheme="minorHAnsi" w:hAnsiTheme="minorHAnsi" w:cstheme="minorHAnsi"/>
        </w:rPr>
      </w:pPr>
    </w:p>
    <w:p w14:paraId="567DE2DD" w14:textId="0B671FEF" w:rsidR="00BD7F65" w:rsidRPr="00BD7F65" w:rsidRDefault="00511C16" w:rsidP="00BD7F65">
      <w:pPr>
        <w:pStyle w:val="muudetavtekst"/>
      </w:pPr>
      <w:r w:rsidRPr="57490200">
        <w:rPr>
          <w:rFonts w:asciiTheme="minorHAnsi" w:hAnsiTheme="minorHAnsi" w:cstheme="minorBidi"/>
          <w:b/>
          <w:bCs/>
        </w:rPr>
        <w:t xml:space="preserve">Punktiga </w:t>
      </w:r>
      <w:r w:rsidR="001605E4">
        <w:rPr>
          <w:rFonts w:asciiTheme="minorHAnsi" w:hAnsiTheme="minorHAnsi" w:cstheme="minorBidi"/>
          <w:b/>
          <w:bCs/>
        </w:rPr>
        <w:t>64</w:t>
      </w:r>
      <w:r w:rsidRPr="57490200">
        <w:rPr>
          <w:rFonts w:asciiTheme="minorHAnsi" w:hAnsiTheme="minorHAnsi" w:cstheme="minorBidi"/>
        </w:rPr>
        <w:t xml:space="preserve"> </w:t>
      </w:r>
      <w:r w:rsidR="524E2E68" w:rsidRPr="57490200">
        <w:rPr>
          <w:rFonts w:asciiTheme="minorHAnsi" w:hAnsiTheme="minorHAnsi" w:cstheme="minorBidi"/>
        </w:rPr>
        <w:t xml:space="preserve">lisatakse EnKSi </w:t>
      </w:r>
      <w:r w:rsidR="00362244" w:rsidRPr="51248E01">
        <w:rPr>
          <w:rFonts w:asciiTheme="minorHAnsi" w:hAnsiTheme="minorHAnsi" w:cstheme="minorBidi"/>
        </w:rPr>
        <w:t>§</w:t>
      </w:r>
      <w:r w:rsidR="524E2E68" w:rsidRPr="57490200">
        <w:rPr>
          <w:rFonts w:asciiTheme="minorHAnsi" w:hAnsiTheme="minorHAnsi" w:cstheme="minorBidi"/>
        </w:rPr>
        <w:t xml:space="preserve"> </w:t>
      </w:r>
      <w:r w:rsidR="524E2E68" w:rsidRPr="00EB0469">
        <w:rPr>
          <w:rFonts w:asciiTheme="minorHAnsi" w:hAnsiTheme="minorHAnsi" w:cstheme="minorBidi"/>
        </w:rPr>
        <w:t>28 lõige</w:t>
      </w:r>
      <w:r w:rsidR="4B03CDFB" w:rsidRPr="00EB0469">
        <w:rPr>
          <w:rFonts w:asciiTheme="minorHAnsi" w:hAnsiTheme="minorHAnsi" w:cstheme="minorBidi"/>
        </w:rPr>
        <w:t xml:space="preserve"> </w:t>
      </w:r>
      <w:r w:rsidR="004A316E" w:rsidRPr="00EB0469">
        <w:rPr>
          <w:rFonts w:asciiTheme="minorHAnsi" w:hAnsiTheme="minorHAnsi" w:cstheme="minorBidi"/>
        </w:rPr>
        <w:t>2</w:t>
      </w:r>
      <w:r w:rsidR="004A316E" w:rsidRPr="00EB0469">
        <w:rPr>
          <w:rFonts w:asciiTheme="minorHAnsi" w:hAnsiTheme="minorHAnsi" w:cstheme="minorBidi"/>
          <w:vertAlign w:val="superscript"/>
        </w:rPr>
        <w:t>1</w:t>
      </w:r>
      <w:r w:rsidR="524E2E68" w:rsidRPr="00EB0469">
        <w:rPr>
          <w:rFonts w:asciiTheme="minorHAnsi" w:hAnsiTheme="minorHAnsi" w:cstheme="minorBidi"/>
        </w:rPr>
        <w:t xml:space="preserve">, </w:t>
      </w:r>
      <w:r w:rsidR="00BD7F65" w:rsidRPr="00BD7F65">
        <w:t>millega võetakse üle direktiivi artikli 11 lõige 10. Sätte kohaselt loetakse § 28 lõike 1 punktides 1 ja 2 nimetatud energiaauditi või energiajuhtimissüsteemi rakendamise kohustus täidetuks ettevõtja puhul, kes rakendab energiatõhususe lepingut, kui see leping hõlmab energiajuhtimissüsteemi vajalikke elemente ning vastab direktiivi (EL) 2023/1791 XV lisas sätestatud energiatõhususe lepingu miinimumnõuetele.</w:t>
      </w:r>
    </w:p>
    <w:p w14:paraId="36752E00" w14:textId="77777777" w:rsidR="00BD7F65" w:rsidRPr="00BD7F65" w:rsidRDefault="00BD7F65" w:rsidP="00BD7F65">
      <w:pPr>
        <w:pStyle w:val="muudetavtekst"/>
      </w:pPr>
      <w:r w:rsidRPr="00BD7F65">
        <w:t>Muudatuse eesmärk on võimaldada ettevõtjal täita energiaauditi või energiajuhtimissüsteemi kohustust ka energiatõhususe lepingu kaudu, kui selline leping tagab sisuliselt samaväärse energiakasutuse juhtimise, seire, energiatõhususe parandamise ja tulemuste kontrollimise. Energiatõhususe leping peab olema sellise sisuga, et see ei piirdu üksnes energiateenuse osutamisega, vaid sisaldab ka energiajuhtimissüsteemile omaseid vajalikke elemente, sealhulgas energiakasutuse jälgimist, eesmärkide seadmist, energiatõhususe parandamise meetmeid ja tulemuste kontrollimist.</w:t>
      </w:r>
    </w:p>
    <w:p w14:paraId="48727730" w14:textId="77777777" w:rsidR="00BD7F65" w:rsidRPr="00BD7F65" w:rsidRDefault="00BD7F65" w:rsidP="00BD7F65">
      <w:pPr>
        <w:pStyle w:val="muudetavtekst"/>
      </w:pPr>
      <w:r w:rsidRPr="00BD7F65">
        <w:t>Energiasäästu koordinaatori poolt EnKSi § 31 punkti 1 alusel levitatavad tüüptingimused ja juhendmaterjalid võivad aidata ettevõtjal energiatõhususe lepingut koostada ning soodustada energiateenuste turu arengut. Need ei ole siiski iseseisev alus, mille alusel lugeda § 28 lõike 1 punktides 1 ja 2 nimetatud kohustus täidetuks. Kohustuse täidetuks lugemisel on määrav lepingu tegelik sisu ja vastavus direktiivi XV lisas sätestatud energiatõhususe lepingu miinimumnõuetele.</w:t>
      </w:r>
    </w:p>
    <w:p w14:paraId="4A68E374" w14:textId="45034819" w:rsidR="000221C1" w:rsidRDefault="00BD7F65" w:rsidP="00947442">
      <w:pPr>
        <w:pStyle w:val="muudetavtekst"/>
        <w:rPr>
          <w:rFonts w:asciiTheme="minorHAnsi" w:hAnsiTheme="minorHAnsi" w:cstheme="minorBidi"/>
        </w:rPr>
      </w:pPr>
      <w:r w:rsidRPr="00BD7F65">
        <w:t>Eestis ei ole energiatõhususe lepingute kasutamine ettevõtete energiaauditi või energiajuhtimissüsteemi kohustuse täitmise vahendina praegu levinud. Sätte lisamine loob siiski võimaluse kasutada selliseid lepinguid paindliku alternatiivina olukorras, kus leping tagab direktiivis nõutud sisulise tulemuse. See võib toetada energiateenuste turu arengut ning soodustada energiatõhususe parandamise meetmete rakendamist erasektori rahastuse ja energiateenuse osutajate kaudu.</w:t>
      </w:r>
    </w:p>
    <w:p w14:paraId="7C07459C" w14:textId="77777777" w:rsidR="004A248A" w:rsidRDefault="004A248A" w:rsidP="00947442">
      <w:pPr>
        <w:pStyle w:val="muudetavtekst"/>
        <w:rPr>
          <w:rFonts w:asciiTheme="minorHAnsi" w:hAnsiTheme="minorHAnsi" w:cstheme="minorHAnsi"/>
        </w:rPr>
      </w:pPr>
    </w:p>
    <w:p w14:paraId="1884ED8A" w14:textId="0E40CBCD" w:rsidR="004A248A" w:rsidRDefault="004A248A" w:rsidP="00947442">
      <w:pPr>
        <w:pStyle w:val="muudetavtekst"/>
        <w:rPr>
          <w:rFonts w:asciiTheme="minorHAnsi" w:hAnsiTheme="minorHAnsi" w:cstheme="minorHAnsi"/>
        </w:rPr>
      </w:pPr>
      <w:r w:rsidRPr="00C1469A">
        <w:rPr>
          <w:rFonts w:asciiTheme="minorHAnsi" w:hAnsiTheme="minorHAnsi" w:cstheme="minorHAnsi"/>
          <w:b/>
          <w:bCs/>
        </w:rPr>
        <w:t xml:space="preserve">Punktiga </w:t>
      </w:r>
      <w:r w:rsidR="00AE645B">
        <w:rPr>
          <w:rFonts w:asciiTheme="minorHAnsi" w:hAnsiTheme="minorHAnsi" w:cstheme="minorHAnsi"/>
          <w:b/>
          <w:bCs/>
        </w:rPr>
        <w:t>6</w:t>
      </w:r>
      <w:r w:rsidR="001605E4">
        <w:rPr>
          <w:rFonts w:asciiTheme="minorHAnsi" w:hAnsiTheme="minorHAnsi" w:cstheme="minorHAnsi"/>
          <w:b/>
          <w:bCs/>
        </w:rPr>
        <w:t>5</w:t>
      </w:r>
      <w:r w:rsidR="00600A44">
        <w:rPr>
          <w:rFonts w:asciiTheme="minorHAnsi" w:hAnsiTheme="minorHAnsi" w:cstheme="minorHAnsi"/>
        </w:rPr>
        <w:t xml:space="preserve"> lisatakse EnKSi </w:t>
      </w:r>
      <w:r w:rsidR="00362244" w:rsidRPr="51248E01">
        <w:rPr>
          <w:rFonts w:asciiTheme="minorHAnsi" w:hAnsiTheme="minorHAnsi" w:cstheme="minorBidi"/>
        </w:rPr>
        <w:t>§</w:t>
      </w:r>
      <w:r w:rsidR="00362244">
        <w:rPr>
          <w:rFonts w:asciiTheme="minorHAnsi" w:hAnsiTheme="minorHAnsi" w:cstheme="minorBidi"/>
        </w:rPr>
        <w:t xml:space="preserve"> </w:t>
      </w:r>
      <w:r w:rsidR="00A97B1E">
        <w:rPr>
          <w:rFonts w:asciiTheme="minorHAnsi" w:hAnsiTheme="minorHAnsi" w:cstheme="minorHAnsi"/>
        </w:rPr>
        <w:t>28</w:t>
      </w:r>
      <w:r w:rsidR="00A97B1E">
        <w:rPr>
          <w:rFonts w:asciiTheme="minorHAnsi" w:hAnsiTheme="minorHAnsi" w:cstheme="minorHAnsi"/>
          <w:vertAlign w:val="superscript"/>
        </w:rPr>
        <w:t>1</w:t>
      </w:r>
      <w:r w:rsidR="00362244">
        <w:rPr>
          <w:rFonts w:asciiTheme="minorHAnsi" w:hAnsiTheme="minorHAnsi" w:cstheme="minorHAnsi"/>
        </w:rPr>
        <w:t>.</w:t>
      </w:r>
      <w:r w:rsidR="003A75D5">
        <w:rPr>
          <w:rFonts w:asciiTheme="minorHAnsi" w:hAnsiTheme="minorHAnsi" w:cstheme="minorHAnsi"/>
        </w:rPr>
        <w:t xml:space="preserve"> Võetakse üle direktiivi artikke</w:t>
      </w:r>
      <w:r w:rsidR="00540744">
        <w:rPr>
          <w:rFonts w:asciiTheme="minorHAnsi" w:hAnsiTheme="minorHAnsi" w:cstheme="minorHAnsi"/>
        </w:rPr>
        <w:t>l</w:t>
      </w:r>
      <w:r w:rsidR="003A75D5">
        <w:rPr>
          <w:rFonts w:asciiTheme="minorHAnsi" w:hAnsiTheme="minorHAnsi" w:cstheme="minorHAnsi"/>
        </w:rPr>
        <w:t xml:space="preserve"> 12 </w:t>
      </w:r>
      <w:r w:rsidR="00195432" w:rsidRPr="00195432">
        <w:rPr>
          <w:rFonts w:asciiTheme="minorHAnsi" w:hAnsiTheme="minorHAnsi" w:cstheme="minorHAnsi"/>
        </w:rPr>
        <w:t>ning artikli 26 lõike 8 punkt c osas, mis puudutab andmekeskuste heitsoojuse kasutamise korral kulude ja tulude analüüsi kohustusest vabastamist. Samuti viidatakse komisjoni delegeeritud määrusele (EL) 2024/1364, millega on kehtestatud andmekeskuste liidu ühise hindamiskava esimene etapp ning Euroopa andmebaasi esitatavad andmed ja võtmenäitajad.</w:t>
      </w:r>
    </w:p>
    <w:p w14:paraId="752A0CDB" w14:textId="67095DDA" w:rsidR="00A97B1E" w:rsidRDefault="201FCE8D" w:rsidP="00947442">
      <w:pPr>
        <w:pStyle w:val="muudetavtekst"/>
        <w:rPr>
          <w:rFonts w:asciiTheme="minorHAnsi" w:hAnsiTheme="minorHAnsi" w:cstheme="minorBidi"/>
        </w:rPr>
      </w:pPr>
      <w:r w:rsidRPr="57490200">
        <w:rPr>
          <w:rFonts w:asciiTheme="minorHAnsi" w:hAnsiTheme="minorHAnsi" w:cstheme="minorBidi"/>
        </w:rPr>
        <w:t>Uus paragrahv sätestab</w:t>
      </w:r>
      <w:r w:rsidR="57B79335" w:rsidRPr="57490200">
        <w:rPr>
          <w:rFonts w:asciiTheme="minorHAnsi" w:hAnsiTheme="minorHAnsi" w:cstheme="minorBidi"/>
        </w:rPr>
        <w:t xml:space="preserve"> nõuded andmekeskustele. Näiteks tekib andmekeskustele </w:t>
      </w:r>
      <w:r w:rsidR="1211489F" w:rsidRPr="57490200">
        <w:rPr>
          <w:rFonts w:asciiTheme="minorHAnsi" w:hAnsiTheme="minorHAnsi" w:cstheme="minorBidi"/>
        </w:rPr>
        <w:t>kohustus</w:t>
      </w:r>
      <w:r w:rsidR="4AE62977" w:rsidRPr="57490200">
        <w:rPr>
          <w:rFonts w:asciiTheme="minorHAnsi" w:hAnsiTheme="minorHAnsi" w:cstheme="minorBidi"/>
        </w:rPr>
        <w:t xml:space="preserve"> raporteerida oma energiakasutus</w:t>
      </w:r>
      <w:r w:rsidR="00540744">
        <w:rPr>
          <w:rFonts w:asciiTheme="minorHAnsi" w:hAnsiTheme="minorHAnsi" w:cstheme="minorBidi"/>
        </w:rPr>
        <w:t>es</w:t>
      </w:r>
      <w:r w:rsidR="4AE62977" w:rsidRPr="57490200">
        <w:rPr>
          <w:rFonts w:asciiTheme="minorHAnsi" w:hAnsiTheme="minorHAnsi" w:cstheme="minorBidi"/>
        </w:rPr>
        <w:t xml:space="preserve">t </w:t>
      </w:r>
      <w:r w:rsidR="16219CEE" w:rsidRPr="57490200">
        <w:rPr>
          <w:rFonts w:asciiTheme="minorHAnsi" w:hAnsiTheme="minorHAnsi" w:cstheme="minorBidi"/>
        </w:rPr>
        <w:t>Euroopa andmebaasi ReportENER</w:t>
      </w:r>
      <w:r w:rsidR="00B8711B">
        <w:rPr>
          <w:rFonts w:asciiTheme="minorHAnsi" w:hAnsiTheme="minorHAnsi" w:cstheme="minorBidi"/>
        </w:rPr>
        <w:t>i</w:t>
      </w:r>
      <w:r w:rsidR="001238DB">
        <w:rPr>
          <w:rStyle w:val="Allmrkuseviide"/>
          <w:rFonts w:asciiTheme="minorHAnsi" w:hAnsiTheme="minorHAnsi" w:cstheme="minorBidi"/>
        </w:rPr>
        <w:footnoteReference w:id="68"/>
      </w:r>
      <w:r w:rsidR="00DE4F5A">
        <w:rPr>
          <w:rFonts w:asciiTheme="minorHAnsi" w:hAnsiTheme="minorHAnsi" w:cstheme="minorBidi"/>
        </w:rPr>
        <w:t xml:space="preserve"> kaudu</w:t>
      </w:r>
      <w:r w:rsidR="12959AAC" w:rsidRPr="57490200">
        <w:rPr>
          <w:rFonts w:asciiTheme="minorHAnsi" w:hAnsiTheme="minorHAnsi" w:cstheme="minorBidi"/>
        </w:rPr>
        <w:t>.</w:t>
      </w:r>
    </w:p>
    <w:p w14:paraId="5AA916E7" w14:textId="0E037AA3" w:rsidR="003F0258" w:rsidRDefault="18850B5E" w:rsidP="00947442">
      <w:pPr>
        <w:pStyle w:val="muudetavtekst"/>
        <w:rPr>
          <w:rFonts w:asciiTheme="minorHAnsi" w:hAnsiTheme="minorHAnsi" w:cstheme="minorBidi"/>
        </w:rPr>
      </w:pPr>
      <w:r w:rsidRPr="57490200">
        <w:rPr>
          <w:rFonts w:asciiTheme="minorHAnsi" w:hAnsiTheme="minorHAnsi" w:cstheme="minorBidi"/>
        </w:rPr>
        <w:t xml:space="preserve">Andmed ja </w:t>
      </w:r>
      <w:r w:rsidR="75FF0A69" w:rsidRPr="57490200">
        <w:rPr>
          <w:rFonts w:asciiTheme="minorHAnsi" w:hAnsiTheme="minorHAnsi" w:cstheme="minorBidi"/>
        </w:rPr>
        <w:t>tehisin</w:t>
      </w:r>
      <w:r w:rsidR="7C58173E" w:rsidRPr="57490200">
        <w:rPr>
          <w:rFonts w:asciiTheme="minorHAnsi" w:hAnsiTheme="minorHAnsi" w:cstheme="minorBidi"/>
        </w:rPr>
        <w:t>tellekt</w:t>
      </w:r>
      <w:r w:rsidRPr="57490200">
        <w:rPr>
          <w:rFonts w:asciiTheme="minorHAnsi" w:hAnsiTheme="minorHAnsi" w:cstheme="minorBidi"/>
        </w:rPr>
        <w:t xml:space="preserve"> on eelduseks erinevate majandusmudelite </w:t>
      </w:r>
      <w:r w:rsidR="009A1D4A">
        <w:rPr>
          <w:rFonts w:asciiTheme="minorHAnsi" w:hAnsiTheme="minorHAnsi" w:cstheme="minorBidi"/>
        </w:rPr>
        <w:t>tekkele</w:t>
      </w:r>
      <w:r w:rsidR="51F0107A" w:rsidRPr="57490200">
        <w:rPr>
          <w:rFonts w:asciiTheme="minorHAnsi" w:hAnsiTheme="minorHAnsi" w:cstheme="minorBidi"/>
        </w:rPr>
        <w:t xml:space="preserve"> nii Eestis, Euroopas kui </w:t>
      </w:r>
      <w:r w:rsidR="009A1D4A">
        <w:rPr>
          <w:rFonts w:asciiTheme="minorHAnsi" w:hAnsiTheme="minorHAnsi" w:cstheme="minorBidi"/>
        </w:rPr>
        <w:t>ka</w:t>
      </w:r>
      <w:r w:rsidR="51F0107A" w:rsidRPr="57490200">
        <w:rPr>
          <w:rFonts w:asciiTheme="minorHAnsi" w:hAnsiTheme="minorHAnsi" w:cstheme="minorBidi"/>
        </w:rPr>
        <w:t xml:space="preserve"> kogu maailma</w:t>
      </w:r>
      <w:r w:rsidR="00540744">
        <w:rPr>
          <w:rFonts w:asciiTheme="minorHAnsi" w:hAnsiTheme="minorHAnsi" w:cstheme="minorBidi"/>
        </w:rPr>
        <w:t>s</w:t>
      </w:r>
      <w:r w:rsidR="51F0107A" w:rsidRPr="57490200">
        <w:rPr>
          <w:rFonts w:asciiTheme="minorHAnsi" w:hAnsiTheme="minorHAnsi" w:cstheme="minorBidi"/>
        </w:rPr>
        <w:t>. Samuti on tehisintellekt ja andmed aktiivses kasutuses</w:t>
      </w:r>
      <w:r w:rsidR="009A1D4A">
        <w:rPr>
          <w:rFonts w:asciiTheme="minorHAnsi" w:hAnsiTheme="minorHAnsi" w:cstheme="minorBidi"/>
        </w:rPr>
        <w:t xml:space="preserve"> </w:t>
      </w:r>
      <w:r w:rsidRPr="57490200">
        <w:rPr>
          <w:rFonts w:asciiTheme="minorHAnsi" w:hAnsiTheme="minorHAnsi" w:cstheme="minorBidi"/>
        </w:rPr>
        <w:t>uute energiavõrkude haldamisel</w:t>
      </w:r>
      <w:r w:rsidR="7C58173E" w:rsidRPr="57490200">
        <w:rPr>
          <w:rFonts w:asciiTheme="minorHAnsi" w:hAnsiTheme="minorHAnsi" w:cstheme="minorBidi"/>
        </w:rPr>
        <w:t xml:space="preserve"> ja juhtimisel</w:t>
      </w:r>
      <w:r w:rsidRPr="57490200">
        <w:rPr>
          <w:rFonts w:asciiTheme="minorHAnsi" w:hAnsiTheme="minorHAnsi" w:cstheme="minorBidi"/>
        </w:rPr>
        <w:t xml:space="preserve">. </w:t>
      </w:r>
      <w:r w:rsidR="24A5F1A1" w:rsidRPr="57490200">
        <w:rPr>
          <w:rFonts w:asciiTheme="minorHAnsi" w:hAnsiTheme="minorHAnsi" w:cstheme="minorBidi"/>
        </w:rPr>
        <w:t xml:space="preserve">Samas </w:t>
      </w:r>
      <w:r w:rsidR="7C58173E" w:rsidRPr="57490200">
        <w:rPr>
          <w:rFonts w:asciiTheme="minorHAnsi" w:hAnsiTheme="minorHAnsi" w:cstheme="minorBidi"/>
        </w:rPr>
        <w:t xml:space="preserve">on </w:t>
      </w:r>
      <w:r w:rsidR="24A5F1A1" w:rsidRPr="57490200">
        <w:rPr>
          <w:rFonts w:asciiTheme="minorHAnsi" w:hAnsiTheme="minorHAnsi" w:cstheme="minorBidi"/>
        </w:rPr>
        <w:t>a</w:t>
      </w:r>
      <w:r w:rsidRPr="57490200">
        <w:rPr>
          <w:rFonts w:asciiTheme="minorHAnsi" w:hAnsiTheme="minorHAnsi" w:cstheme="minorBidi"/>
        </w:rPr>
        <w:t>ndmekeskused aga moodustamas üha</w:t>
      </w:r>
      <w:r w:rsidR="24A5F1A1" w:rsidRPr="57490200">
        <w:rPr>
          <w:rFonts w:asciiTheme="minorHAnsi" w:hAnsiTheme="minorHAnsi" w:cstheme="minorBidi"/>
        </w:rPr>
        <w:t xml:space="preserve"> </w:t>
      </w:r>
      <w:r w:rsidRPr="57490200">
        <w:rPr>
          <w:rFonts w:asciiTheme="minorHAnsi" w:hAnsiTheme="minorHAnsi" w:cstheme="minorBidi"/>
        </w:rPr>
        <w:t>suuremat osa energia lõpptarbimisest, eriti suur</w:t>
      </w:r>
      <w:r w:rsidR="24A5F1A1" w:rsidRPr="57490200">
        <w:rPr>
          <w:rFonts w:asciiTheme="minorHAnsi" w:hAnsiTheme="minorHAnsi" w:cstheme="minorBidi"/>
        </w:rPr>
        <w:t xml:space="preserve"> </w:t>
      </w:r>
      <w:r w:rsidRPr="57490200">
        <w:rPr>
          <w:rFonts w:asciiTheme="minorHAnsi" w:hAnsiTheme="minorHAnsi" w:cstheme="minorBidi"/>
        </w:rPr>
        <w:t>mõju on elektrienergia tarbimisele.</w:t>
      </w:r>
      <w:r w:rsidR="24A5F1A1" w:rsidRPr="57490200">
        <w:rPr>
          <w:rFonts w:asciiTheme="minorHAnsi" w:hAnsiTheme="minorHAnsi" w:cstheme="minorBidi"/>
        </w:rPr>
        <w:t xml:space="preserve"> </w:t>
      </w:r>
      <w:r w:rsidRPr="57490200">
        <w:rPr>
          <w:rFonts w:asciiTheme="minorHAnsi" w:hAnsiTheme="minorHAnsi" w:cstheme="minorBidi"/>
        </w:rPr>
        <w:t>Info- ja kommunikatsioonitehnoloogia (IKT) sektor</w:t>
      </w:r>
      <w:r w:rsidR="24A5F1A1" w:rsidRPr="57490200">
        <w:rPr>
          <w:rFonts w:asciiTheme="minorHAnsi" w:hAnsiTheme="minorHAnsi" w:cstheme="minorBidi"/>
        </w:rPr>
        <w:t xml:space="preserve"> </w:t>
      </w:r>
      <w:r w:rsidRPr="57490200">
        <w:rPr>
          <w:rFonts w:asciiTheme="minorHAnsi" w:hAnsiTheme="minorHAnsi" w:cstheme="minorBidi"/>
        </w:rPr>
        <w:t>on energiatarbimise seisukohast järjest olulisem.</w:t>
      </w:r>
      <w:r w:rsidR="24A5F1A1" w:rsidRPr="57490200">
        <w:rPr>
          <w:rFonts w:asciiTheme="minorHAnsi" w:hAnsiTheme="minorHAnsi" w:cstheme="minorBidi"/>
        </w:rPr>
        <w:t xml:space="preserve"> </w:t>
      </w:r>
      <w:r w:rsidRPr="57490200">
        <w:rPr>
          <w:rFonts w:asciiTheme="minorHAnsi" w:hAnsiTheme="minorHAnsi" w:cstheme="minorBidi"/>
        </w:rPr>
        <w:t>Prognooside kohaselt moodustab andmekeskuste</w:t>
      </w:r>
      <w:r w:rsidR="24A5F1A1" w:rsidRPr="57490200">
        <w:rPr>
          <w:rFonts w:asciiTheme="minorHAnsi" w:hAnsiTheme="minorHAnsi" w:cstheme="minorBidi"/>
        </w:rPr>
        <w:t xml:space="preserve"> </w:t>
      </w:r>
      <w:r w:rsidRPr="57490200">
        <w:rPr>
          <w:rFonts w:asciiTheme="minorHAnsi" w:hAnsiTheme="minorHAnsi" w:cstheme="minorBidi"/>
        </w:rPr>
        <w:t>elektrinõudlus 2030. aastal</w:t>
      </w:r>
      <w:r w:rsidR="009A1D4A">
        <w:rPr>
          <w:rFonts w:asciiTheme="minorHAnsi" w:hAnsiTheme="minorHAnsi" w:cstheme="minorBidi"/>
        </w:rPr>
        <w:t xml:space="preserve"> ELi</w:t>
      </w:r>
      <w:r w:rsidRPr="57490200">
        <w:rPr>
          <w:rFonts w:asciiTheme="minorHAnsi" w:hAnsiTheme="minorHAnsi" w:cstheme="minorBidi"/>
        </w:rPr>
        <w:t xml:space="preserve"> kogunõudlusest 3,2%,</w:t>
      </w:r>
      <w:r w:rsidR="24A5F1A1" w:rsidRPr="57490200">
        <w:rPr>
          <w:rFonts w:asciiTheme="minorHAnsi" w:hAnsiTheme="minorHAnsi" w:cstheme="minorBidi"/>
        </w:rPr>
        <w:t xml:space="preserve"> </w:t>
      </w:r>
      <w:r w:rsidRPr="57490200">
        <w:rPr>
          <w:rFonts w:asciiTheme="minorHAnsi" w:hAnsiTheme="minorHAnsi" w:cstheme="minorBidi"/>
        </w:rPr>
        <w:t xml:space="preserve">mis tähendab </w:t>
      </w:r>
      <w:r w:rsidR="0CCF192B" w:rsidRPr="57490200">
        <w:rPr>
          <w:rFonts w:asciiTheme="minorHAnsi" w:hAnsiTheme="minorHAnsi" w:cstheme="minorBidi"/>
        </w:rPr>
        <w:t xml:space="preserve">ligikaudu </w:t>
      </w:r>
      <w:r w:rsidRPr="57490200">
        <w:rPr>
          <w:rFonts w:asciiTheme="minorHAnsi" w:hAnsiTheme="minorHAnsi" w:cstheme="minorBidi"/>
        </w:rPr>
        <w:t>28% kasvu alates 2018. aastast.</w:t>
      </w:r>
      <w:r w:rsidR="65345415" w:rsidRPr="57490200">
        <w:rPr>
          <w:rFonts w:asciiTheme="minorHAnsi" w:hAnsiTheme="minorHAnsi" w:cstheme="minorBidi"/>
        </w:rPr>
        <w:t xml:space="preserve"> </w:t>
      </w:r>
      <w:r w:rsidRPr="57490200">
        <w:rPr>
          <w:rFonts w:asciiTheme="minorHAnsi" w:hAnsiTheme="minorHAnsi" w:cstheme="minorBidi"/>
        </w:rPr>
        <w:t>Euroopa Liidu digistrateegias</w:t>
      </w:r>
      <w:r w:rsidR="006B24A4" w:rsidRPr="57490200">
        <w:rPr>
          <w:rStyle w:val="Allmrkuseviide"/>
          <w:rFonts w:asciiTheme="minorHAnsi" w:hAnsiTheme="minorHAnsi" w:cstheme="minorBidi"/>
        </w:rPr>
        <w:footnoteReference w:id="69"/>
      </w:r>
      <w:r w:rsidRPr="57490200">
        <w:rPr>
          <w:rFonts w:asciiTheme="minorHAnsi" w:hAnsiTheme="minorHAnsi" w:cstheme="minorBidi"/>
        </w:rPr>
        <w:t xml:space="preserve"> rõhutatakse vajadust</w:t>
      </w:r>
      <w:r w:rsidR="65345415" w:rsidRPr="57490200">
        <w:rPr>
          <w:rFonts w:asciiTheme="minorHAnsi" w:hAnsiTheme="minorHAnsi" w:cstheme="minorBidi"/>
        </w:rPr>
        <w:t xml:space="preserve"> </w:t>
      </w:r>
      <w:r w:rsidRPr="57490200">
        <w:rPr>
          <w:rFonts w:asciiTheme="minorHAnsi" w:hAnsiTheme="minorHAnsi" w:cstheme="minorBidi"/>
        </w:rPr>
        <w:t>väga energiatõhusate ja kestlike andmekeskuste</w:t>
      </w:r>
      <w:r w:rsidR="65345415" w:rsidRPr="57490200">
        <w:rPr>
          <w:rFonts w:asciiTheme="minorHAnsi" w:hAnsiTheme="minorHAnsi" w:cstheme="minorBidi"/>
        </w:rPr>
        <w:t xml:space="preserve"> </w:t>
      </w:r>
      <w:r w:rsidRPr="57490200">
        <w:rPr>
          <w:rFonts w:asciiTheme="minorHAnsi" w:hAnsiTheme="minorHAnsi" w:cstheme="minorBidi"/>
        </w:rPr>
        <w:t>järele ning kutsutakse telekommunikatsioonivõrgu</w:t>
      </w:r>
      <w:r w:rsidR="65345415" w:rsidRPr="57490200">
        <w:rPr>
          <w:rFonts w:asciiTheme="minorHAnsi" w:hAnsiTheme="minorHAnsi" w:cstheme="minorBidi"/>
        </w:rPr>
        <w:t xml:space="preserve"> </w:t>
      </w:r>
      <w:r w:rsidRPr="57490200">
        <w:rPr>
          <w:rFonts w:asciiTheme="minorHAnsi" w:hAnsiTheme="minorHAnsi" w:cstheme="minorBidi"/>
        </w:rPr>
        <w:t xml:space="preserve">operaatoreid üles </w:t>
      </w:r>
      <w:r w:rsidR="009A1D4A">
        <w:rPr>
          <w:rFonts w:asciiTheme="minorHAnsi" w:hAnsiTheme="minorHAnsi" w:cstheme="minorBidi"/>
        </w:rPr>
        <w:t>muutma</w:t>
      </w:r>
      <w:r w:rsidRPr="57490200">
        <w:rPr>
          <w:rFonts w:asciiTheme="minorHAnsi" w:hAnsiTheme="minorHAnsi" w:cstheme="minorBidi"/>
        </w:rPr>
        <w:t xml:space="preserve"> </w:t>
      </w:r>
      <w:r w:rsidR="009A1D4A">
        <w:rPr>
          <w:rFonts w:asciiTheme="minorHAnsi" w:hAnsiTheme="minorHAnsi" w:cstheme="minorBidi"/>
        </w:rPr>
        <w:t>oma</w:t>
      </w:r>
      <w:r w:rsidR="65345415" w:rsidRPr="57490200">
        <w:rPr>
          <w:rFonts w:asciiTheme="minorHAnsi" w:hAnsiTheme="minorHAnsi" w:cstheme="minorBidi"/>
        </w:rPr>
        <w:t xml:space="preserve"> </w:t>
      </w:r>
      <w:r w:rsidRPr="57490200">
        <w:rPr>
          <w:rFonts w:asciiTheme="minorHAnsi" w:hAnsiTheme="minorHAnsi" w:cstheme="minorBidi"/>
        </w:rPr>
        <w:t>keskkonnajäl</w:t>
      </w:r>
      <w:r w:rsidR="009A1D4A">
        <w:rPr>
          <w:rFonts w:asciiTheme="minorHAnsi" w:hAnsiTheme="minorHAnsi" w:cstheme="minorBidi"/>
        </w:rPr>
        <w:t>g</w:t>
      </w:r>
      <w:r w:rsidRPr="57490200">
        <w:rPr>
          <w:rFonts w:asciiTheme="minorHAnsi" w:hAnsiTheme="minorHAnsi" w:cstheme="minorBidi"/>
        </w:rPr>
        <w:t xml:space="preserve"> läbipaistv</w:t>
      </w:r>
      <w:r w:rsidR="009A1D4A">
        <w:rPr>
          <w:rFonts w:asciiTheme="minorHAnsi" w:hAnsiTheme="minorHAnsi" w:cstheme="minorBidi"/>
        </w:rPr>
        <w:t>aks.</w:t>
      </w:r>
      <w:r w:rsidR="6DB56853" w:rsidRPr="57490200">
        <w:rPr>
          <w:rFonts w:asciiTheme="minorHAnsi" w:hAnsiTheme="minorHAnsi" w:cstheme="minorBidi"/>
        </w:rPr>
        <w:t xml:space="preserve"> Mitmeid uuringuid</w:t>
      </w:r>
      <w:r w:rsidR="00F4048B" w:rsidRPr="57490200">
        <w:rPr>
          <w:rStyle w:val="Allmrkuseviide"/>
          <w:rFonts w:asciiTheme="minorHAnsi" w:hAnsiTheme="minorHAnsi" w:cstheme="minorBidi"/>
        </w:rPr>
        <w:footnoteReference w:id="70"/>
      </w:r>
      <w:r w:rsidR="6DB56853" w:rsidRPr="57490200">
        <w:rPr>
          <w:rFonts w:asciiTheme="minorHAnsi" w:hAnsiTheme="minorHAnsi" w:cstheme="minorBidi"/>
        </w:rPr>
        <w:t xml:space="preserve"> andmekeskuste mõju kohta energiasektorile on teinud ka rahvusvaheline energiaagentuur</w:t>
      </w:r>
      <w:r w:rsidR="14FABCA0" w:rsidRPr="57490200">
        <w:rPr>
          <w:rFonts w:asciiTheme="minorHAnsi" w:hAnsiTheme="minorHAnsi" w:cstheme="minorBidi"/>
        </w:rPr>
        <w:t>, mi</w:t>
      </w:r>
      <w:r w:rsidR="009A1D4A">
        <w:rPr>
          <w:rFonts w:asciiTheme="minorHAnsi" w:hAnsiTheme="minorHAnsi" w:cstheme="minorBidi"/>
        </w:rPr>
        <w:t xml:space="preserve">lles </w:t>
      </w:r>
      <w:r w:rsidR="7D581893" w:rsidRPr="57490200">
        <w:rPr>
          <w:rFonts w:asciiTheme="minorHAnsi" w:hAnsiTheme="minorHAnsi" w:cstheme="minorBidi"/>
        </w:rPr>
        <w:t>tõde</w:t>
      </w:r>
      <w:r w:rsidR="009A1D4A">
        <w:rPr>
          <w:rFonts w:asciiTheme="minorHAnsi" w:hAnsiTheme="minorHAnsi" w:cstheme="minorBidi"/>
        </w:rPr>
        <w:t>takse</w:t>
      </w:r>
      <w:r w:rsidR="7D581893" w:rsidRPr="57490200">
        <w:rPr>
          <w:rFonts w:asciiTheme="minorHAnsi" w:hAnsiTheme="minorHAnsi" w:cstheme="minorBidi"/>
        </w:rPr>
        <w:t xml:space="preserve"> samuti</w:t>
      </w:r>
      <w:r w:rsidR="74200442" w:rsidRPr="57490200">
        <w:rPr>
          <w:rFonts w:asciiTheme="minorHAnsi" w:hAnsiTheme="minorHAnsi" w:cstheme="minorBidi"/>
        </w:rPr>
        <w:t>,</w:t>
      </w:r>
      <w:r w:rsidR="7D581893" w:rsidRPr="57490200">
        <w:rPr>
          <w:rFonts w:asciiTheme="minorHAnsi" w:hAnsiTheme="minorHAnsi" w:cstheme="minorBidi"/>
        </w:rPr>
        <w:t xml:space="preserve"> et andmed võimal</w:t>
      </w:r>
      <w:r w:rsidR="00A24231">
        <w:rPr>
          <w:rFonts w:asciiTheme="minorHAnsi" w:hAnsiTheme="minorHAnsi" w:cstheme="minorBidi"/>
        </w:rPr>
        <w:t>davad</w:t>
      </w:r>
      <w:r w:rsidR="7D581893" w:rsidRPr="57490200">
        <w:rPr>
          <w:rFonts w:asciiTheme="minorHAnsi" w:hAnsiTheme="minorHAnsi" w:cstheme="minorBidi"/>
        </w:rPr>
        <w:t xml:space="preserve"> kasutada energiat tõhusamalt, </w:t>
      </w:r>
      <w:r w:rsidR="773227E3" w:rsidRPr="57490200">
        <w:rPr>
          <w:rFonts w:asciiTheme="minorHAnsi" w:hAnsiTheme="minorHAnsi" w:cstheme="minorBidi"/>
        </w:rPr>
        <w:t xml:space="preserve">kuid </w:t>
      </w:r>
      <w:r w:rsidR="00A24231">
        <w:rPr>
          <w:rFonts w:asciiTheme="minorHAnsi" w:hAnsiTheme="minorHAnsi" w:cstheme="minorBidi"/>
        </w:rPr>
        <w:t xml:space="preserve">nende </w:t>
      </w:r>
      <w:r w:rsidR="773227E3" w:rsidRPr="57490200">
        <w:rPr>
          <w:rFonts w:asciiTheme="minorHAnsi" w:hAnsiTheme="minorHAnsi" w:cstheme="minorBidi"/>
        </w:rPr>
        <w:t xml:space="preserve">andmete </w:t>
      </w:r>
      <w:r w:rsidR="7D581893" w:rsidRPr="57490200">
        <w:rPr>
          <w:rFonts w:asciiTheme="minorHAnsi" w:hAnsiTheme="minorHAnsi" w:cstheme="minorBidi"/>
        </w:rPr>
        <w:t>kogumisel</w:t>
      </w:r>
      <w:r w:rsidR="6BD44261" w:rsidRPr="57490200">
        <w:rPr>
          <w:rFonts w:asciiTheme="minorHAnsi" w:hAnsiTheme="minorHAnsi" w:cstheme="minorBidi"/>
        </w:rPr>
        <w:t xml:space="preserve"> ja töötlemisel on</w:t>
      </w:r>
      <w:r w:rsidR="7D581893" w:rsidRPr="57490200">
        <w:rPr>
          <w:rFonts w:asciiTheme="minorHAnsi" w:hAnsiTheme="minorHAnsi" w:cstheme="minorBidi"/>
        </w:rPr>
        <w:t xml:space="preserve"> üha kasvav mõju energia</w:t>
      </w:r>
      <w:r w:rsidR="0B5AD61F" w:rsidRPr="57490200">
        <w:rPr>
          <w:rFonts w:asciiTheme="minorHAnsi" w:hAnsiTheme="minorHAnsi" w:cstheme="minorBidi"/>
        </w:rPr>
        <w:t xml:space="preserve"> kasutusele.</w:t>
      </w:r>
    </w:p>
    <w:p w14:paraId="612D608C" w14:textId="3DB7AE8C" w:rsidR="00A5097C" w:rsidRPr="00695B53" w:rsidRDefault="0B5AD61F" w:rsidP="00947442">
      <w:pPr>
        <w:pStyle w:val="muudetavtekst"/>
        <w:rPr>
          <w:rFonts w:asciiTheme="minorHAnsi" w:hAnsiTheme="minorHAnsi" w:cstheme="minorBidi"/>
        </w:rPr>
      </w:pPr>
      <w:r w:rsidRPr="57490200">
        <w:rPr>
          <w:rFonts w:asciiTheme="minorHAnsi" w:hAnsiTheme="minorHAnsi" w:cstheme="minorBidi"/>
        </w:rPr>
        <w:t xml:space="preserve">Esimene samm </w:t>
      </w:r>
      <w:r w:rsidR="69DB9E64" w:rsidRPr="57490200">
        <w:rPr>
          <w:rFonts w:asciiTheme="minorHAnsi" w:hAnsiTheme="minorHAnsi" w:cstheme="minorBidi"/>
        </w:rPr>
        <w:t>andmekeskuste mõju</w:t>
      </w:r>
      <w:r w:rsidR="5255F32D" w:rsidRPr="57490200">
        <w:rPr>
          <w:rFonts w:asciiTheme="minorHAnsi" w:hAnsiTheme="minorHAnsi" w:cstheme="minorBidi"/>
        </w:rPr>
        <w:t xml:space="preserve"> selgitamiseks ja edasiseks paremaks juhtimiseks</w:t>
      </w:r>
      <w:r w:rsidR="69DB9E64" w:rsidRPr="57490200">
        <w:rPr>
          <w:rFonts w:asciiTheme="minorHAnsi" w:hAnsiTheme="minorHAnsi" w:cstheme="minorBidi"/>
        </w:rPr>
        <w:t xml:space="preserve"> on nende </w:t>
      </w:r>
      <w:r w:rsidR="00A24231">
        <w:rPr>
          <w:rFonts w:asciiTheme="minorHAnsi" w:hAnsiTheme="minorHAnsi" w:cstheme="minorBidi"/>
        </w:rPr>
        <w:t xml:space="preserve">enda </w:t>
      </w:r>
      <w:r w:rsidR="69DB9E64" w:rsidRPr="57490200">
        <w:rPr>
          <w:rFonts w:asciiTheme="minorHAnsi" w:hAnsiTheme="minorHAnsi" w:cstheme="minorBidi"/>
        </w:rPr>
        <w:t>energiatarbimise andmete kogumine</w:t>
      </w:r>
      <w:r w:rsidR="3AFF9812" w:rsidRPr="57490200">
        <w:rPr>
          <w:rFonts w:asciiTheme="minorHAnsi" w:hAnsiTheme="minorHAnsi" w:cstheme="minorBidi"/>
        </w:rPr>
        <w:t xml:space="preserve">. Andmete kogumise on Euroopa Komisjon </w:t>
      </w:r>
      <w:r w:rsidR="3F6A20D3" w:rsidRPr="57490200">
        <w:rPr>
          <w:rFonts w:asciiTheme="minorHAnsi" w:hAnsiTheme="minorHAnsi" w:cstheme="minorBidi"/>
        </w:rPr>
        <w:t xml:space="preserve">korraldanud </w:t>
      </w:r>
      <w:r w:rsidR="7D99D7EA" w:rsidRPr="57490200">
        <w:rPr>
          <w:rFonts w:asciiTheme="minorHAnsi" w:hAnsiTheme="minorHAnsi" w:cstheme="minorBidi"/>
        </w:rPr>
        <w:t xml:space="preserve">keskselt </w:t>
      </w:r>
      <w:r w:rsidR="3F6A20D3" w:rsidRPr="57490200">
        <w:rPr>
          <w:rFonts w:asciiTheme="minorHAnsi" w:hAnsiTheme="minorHAnsi" w:cstheme="minorBidi"/>
        </w:rPr>
        <w:t>ReportENER</w:t>
      </w:r>
      <w:r w:rsidR="000130A0">
        <w:rPr>
          <w:rFonts w:asciiTheme="minorHAnsi" w:hAnsiTheme="minorHAnsi" w:cstheme="minorBidi"/>
        </w:rPr>
        <w:t>i</w:t>
      </w:r>
      <w:r w:rsidR="3F6A20D3" w:rsidRPr="57490200">
        <w:rPr>
          <w:rFonts w:asciiTheme="minorHAnsi" w:hAnsiTheme="minorHAnsi" w:cstheme="minorBidi"/>
        </w:rPr>
        <w:t xml:space="preserve"> süsteemi</w:t>
      </w:r>
      <w:r w:rsidR="00A24231">
        <w:rPr>
          <w:rFonts w:asciiTheme="minorHAnsi" w:hAnsiTheme="minorHAnsi" w:cstheme="minorBidi"/>
        </w:rPr>
        <w:t xml:space="preserve"> kaudu</w:t>
      </w:r>
      <w:r w:rsidR="3AFF9812" w:rsidRPr="57490200">
        <w:rPr>
          <w:rFonts w:asciiTheme="minorHAnsi" w:hAnsiTheme="minorHAnsi" w:cstheme="minorBidi"/>
        </w:rPr>
        <w:t>,</w:t>
      </w:r>
      <w:r w:rsidR="1F88E359" w:rsidRPr="57490200">
        <w:rPr>
          <w:rFonts w:asciiTheme="minorHAnsi" w:hAnsiTheme="minorHAnsi" w:cstheme="minorBidi"/>
        </w:rPr>
        <w:t xml:space="preserve"> mis võtab rii</w:t>
      </w:r>
      <w:r w:rsidR="44ACEB34" w:rsidRPr="57490200">
        <w:rPr>
          <w:rFonts w:asciiTheme="minorHAnsi" w:hAnsiTheme="minorHAnsi" w:cstheme="minorBidi"/>
        </w:rPr>
        <w:t>kidelt</w:t>
      </w:r>
      <w:r w:rsidR="1F88E359" w:rsidRPr="57490200">
        <w:rPr>
          <w:rFonts w:asciiTheme="minorHAnsi" w:hAnsiTheme="minorHAnsi" w:cstheme="minorBidi"/>
        </w:rPr>
        <w:t xml:space="preserve"> koormuse sell</w:t>
      </w:r>
      <w:r w:rsidR="00A24231">
        <w:rPr>
          <w:rFonts w:asciiTheme="minorHAnsi" w:hAnsiTheme="minorHAnsi" w:cstheme="minorBidi"/>
        </w:rPr>
        <w:t>is</w:t>
      </w:r>
      <w:r w:rsidR="1F88E359" w:rsidRPr="57490200">
        <w:rPr>
          <w:rFonts w:asciiTheme="minorHAnsi" w:hAnsiTheme="minorHAnsi" w:cstheme="minorBidi"/>
        </w:rPr>
        <w:t>e süsteemi ülesehitamiseks.</w:t>
      </w:r>
    </w:p>
    <w:p w14:paraId="6584E313" w14:textId="3BAC3017" w:rsidR="00695B53" w:rsidRDefault="65EA3745" w:rsidP="00947442">
      <w:pPr>
        <w:pStyle w:val="muudetavtekst"/>
        <w:rPr>
          <w:rFonts w:asciiTheme="minorHAnsi" w:eastAsiaTheme="minorEastAsia" w:hAnsiTheme="minorHAnsi" w:cstheme="minorBidi"/>
          <w:lang w:eastAsia="en-US"/>
        </w:rPr>
      </w:pPr>
      <w:r w:rsidRPr="57490200">
        <w:rPr>
          <w:rFonts w:asciiTheme="minorHAnsi" w:hAnsiTheme="minorHAnsi" w:cstheme="minorBidi"/>
        </w:rPr>
        <w:t>U</w:t>
      </w:r>
      <w:r w:rsidR="5795FF8C" w:rsidRPr="57490200">
        <w:rPr>
          <w:rFonts w:asciiTheme="minorHAnsi" w:hAnsiTheme="minorHAnsi" w:cstheme="minorBidi"/>
        </w:rPr>
        <w:t>usi</w:t>
      </w:r>
      <w:r w:rsidRPr="57490200">
        <w:rPr>
          <w:rFonts w:asciiTheme="minorHAnsi" w:hAnsiTheme="minorHAnsi" w:cstheme="minorBidi"/>
        </w:rPr>
        <w:t xml:space="preserve"> nõude</w:t>
      </w:r>
      <w:r w:rsidR="00A24231">
        <w:rPr>
          <w:rFonts w:asciiTheme="minorHAnsi" w:hAnsiTheme="minorHAnsi" w:cstheme="minorBidi"/>
        </w:rPr>
        <w:t>i</w:t>
      </w:r>
      <w:r w:rsidRPr="57490200">
        <w:rPr>
          <w:rFonts w:asciiTheme="minorHAnsi" w:hAnsiTheme="minorHAnsi" w:cstheme="minorBidi"/>
        </w:rPr>
        <w:t>d ja raporteeritava</w:t>
      </w:r>
      <w:r w:rsidR="00A24231">
        <w:rPr>
          <w:rFonts w:asciiTheme="minorHAnsi" w:hAnsiTheme="minorHAnsi" w:cstheme="minorBidi"/>
        </w:rPr>
        <w:t>i</w:t>
      </w:r>
      <w:r w:rsidRPr="57490200">
        <w:rPr>
          <w:rFonts w:asciiTheme="minorHAnsi" w:hAnsiTheme="minorHAnsi" w:cstheme="minorBidi"/>
        </w:rPr>
        <w:t>d tulemusnäitaja</w:t>
      </w:r>
      <w:r w:rsidR="3CA21D53" w:rsidRPr="57490200">
        <w:rPr>
          <w:rFonts w:asciiTheme="minorHAnsi" w:hAnsiTheme="minorHAnsi" w:cstheme="minorBidi"/>
        </w:rPr>
        <w:t>id selgita</w:t>
      </w:r>
      <w:r w:rsidR="09A839D2" w:rsidRPr="57490200">
        <w:rPr>
          <w:rFonts w:asciiTheme="minorHAnsi" w:hAnsiTheme="minorHAnsi" w:cstheme="minorBidi"/>
        </w:rPr>
        <w:t>b ja täpsustab</w:t>
      </w:r>
      <w:r w:rsidR="3CA21D53" w:rsidRPr="57490200">
        <w:rPr>
          <w:rFonts w:asciiTheme="minorHAnsi" w:hAnsiTheme="minorHAnsi" w:cstheme="minorBidi"/>
        </w:rPr>
        <w:t xml:space="preserve"> otsekohalduv </w:t>
      </w:r>
      <w:hyperlink r:id="rId42">
        <w:r w:rsidR="00CC717F">
          <w:rPr>
            <w:rFonts w:asciiTheme="minorHAnsi" w:eastAsiaTheme="minorEastAsia" w:hAnsiTheme="minorHAnsi" w:cstheme="minorBidi"/>
            <w:color w:val="0000FF"/>
            <w:u w:val="single"/>
            <w:lang w:eastAsia="en-US"/>
          </w:rPr>
          <w:t>k</w:t>
        </w:r>
        <w:r w:rsidR="5396E50A" w:rsidRPr="57490200">
          <w:rPr>
            <w:rFonts w:asciiTheme="minorHAnsi" w:eastAsiaTheme="minorEastAsia" w:hAnsiTheme="minorHAnsi" w:cstheme="minorBidi"/>
            <w:color w:val="0000FF"/>
            <w:u w:val="single"/>
            <w:lang w:eastAsia="en-US"/>
          </w:rPr>
          <w:t>omisjoni delegeeritud määrus (EL) 2024/1364, andmekeskuste jaoks liidu ühise hindamiskava kehtestamise esimese etapi kohta</w:t>
        </w:r>
      </w:hyperlink>
      <w:r w:rsidR="3CA21D53" w:rsidRPr="57490200">
        <w:rPr>
          <w:rFonts w:asciiTheme="minorHAnsi" w:eastAsiaTheme="minorEastAsia" w:hAnsiTheme="minorHAnsi" w:cstheme="minorBidi"/>
          <w:lang w:eastAsia="en-US"/>
        </w:rPr>
        <w:t>.</w:t>
      </w:r>
    </w:p>
    <w:p w14:paraId="51177C7E" w14:textId="6E3EA890" w:rsidR="003D3369" w:rsidRDefault="2B7C88EA" w:rsidP="00947442">
      <w:pPr>
        <w:pStyle w:val="muudetavtekst"/>
        <w:rPr>
          <w:rFonts w:asciiTheme="minorHAnsi" w:eastAsiaTheme="minorEastAsia" w:hAnsiTheme="minorHAnsi" w:cstheme="minorBidi"/>
          <w:lang w:eastAsia="en-US"/>
        </w:rPr>
      </w:pPr>
      <w:r w:rsidRPr="57490200">
        <w:rPr>
          <w:rFonts w:asciiTheme="minorHAnsi" w:eastAsiaTheme="minorEastAsia" w:hAnsiTheme="minorHAnsi" w:cstheme="minorBidi"/>
          <w:lang w:eastAsia="en-US"/>
        </w:rPr>
        <w:t>2025</w:t>
      </w:r>
      <w:r w:rsidR="00A24231">
        <w:rPr>
          <w:rFonts w:asciiTheme="minorHAnsi" w:eastAsiaTheme="minorEastAsia" w:hAnsiTheme="minorHAnsi" w:cstheme="minorBidi"/>
          <w:lang w:eastAsia="en-US"/>
        </w:rPr>
        <w:t>.</w:t>
      </w:r>
      <w:r w:rsidRPr="57490200">
        <w:rPr>
          <w:rFonts w:asciiTheme="minorHAnsi" w:eastAsiaTheme="minorEastAsia" w:hAnsiTheme="minorHAnsi" w:cstheme="minorBidi"/>
          <w:lang w:eastAsia="en-US"/>
        </w:rPr>
        <w:t xml:space="preserve"> aasta</w:t>
      </w:r>
      <w:r w:rsidR="00CC717F">
        <w:rPr>
          <w:rFonts w:asciiTheme="minorHAnsi" w:eastAsiaTheme="minorEastAsia" w:hAnsiTheme="minorHAnsi" w:cstheme="minorBidi"/>
          <w:lang w:eastAsia="en-US"/>
        </w:rPr>
        <w:t>l</w:t>
      </w:r>
      <w:r w:rsidRPr="57490200">
        <w:rPr>
          <w:rFonts w:asciiTheme="minorHAnsi" w:eastAsiaTheme="minorEastAsia" w:hAnsiTheme="minorHAnsi" w:cstheme="minorBidi"/>
          <w:lang w:eastAsia="en-US"/>
        </w:rPr>
        <w:t xml:space="preserve"> </w:t>
      </w:r>
      <w:r w:rsidR="00711E72">
        <w:rPr>
          <w:rFonts w:asciiTheme="minorHAnsi" w:eastAsiaTheme="minorEastAsia" w:hAnsiTheme="minorHAnsi" w:cstheme="minorBidi"/>
          <w:lang w:eastAsia="en-US"/>
        </w:rPr>
        <w:t xml:space="preserve">koostas </w:t>
      </w:r>
      <w:r w:rsidR="369E7C93" w:rsidRPr="57490200">
        <w:rPr>
          <w:rFonts w:asciiTheme="minorHAnsi" w:eastAsiaTheme="minorEastAsia" w:hAnsiTheme="minorHAnsi" w:cstheme="minorBidi"/>
          <w:lang w:eastAsia="en-US"/>
        </w:rPr>
        <w:t>Euroopa</w:t>
      </w:r>
      <w:r w:rsidR="3CA21D53" w:rsidRPr="57490200">
        <w:rPr>
          <w:rFonts w:asciiTheme="minorHAnsi" w:eastAsiaTheme="minorEastAsia" w:hAnsiTheme="minorHAnsi" w:cstheme="minorBidi"/>
          <w:lang w:eastAsia="en-US"/>
        </w:rPr>
        <w:t xml:space="preserve"> </w:t>
      </w:r>
      <w:r w:rsidR="75816F99" w:rsidRPr="57490200">
        <w:rPr>
          <w:rFonts w:asciiTheme="minorHAnsi" w:eastAsiaTheme="minorEastAsia" w:hAnsiTheme="minorHAnsi" w:cstheme="minorBidi"/>
          <w:lang w:eastAsia="en-US"/>
        </w:rPr>
        <w:t>K</w:t>
      </w:r>
      <w:r w:rsidR="6CBFAE04" w:rsidRPr="57490200">
        <w:rPr>
          <w:rFonts w:asciiTheme="minorHAnsi" w:eastAsiaTheme="minorEastAsia" w:hAnsiTheme="minorHAnsi" w:cstheme="minorBidi"/>
          <w:lang w:eastAsia="en-US"/>
        </w:rPr>
        <w:t xml:space="preserve">omisjon </w:t>
      </w:r>
      <w:r w:rsidR="009A7BD4">
        <w:rPr>
          <w:rFonts w:asciiTheme="minorHAnsi" w:eastAsiaTheme="minorEastAsia" w:hAnsiTheme="minorHAnsi" w:cstheme="minorBidi"/>
          <w:lang w:eastAsia="en-US"/>
        </w:rPr>
        <w:t>analüüsi</w:t>
      </w:r>
      <w:r w:rsidR="009A7BD4">
        <w:rPr>
          <w:rStyle w:val="Allmrkuseviide"/>
          <w:rFonts w:asciiTheme="minorHAnsi" w:eastAsiaTheme="minorEastAsia" w:hAnsiTheme="minorHAnsi" w:cstheme="minorBidi"/>
          <w:lang w:eastAsia="en-US"/>
        </w:rPr>
        <w:footnoteReference w:id="71"/>
      </w:r>
      <w:r w:rsidR="6CBFAE04" w:rsidRPr="57490200">
        <w:rPr>
          <w:rFonts w:asciiTheme="minorHAnsi" w:eastAsiaTheme="minorEastAsia" w:hAnsiTheme="minorHAnsi" w:cstheme="minorBidi"/>
          <w:lang w:eastAsia="en-US"/>
        </w:rPr>
        <w:t xml:space="preserve">, </w:t>
      </w:r>
      <w:r w:rsidR="53C381BC" w:rsidRPr="57490200">
        <w:rPr>
          <w:rFonts w:asciiTheme="minorHAnsi" w:eastAsiaTheme="minorEastAsia" w:hAnsiTheme="minorHAnsi" w:cstheme="minorBidi"/>
          <w:lang w:eastAsia="en-US"/>
        </w:rPr>
        <w:t xml:space="preserve">mille </w:t>
      </w:r>
      <w:r w:rsidR="000130A0">
        <w:rPr>
          <w:rFonts w:asciiTheme="minorHAnsi" w:eastAsiaTheme="minorEastAsia" w:hAnsiTheme="minorHAnsi" w:cstheme="minorBidi"/>
          <w:lang w:eastAsia="en-US"/>
        </w:rPr>
        <w:t>põhjal esitab</w:t>
      </w:r>
      <w:r w:rsidR="68F98EFC" w:rsidRPr="57490200">
        <w:rPr>
          <w:rFonts w:asciiTheme="minorHAnsi" w:eastAsiaTheme="minorEastAsia" w:hAnsiTheme="minorHAnsi" w:cstheme="minorBidi"/>
          <w:lang w:eastAsia="en-US"/>
        </w:rPr>
        <w:t xml:space="preserve"> </w:t>
      </w:r>
      <w:r w:rsidR="00B8711B">
        <w:rPr>
          <w:rFonts w:asciiTheme="minorHAnsi" w:eastAsiaTheme="minorEastAsia" w:hAnsiTheme="minorHAnsi" w:cstheme="minorBidi"/>
          <w:lang w:eastAsia="en-US"/>
        </w:rPr>
        <w:t xml:space="preserve">ta </w:t>
      </w:r>
      <w:r w:rsidR="68F98EFC" w:rsidRPr="57490200">
        <w:rPr>
          <w:rFonts w:asciiTheme="minorHAnsi" w:eastAsiaTheme="minorEastAsia" w:hAnsiTheme="minorHAnsi" w:cstheme="minorBidi"/>
          <w:lang w:eastAsia="en-US"/>
        </w:rPr>
        <w:t>Euroopa Parlamendile ja nõukogule aruande, millele lisatakse asjakohasel juhul seadusandlikud ettepanekud energiatõhususe parandamise edasiste meetmete, sealhulgas miinimumjõudluse standardite kehtestamise kohta, hinnang</w:t>
      </w:r>
      <w:r w:rsidR="7C666F1B" w:rsidRPr="57490200">
        <w:rPr>
          <w:rFonts w:asciiTheme="minorHAnsi" w:eastAsiaTheme="minorEastAsia" w:hAnsiTheme="minorHAnsi" w:cstheme="minorBidi"/>
          <w:lang w:eastAsia="en-US"/>
        </w:rPr>
        <w:t>ud</w:t>
      </w:r>
      <w:r w:rsidR="68F98EFC" w:rsidRPr="57490200">
        <w:rPr>
          <w:rFonts w:asciiTheme="minorHAnsi" w:eastAsiaTheme="minorEastAsia" w:hAnsiTheme="minorHAnsi" w:cstheme="minorBidi"/>
          <w:lang w:eastAsia="en-US"/>
        </w:rPr>
        <w:t xml:space="preserve"> kliimaneutraalsele andmekeskuste sektorile ülemineku teostatavuse kohta</w:t>
      </w:r>
      <w:r w:rsidR="7C666F1B" w:rsidRPr="57490200">
        <w:rPr>
          <w:rFonts w:asciiTheme="minorHAnsi" w:eastAsiaTheme="minorEastAsia" w:hAnsiTheme="minorHAnsi" w:cstheme="minorBidi"/>
          <w:lang w:eastAsia="en-US"/>
        </w:rPr>
        <w:t xml:space="preserve"> ning</w:t>
      </w:r>
      <w:r w:rsidR="68F98EFC" w:rsidRPr="57490200">
        <w:rPr>
          <w:rFonts w:asciiTheme="minorHAnsi" w:eastAsiaTheme="minorEastAsia" w:hAnsiTheme="minorHAnsi" w:cstheme="minorBidi"/>
          <w:lang w:eastAsia="en-US"/>
        </w:rPr>
        <w:t xml:space="preserve"> </w:t>
      </w:r>
      <w:r w:rsidR="4B198720" w:rsidRPr="57490200">
        <w:rPr>
          <w:rFonts w:asciiTheme="minorHAnsi" w:eastAsiaTheme="minorEastAsia" w:hAnsiTheme="minorHAnsi" w:cstheme="minorBidi"/>
          <w:lang w:eastAsia="en-US"/>
        </w:rPr>
        <w:t>ettepanekud aja</w:t>
      </w:r>
      <w:r w:rsidR="68F98EFC" w:rsidRPr="57490200">
        <w:rPr>
          <w:rFonts w:asciiTheme="minorHAnsi" w:eastAsiaTheme="minorEastAsia" w:hAnsiTheme="minorHAnsi" w:cstheme="minorBidi"/>
          <w:lang w:eastAsia="en-US"/>
        </w:rPr>
        <w:t>vahemiku</w:t>
      </w:r>
      <w:r w:rsidR="7C666F1B" w:rsidRPr="57490200">
        <w:rPr>
          <w:rFonts w:asciiTheme="minorHAnsi" w:eastAsiaTheme="minorEastAsia" w:hAnsiTheme="minorHAnsi" w:cstheme="minorBidi"/>
          <w:lang w:eastAsia="en-US"/>
        </w:rPr>
        <w:t xml:space="preserve"> kohta</w:t>
      </w:r>
      <w:r w:rsidR="0F429A7F" w:rsidRPr="57490200">
        <w:rPr>
          <w:rFonts w:asciiTheme="minorHAnsi" w:eastAsiaTheme="minorEastAsia" w:hAnsiTheme="minorHAnsi" w:cstheme="minorBidi"/>
          <w:lang w:eastAsia="en-US"/>
        </w:rPr>
        <w:t>,</w:t>
      </w:r>
      <w:r w:rsidR="68F98EFC" w:rsidRPr="57490200">
        <w:rPr>
          <w:rFonts w:asciiTheme="minorHAnsi" w:eastAsiaTheme="minorEastAsia" w:hAnsiTheme="minorHAnsi" w:cstheme="minorBidi"/>
          <w:lang w:eastAsia="en-US"/>
        </w:rPr>
        <w:t xml:space="preserve"> </w:t>
      </w:r>
      <w:r w:rsidR="39E2B091" w:rsidRPr="57490200">
        <w:rPr>
          <w:rFonts w:asciiTheme="minorHAnsi" w:eastAsiaTheme="minorEastAsia" w:hAnsiTheme="minorHAnsi" w:cstheme="minorBidi"/>
          <w:lang w:eastAsia="en-US"/>
        </w:rPr>
        <w:t>m</w:t>
      </w:r>
      <w:r w:rsidR="68F98EFC" w:rsidRPr="57490200">
        <w:rPr>
          <w:rFonts w:asciiTheme="minorHAnsi" w:eastAsiaTheme="minorEastAsia" w:hAnsiTheme="minorHAnsi" w:cstheme="minorBidi"/>
          <w:lang w:eastAsia="en-US"/>
        </w:rPr>
        <w:t>ille jooksul pea</w:t>
      </w:r>
      <w:r w:rsidR="002A776A">
        <w:rPr>
          <w:rFonts w:asciiTheme="minorHAnsi" w:eastAsiaTheme="minorEastAsia" w:hAnsiTheme="minorHAnsi" w:cstheme="minorBidi"/>
          <w:lang w:eastAsia="en-US"/>
        </w:rPr>
        <w:t>ksid</w:t>
      </w:r>
      <w:r w:rsidR="68F98EFC" w:rsidRPr="57490200">
        <w:rPr>
          <w:rFonts w:asciiTheme="minorHAnsi" w:eastAsiaTheme="minorEastAsia" w:hAnsiTheme="minorHAnsi" w:cstheme="minorBidi"/>
          <w:lang w:eastAsia="en-US"/>
        </w:rPr>
        <w:t xml:space="preserve"> olemasolevad andmekeskused saavutama</w:t>
      </w:r>
      <w:r w:rsidR="00B8711B">
        <w:rPr>
          <w:rFonts w:asciiTheme="minorHAnsi" w:eastAsiaTheme="minorEastAsia" w:hAnsiTheme="minorHAnsi" w:cstheme="minorBidi"/>
          <w:lang w:eastAsia="en-US"/>
        </w:rPr>
        <w:t xml:space="preserve"> vastavuse</w:t>
      </w:r>
      <w:r w:rsidR="00A27744">
        <w:rPr>
          <w:rFonts w:asciiTheme="minorHAnsi" w:eastAsiaTheme="minorEastAsia" w:hAnsiTheme="minorHAnsi" w:cstheme="minorBidi"/>
          <w:lang w:eastAsia="en-US"/>
        </w:rPr>
        <w:t xml:space="preserve"> miinimum</w:t>
      </w:r>
      <w:r w:rsidR="002A776A">
        <w:rPr>
          <w:rFonts w:asciiTheme="minorHAnsi" w:eastAsiaTheme="minorEastAsia" w:hAnsiTheme="minorHAnsi" w:cstheme="minorBidi"/>
          <w:lang w:eastAsia="en-US"/>
        </w:rPr>
        <w:t>nõu</w:t>
      </w:r>
      <w:r w:rsidR="00CC717F">
        <w:rPr>
          <w:rFonts w:asciiTheme="minorHAnsi" w:eastAsiaTheme="minorEastAsia" w:hAnsiTheme="minorHAnsi" w:cstheme="minorBidi"/>
          <w:lang w:eastAsia="en-US"/>
        </w:rPr>
        <w:t>etele</w:t>
      </w:r>
      <w:r w:rsidR="002A776A">
        <w:rPr>
          <w:rFonts w:asciiTheme="minorHAnsi" w:eastAsiaTheme="minorEastAsia" w:hAnsiTheme="minorHAnsi" w:cstheme="minorBidi"/>
          <w:lang w:eastAsia="en-US"/>
        </w:rPr>
        <w:t>.</w:t>
      </w:r>
    </w:p>
    <w:p w14:paraId="31DC9E89" w14:textId="77777777" w:rsidR="003D3369" w:rsidRDefault="003D3369" w:rsidP="00947442">
      <w:pPr>
        <w:pStyle w:val="muudetavtekst"/>
        <w:rPr>
          <w:rFonts w:asciiTheme="minorHAnsi" w:eastAsiaTheme="minorHAnsi" w:hAnsiTheme="minorHAnsi" w:cstheme="minorBidi"/>
          <w:lang w:eastAsia="en-US"/>
        </w:rPr>
      </w:pPr>
    </w:p>
    <w:p w14:paraId="1940CC2D" w14:textId="590EC256" w:rsidR="001376FA" w:rsidRDefault="6BA9421A" w:rsidP="00947442">
      <w:pPr>
        <w:pStyle w:val="muudetavtekst"/>
        <w:rPr>
          <w:rFonts w:asciiTheme="minorHAnsi" w:eastAsiaTheme="minorEastAsia" w:hAnsiTheme="minorHAnsi" w:cstheme="minorBidi"/>
          <w:lang w:eastAsia="en-US"/>
        </w:rPr>
      </w:pPr>
      <w:r w:rsidRPr="57490200">
        <w:rPr>
          <w:rFonts w:asciiTheme="minorHAnsi" w:eastAsiaTheme="minorEastAsia" w:hAnsiTheme="minorHAnsi" w:cstheme="minorBidi"/>
          <w:lang w:eastAsia="en-US"/>
        </w:rPr>
        <w:t xml:space="preserve">Energiatõhususe koordinaator </w:t>
      </w:r>
      <w:r w:rsidR="7DE84D58" w:rsidRPr="57490200">
        <w:rPr>
          <w:rFonts w:asciiTheme="minorHAnsi" w:eastAsiaTheme="minorEastAsia" w:hAnsiTheme="minorHAnsi" w:cstheme="minorBidi"/>
          <w:lang w:eastAsia="en-US"/>
        </w:rPr>
        <w:t xml:space="preserve">on </w:t>
      </w:r>
      <w:r w:rsidR="00CC717F">
        <w:rPr>
          <w:rFonts w:asciiTheme="minorHAnsi" w:eastAsiaTheme="minorEastAsia" w:hAnsiTheme="minorHAnsi" w:cstheme="minorBidi"/>
          <w:lang w:eastAsia="en-US"/>
        </w:rPr>
        <w:t xml:space="preserve">juba </w:t>
      </w:r>
      <w:r w:rsidR="7DE84D58" w:rsidRPr="57490200">
        <w:rPr>
          <w:rFonts w:asciiTheme="minorHAnsi" w:eastAsiaTheme="minorEastAsia" w:hAnsiTheme="minorHAnsi" w:cstheme="minorBidi"/>
          <w:lang w:eastAsia="en-US"/>
        </w:rPr>
        <w:t xml:space="preserve">kaasanud uuringusse </w:t>
      </w:r>
      <w:r w:rsidR="71AC3B93" w:rsidRPr="57490200">
        <w:rPr>
          <w:rFonts w:asciiTheme="minorHAnsi" w:eastAsiaTheme="minorEastAsia" w:hAnsiTheme="minorHAnsi" w:cstheme="minorBidi"/>
          <w:lang w:eastAsia="en-US"/>
        </w:rPr>
        <w:t>J</w:t>
      </w:r>
      <w:r w:rsidRPr="57490200">
        <w:rPr>
          <w:rFonts w:asciiTheme="minorHAnsi" w:eastAsiaTheme="minorEastAsia" w:hAnsiTheme="minorHAnsi" w:cstheme="minorBidi"/>
          <w:lang w:eastAsia="en-US"/>
        </w:rPr>
        <w:t xml:space="preserve">ustiits- ja </w:t>
      </w:r>
      <w:r w:rsidR="00A24231">
        <w:rPr>
          <w:rFonts w:asciiTheme="minorHAnsi" w:eastAsiaTheme="minorEastAsia" w:hAnsiTheme="minorHAnsi" w:cstheme="minorBidi"/>
          <w:lang w:eastAsia="en-US"/>
        </w:rPr>
        <w:t>D</w:t>
      </w:r>
      <w:r w:rsidRPr="57490200">
        <w:rPr>
          <w:rFonts w:asciiTheme="minorHAnsi" w:eastAsiaTheme="minorEastAsia" w:hAnsiTheme="minorHAnsi" w:cstheme="minorBidi"/>
          <w:lang w:eastAsia="en-US"/>
        </w:rPr>
        <w:t xml:space="preserve">igiministeeriumi </w:t>
      </w:r>
      <w:r w:rsidR="00A24231">
        <w:rPr>
          <w:rFonts w:asciiTheme="minorHAnsi" w:eastAsiaTheme="minorEastAsia" w:hAnsiTheme="minorHAnsi" w:cstheme="minorBidi"/>
          <w:lang w:eastAsia="en-US"/>
        </w:rPr>
        <w:t>ning</w:t>
      </w:r>
      <w:r w:rsidRPr="57490200">
        <w:rPr>
          <w:rFonts w:asciiTheme="minorHAnsi" w:eastAsiaTheme="minorEastAsia" w:hAnsiTheme="minorHAnsi" w:cstheme="minorBidi"/>
          <w:lang w:eastAsia="en-US"/>
        </w:rPr>
        <w:t xml:space="preserve"> </w:t>
      </w:r>
      <w:r w:rsidR="7DE84D58" w:rsidRPr="57490200">
        <w:rPr>
          <w:rFonts w:asciiTheme="minorHAnsi" w:eastAsiaTheme="minorEastAsia" w:hAnsiTheme="minorHAnsi" w:cstheme="minorBidi"/>
          <w:lang w:eastAsia="en-US"/>
        </w:rPr>
        <w:t>Eesti Infotehnoloogia ja Telekommunikatsiooni Liidu</w:t>
      </w:r>
      <w:r w:rsidR="53023A3F" w:rsidRPr="57490200">
        <w:rPr>
          <w:rFonts w:asciiTheme="minorHAnsi" w:eastAsiaTheme="minorEastAsia" w:hAnsiTheme="minorHAnsi" w:cstheme="minorBidi"/>
          <w:lang w:eastAsia="en-US"/>
        </w:rPr>
        <w:t>, et hinnata võimalike ettepanekute mõju sektorile</w:t>
      </w:r>
      <w:r w:rsidR="7DE84D58" w:rsidRPr="57490200">
        <w:rPr>
          <w:rFonts w:asciiTheme="minorHAnsi" w:eastAsiaTheme="minorEastAsia" w:hAnsiTheme="minorHAnsi" w:cstheme="minorBidi"/>
          <w:lang w:eastAsia="en-US"/>
        </w:rPr>
        <w:t>.</w:t>
      </w:r>
    </w:p>
    <w:p w14:paraId="5C490D05" w14:textId="77777777" w:rsidR="000452F9" w:rsidRPr="00695B53" w:rsidRDefault="000452F9" w:rsidP="00947442">
      <w:pPr>
        <w:pStyle w:val="muudetavtekst"/>
        <w:rPr>
          <w:rFonts w:asciiTheme="minorHAnsi" w:eastAsiaTheme="minorEastAsia" w:hAnsiTheme="minorHAnsi" w:cstheme="minorBidi"/>
          <w:lang w:eastAsia="en-US"/>
        </w:rPr>
      </w:pPr>
    </w:p>
    <w:p w14:paraId="53065C2E" w14:textId="064B1FE0" w:rsidR="00195432" w:rsidRPr="00195432" w:rsidRDefault="000452F9" w:rsidP="00195432">
      <w:pPr>
        <w:pStyle w:val="muudetavtekst"/>
      </w:pPr>
      <w:r w:rsidRPr="57490200">
        <w:rPr>
          <w:rFonts w:asciiTheme="minorHAnsi" w:hAnsiTheme="minorHAnsi" w:cstheme="minorBidi"/>
          <w:u w:val="single"/>
        </w:rPr>
        <w:t>Lõike</w:t>
      </w:r>
      <w:r>
        <w:rPr>
          <w:rFonts w:asciiTheme="minorHAnsi" w:hAnsiTheme="minorHAnsi" w:cstheme="minorBidi"/>
          <w:u w:val="single"/>
        </w:rPr>
        <w:t>s</w:t>
      </w:r>
      <w:r w:rsidRPr="57490200">
        <w:rPr>
          <w:rFonts w:asciiTheme="minorHAnsi" w:hAnsiTheme="minorHAnsi" w:cstheme="minorBidi"/>
          <w:u w:val="single"/>
        </w:rPr>
        <w:t xml:space="preserve"> </w:t>
      </w:r>
      <w:r>
        <w:rPr>
          <w:rFonts w:asciiTheme="minorHAnsi" w:hAnsiTheme="minorHAnsi" w:cstheme="minorBidi"/>
          <w:u w:val="single"/>
        </w:rPr>
        <w:t>1</w:t>
      </w:r>
      <w:r w:rsidRPr="57490200">
        <w:rPr>
          <w:rFonts w:asciiTheme="minorHAnsi" w:hAnsiTheme="minorHAnsi" w:cstheme="minorBidi"/>
        </w:rPr>
        <w:t xml:space="preserve"> </w:t>
      </w:r>
      <w:r w:rsidR="00195432" w:rsidRPr="00195432">
        <w:t>sätestatakse andmete esitamise kohustus andmekeskuse käitajale või omanikule, kelle andmekeskuse paigaldatud infotehnoloogiaseadmete võimsusvajadus on vähemalt 500 kW. Andmed tuleb esitada Euroopa andmebaasi</w:t>
      </w:r>
      <w:r w:rsidR="00195432">
        <w:rPr>
          <w:rStyle w:val="Allmrkuseviide"/>
        </w:rPr>
        <w:footnoteReference w:id="72"/>
      </w:r>
      <w:r w:rsidR="00195432" w:rsidRPr="00195432">
        <w:t xml:space="preserve"> igal aastal hiljemalt 15. maiks kooskõlas komisjoni delegeeritud määrusega (EL) 2024/1364. Paigaldatud infotehnoloogiaseadmete võimsusvajaduse all mõeldakse delegeeritud määruse tähenduses andmekeskuse arvutiruumi paigaldatud võrgu-, serveri- ja andmesalvestusseadmete nimivõimsusvajaduse summat kilovattides.</w:t>
      </w:r>
    </w:p>
    <w:p w14:paraId="360B248E" w14:textId="77777777" w:rsidR="00195432" w:rsidRPr="00195432" w:rsidRDefault="00195432" w:rsidP="00195432">
      <w:pPr>
        <w:pStyle w:val="muudetavtekst"/>
      </w:pPr>
      <w:r w:rsidRPr="00195432">
        <w:t>Andmekeskuse käitaja ja omaniku kohustuse sõnastamisel lähtutakse direktiivi artiklist 12 ning delegeeritud määrusest. Praktikas peab olema tagatud, et andmed esitatakse Euroopa andmebaasi üks kord ja nõutud mahus. Kui andmekeskuse käitaja ja omanik on erinevad isikud, tuleb neil omavahel tagada, et aruandluskohustus oleks täidetud ega tekiks dubleerivat andmete esitamist.</w:t>
      </w:r>
    </w:p>
    <w:p w14:paraId="64863F3D" w14:textId="77777777" w:rsidR="00195432" w:rsidRPr="00195432" w:rsidRDefault="00195432" w:rsidP="00195432">
      <w:pPr>
        <w:pStyle w:val="muudetavtekst"/>
      </w:pPr>
      <w:r w:rsidRPr="00195432">
        <w:t>Eestil ei ole täpset kinnitatud ülevaadet, kui palju vähemalt 500 kW paigaldatud infotehnoloogiaseadmete võimsusvajadusega andmekeskusi Eestis on. Eelnõu koostamisel konsulteeriti Justiits- ja Digiministeeriumi valdkonna ekspertidega, kelle hinnangul võib kohustus puudutada kuni 15 andmekeskust. Nende hulka võivad kuuluda riigi infotehnoloogiaasutuste kasutuses olevad andmekeskused, ülikoolide andmekeskused, sideettevõtjate andmekeskused ning erarahastusel põhinevad andmekeskused.</w:t>
      </w:r>
    </w:p>
    <w:p w14:paraId="34DD2E0A" w14:textId="24E3DDF2" w:rsidR="001376FA" w:rsidRDefault="42477E92" w:rsidP="00195432">
      <w:pPr>
        <w:pStyle w:val="muudetavtekst"/>
        <w:rPr>
          <w:rFonts w:asciiTheme="minorHAnsi" w:hAnsiTheme="minorHAnsi" w:cstheme="minorBidi"/>
        </w:rPr>
      </w:pPr>
      <w:r w:rsidRPr="57490200">
        <w:rPr>
          <w:rFonts w:asciiTheme="minorHAnsi" w:hAnsiTheme="minorHAnsi" w:cstheme="minorBidi"/>
          <w:u w:val="single"/>
        </w:rPr>
        <w:t>Lõike</w:t>
      </w:r>
      <w:r w:rsidR="00A24231">
        <w:rPr>
          <w:rFonts w:asciiTheme="minorHAnsi" w:hAnsiTheme="minorHAnsi" w:cstheme="minorBidi"/>
          <w:u w:val="single"/>
        </w:rPr>
        <w:t>s</w:t>
      </w:r>
      <w:r w:rsidRPr="57490200">
        <w:rPr>
          <w:rFonts w:asciiTheme="minorHAnsi" w:hAnsiTheme="minorHAnsi" w:cstheme="minorBidi"/>
          <w:u w:val="single"/>
        </w:rPr>
        <w:t xml:space="preserve"> </w:t>
      </w:r>
      <w:r w:rsidR="000452F9">
        <w:rPr>
          <w:rFonts w:asciiTheme="minorHAnsi" w:hAnsiTheme="minorHAnsi" w:cstheme="minorBidi"/>
          <w:u w:val="single"/>
        </w:rPr>
        <w:t>2</w:t>
      </w:r>
      <w:r w:rsidRPr="57490200">
        <w:rPr>
          <w:rFonts w:asciiTheme="minorHAnsi" w:hAnsiTheme="minorHAnsi" w:cstheme="minorBidi"/>
        </w:rPr>
        <w:t xml:space="preserve"> </w:t>
      </w:r>
      <w:r w:rsidR="00195432" w:rsidRPr="00195432">
        <w:rPr>
          <w:rFonts w:asciiTheme="minorHAnsi" w:hAnsiTheme="minorHAnsi" w:cstheme="minorBidi"/>
        </w:rPr>
        <w:t>sätestatakse andmekeskuse mõiste. Mõiste vastab direktiivi (EL) 2023/1791 artikli 2 punktile 49, mille kohaselt on andmekeskus määruse (EÜ) nr 1099/2008 A lisa punktis 2.6.3.1.16 määratletud rajatis või rajatiste rühm, mida kasutatakse arvutisüsteemide ja serverite ning nendega seotud andmesalvestus-, andmetöötlus- ja andmeleviseadmete majutamiseks, ühendamiseks ja käitamiseks. Andmekeskus võib olla ka rajatiste rühm, näiteks linnak või park, kus asub rohkem kui üks andmekeskuse rajatis.</w:t>
      </w:r>
      <w:r w:rsidR="00195432">
        <w:rPr>
          <w:rFonts w:asciiTheme="minorHAnsi" w:hAnsiTheme="minorHAnsi" w:cstheme="minorBidi"/>
        </w:rPr>
        <w:t xml:space="preserve"> </w:t>
      </w:r>
    </w:p>
    <w:p w14:paraId="27439285" w14:textId="53FCD1CF" w:rsidR="00D82636" w:rsidRDefault="74792D48" w:rsidP="00947442">
      <w:pPr>
        <w:pStyle w:val="muudetavtekst"/>
        <w:rPr>
          <w:rFonts w:asciiTheme="minorHAnsi" w:hAnsiTheme="minorHAnsi" w:cstheme="minorBidi"/>
        </w:rPr>
      </w:pPr>
      <w:r w:rsidRPr="57490200">
        <w:rPr>
          <w:rFonts w:asciiTheme="minorHAnsi" w:hAnsiTheme="minorHAnsi" w:cstheme="minorBidi"/>
          <w:u w:val="single"/>
        </w:rPr>
        <w:t>Lõige 3</w:t>
      </w:r>
      <w:r w:rsidRPr="57490200">
        <w:rPr>
          <w:rFonts w:asciiTheme="minorHAnsi" w:hAnsiTheme="minorHAnsi" w:cstheme="minorBidi"/>
        </w:rPr>
        <w:t xml:space="preserve"> </w:t>
      </w:r>
      <w:r w:rsidR="00195432">
        <w:rPr>
          <w:rFonts w:asciiTheme="minorHAnsi" w:hAnsiTheme="minorHAnsi" w:cstheme="minorBidi"/>
        </w:rPr>
        <w:t>s</w:t>
      </w:r>
      <w:r w:rsidR="00195432" w:rsidRPr="00195432">
        <w:rPr>
          <w:rFonts w:asciiTheme="minorHAnsi" w:hAnsiTheme="minorHAnsi" w:cstheme="minorBidi"/>
        </w:rPr>
        <w:t xml:space="preserve">ätestatakse erand andmekeskustele, mida kasutatakse või mis osutavad oma teenuseid üksnes </w:t>
      </w:r>
      <w:r w:rsidR="00195432">
        <w:rPr>
          <w:rFonts w:asciiTheme="minorHAnsi" w:hAnsiTheme="minorHAnsi" w:cstheme="minorBidi"/>
        </w:rPr>
        <w:t xml:space="preserve">riigi </w:t>
      </w:r>
      <w:r w:rsidR="00195432" w:rsidRPr="00195432">
        <w:rPr>
          <w:rFonts w:asciiTheme="minorHAnsi" w:hAnsiTheme="minorHAnsi" w:cstheme="minorBidi"/>
        </w:rPr>
        <w:t>kaitse ja kodanikukaitse lõppeesmärgil. Erand vastab direktiivi artikli 12 lõikele 2. Erandit tuleb tõlgendada kitsalt: see kohaldub üksnes juhul, kui andmekeskust kasutatakse või teenust osutatakse üksnes nimetatud lõppeesmärgil. Kui andmekeskus teenindab lisaks kaitse või kodanikukaitse eesmärgile ka muid eesmärke, tuleb hinnata, kas aruandluskohustus kohaldub vähemalt selle tegevuse osas, mis ei kuulu erandi alla.</w:t>
      </w:r>
      <w:r w:rsidR="00195432">
        <w:rPr>
          <w:rFonts w:asciiTheme="minorHAnsi" w:hAnsiTheme="minorHAnsi" w:cstheme="minorBidi"/>
        </w:rPr>
        <w:t xml:space="preserve"> Eelkõige puudutab see riigi IT-majasid. </w:t>
      </w:r>
    </w:p>
    <w:p w14:paraId="06C2F095" w14:textId="6C9EE775" w:rsidR="00195432" w:rsidRDefault="3CA21D53" w:rsidP="00947442">
      <w:pPr>
        <w:pStyle w:val="muudetavtekst"/>
        <w:rPr>
          <w:rFonts w:asciiTheme="minorHAnsi" w:hAnsiTheme="minorHAnsi" w:cstheme="minorBidi"/>
        </w:rPr>
      </w:pPr>
      <w:r w:rsidRPr="57490200">
        <w:rPr>
          <w:rFonts w:asciiTheme="minorHAnsi" w:hAnsiTheme="minorHAnsi" w:cstheme="minorBidi"/>
          <w:u w:val="single"/>
        </w:rPr>
        <w:t>Lõi</w:t>
      </w:r>
      <w:r w:rsidR="00195432">
        <w:rPr>
          <w:rFonts w:asciiTheme="minorHAnsi" w:hAnsiTheme="minorHAnsi" w:cstheme="minorBidi"/>
          <w:u w:val="single"/>
        </w:rPr>
        <w:t>ke</w:t>
      </w:r>
      <w:r w:rsidRPr="57490200">
        <w:rPr>
          <w:rFonts w:asciiTheme="minorHAnsi" w:hAnsiTheme="minorHAnsi" w:cstheme="minorBidi"/>
          <w:u w:val="single"/>
        </w:rPr>
        <w:t xml:space="preserve"> 4</w:t>
      </w:r>
      <w:r w:rsidRPr="57490200">
        <w:rPr>
          <w:rFonts w:asciiTheme="minorHAnsi" w:hAnsiTheme="minorHAnsi" w:cstheme="minorBidi"/>
        </w:rPr>
        <w:t xml:space="preserve"> </w:t>
      </w:r>
      <w:r w:rsidR="00195432" w:rsidRPr="00195432">
        <w:rPr>
          <w:rFonts w:asciiTheme="minorHAnsi" w:hAnsiTheme="minorHAnsi" w:cstheme="minorBidi"/>
        </w:rPr>
        <w:t>kohaselt julgustab energiasäästu koordinaator vähemalt 1 MW paigaldatud infotehnoloogiaseadmete võimsusvajadusega andmekeskuste omanikke ja käitajaid järgima Euroopa Komisjoni ühise teaduskeskuse avaldatud andmekeskuste energiatõhususe parimaid tavasid. Tegemist ei ole andmekeskuse käitajale või omanikule uue kohustusliku tehnilise nõude kehtestamisega, vaid suunava meetmega, mille eesmärk on soodustada energiatõhusamaid lahendusi, sealhulgas tõhusamat jahutust, energiakasutuse juhtimist ja heitsoojuse kasutamist.</w:t>
      </w:r>
    </w:p>
    <w:p w14:paraId="5A5C84BB" w14:textId="0A94EB52" w:rsidR="00C92D9A" w:rsidRDefault="51F82A29" w:rsidP="00947442">
      <w:pPr>
        <w:pStyle w:val="muudetavtekst"/>
        <w:rPr>
          <w:rFonts w:asciiTheme="minorHAnsi" w:hAnsiTheme="minorHAnsi" w:cstheme="minorBidi"/>
        </w:rPr>
      </w:pPr>
      <w:r w:rsidRPr="57490200">
        <w:rPr>
          <w:rFonts w:asciiTheme="minorHAnsi" w:hAnsiTheme="minorHAnsi" w:cstheme="minorBidi"/>
          <w:u w:val="single"/>
        </w:rPr>
        <w:t>Lõi</w:t>
      </w:r>
      <w:r w:rsidR="00B4381B">
        <w:rPr>
          <w:rFonts w:asciiTheme="minorHAnsi" w:hAnsiTheme="minorHAnsi" w:cstheme="minorBidi"/>
          <w:u w:val="single"/>
        </w:rPr>
        <w:t>kega</w:t>
      </w:r>
      <w:r w:rsidRPr="57490200">
        <w:rPr>
          <w:rFonts w:asciiTheme="minorHAnsi" w:hAnsiTheme="minorHAnsi" w:cstheme="minorBidi"/>
          <w:u w:val="single"/>
        </w:rPr>
        <w:t xml:space="preserve"> 5</w:t>
      </w:r>
      <w:r w:rsidR="713B7621" w:rsidRPr="57490200">
        <w:rPr>
          <w:rFonts w:asciiTheme="minorHAnsi" w:hAnsiTheme="minorHAnsi" w:cstheme="minorBidi"/>
        </w:rPr>
        <w:t xml:space="preserve"> </w:t>
      </w:r>
      <w:r w:rsidR="00B4381B" w:rsidRPr="00B4381B">
        <w:rPr>
          <w:rFonts w:asciiTheme="minorHAnsi" w:hAnsiTheme="minorHAnsi" w:cstheme="minorBidi"/>
        </w:rPr>
        <w:t>võetakse üle direktiivi artikli 26 lõike 8 punkt c. Sätte kohaselt ei kohaldata § 10 lõike 1 punktis 8 nimetatud andmekeskuse suhtes kulude ja tulude analüüsi kohustust juhul, kui andmekeskuse heitsoojust kasutatakse või hakatakse kasutama kaugküttevõrgus või otseselt ruumide kütmiseks, sooja tarbevee valmistamiseks või muul otstarbel hoones või hoonete rühmas või rajatistes, kus andmekeskus asub. Erandi eesmärk on vältida dubleerivat analüüsikohustust olukorras, kus heitsoojuse kasutamise lahendus on juba olemas või kavandatud ning analüüsi eesmärk on sisuliselt täidetud. Andmekeskuse käitaja või omanik peab suutma tõendada, et heitsoojuse kasutamine toimub või on kavandatud piisavalt konkreetsel ja kontrollitaval viisil.</w:t>
      </w:r>
      <w:r w:rsidR="17D411B4" w:rsidRPr="57490200">
        <w:rPr>
          <w:rFonts w:asciiTheme="minorHAnsi" w:hAnsiTheme="minorHAnsi" w:cstheme="minorBidi"/>
        </w:rPr>
        <w:t>.</w:t>
      </w:r>
    </w:p>
    <w:p w14:paraId="71C31405" w14:textId="77777777" w:rsidR="00150694" w:rsidRDefault="00150694" w:rsidP="00947442">
      <w:pPr>
        <w:pStyle w:val="muudetavtekst"/>
        <w:rPr>
          <w:rFonts w:asciiTheme="minorHAnsi" w:hAnsiTheme="minorHAnsi" w:cstheme="minorHAnsi"/>
        </w:rPr>
      </w:pPr>
    </w:p>
    <w:p w14:paraId="416EA95F" w14:textId="535C5F08" w:rsidR="00577B2C" w:rsidRDefault="00577B2C" w:rsidP="00947442">
      <w:pPr>
        <w:pStyle w:val="muudetavtekst"/>
        <w:rPr>
          <w:rFonts w:asciiTheme="minorHAnsi" w:hAnsiTheme="minorHAnsi" w:cstheme="minorHAnsi"/>
        </w:rPr>
      </w:pPr>
      <w:r w:rsidRPr="00612756">
        <w:rPr>
          <w:rFonts w:asciiTheme="minorHAnsi" w:hAnsiTheme="minorHAnsi" w:cstheme="minorHAnsi"/>
          <w:b/>
          <w:bCs/>
        </w:rPr>
        <w:t xml:space="preserve">Punktiga </w:t>
      </w:r>
      <w:r w:rsidR="00BD7116">
        <w:rPr>
          <w:rFonts w:asciiTheme="minorHAnsi" w:hAnsiTheme="minorHAnsi" w:cstheme="minorHAnsi"/>
          <w:b/>
          <w:bCs/>
        </w:rPr>
        <w:t>6</w:t>
      </w:r>
      <w:r w:rsidR="00B4381B">
        <w:rPr>
          <w:rFonts w:asciiTheme="minorHAnsi" w:hAnsiTheme="minorHAnsi" w:cstheme="minorHAnsi"/>
          <w:b/>
          <w:bCs/>
        </w:rPr>
        <w:t>6</w:t>
      </w:r>
      <w:r w:rsidR="00FA6656">
        <w:rPr>
          <w:rFonts w:asciiTheme="minorHAnsi" w:hAnsiTheme="minorHAnsi" w:cstheme="minorHAnsi"/>
          <w:b/>
          <w:bCs/>
        </w:rPr>
        <w:t xml:space="preserve"> </w:t>
      </w:r>
      <w:r>
        <w:rPr>
          <w:rFonts w:asciiTheme="minorHAnsi" w:hAnsiTheme="minorHAnsi" w:cstheme="minorHAnsi"/>
        </w:rPr>
        <w:t>täiendatakse EnKS</w:t>
      </w:r>
      <w:r w:rsidR="00064472">
        <w:rPr>
          <w:rFonts w:asciiTheme="minorHAnsi" w:hAnsiTheme="minorHAnsi" w:cstheme="minorHAnsi"/>
        </w:rPr>
        <w:t xml:space="preserve">i </w:t>
      </w:r>
      <w:r w:rsidR="00064472" w:rsidRPr="51248E01">
        <w:rPr>
          <w:rFonts w:asciiTheme="minorHAnsi" w:hAnsiTheme="minorHAnsi" w:cstheme="minorBidi"/>
        </w:rPr>
        <w:t>§</w:t>
      </w:r>
      <w:r>
        <w:rPr>
          <w:rFonts w:asciiTheme="minorHAnsi" w:hAnsiTheme="minorHAnsi" w:cstheme="minorHAnsi"/>
        </w:rPr>
        <w:t xml:space="preserve"> </w:t>
      </w:r>
      <w:r w:rsidR="00914E91">
        <w:rPr>
          <w:rFonts w:asciiTheme="minorHAnsi" w:hAnsiTheme="minorHAnsi" w:cstheme="minorHAnsi"/>
        </w:rPr>
        <w:t xml:space="preserve">paragrahvi </w:t>
      </w:r>
      <w:r w:rsidR="00CA2482">
        <w:rPr>
          <w:rFonts w:asciiTheme="minorHAnsi" w:hAnsiTheme="minorHAnsi" w:cstheme="minorHAnsi"/>
        </w:rPr>
        <w:t xml:space="preserve">30 </w:t>
      </w:r>
      <w:r w:rsidR="0058295E">
        <w:rPr>
          <w:rFonts w:asciiTheme="minorHAnsi" w:hAnsiTheme="minorHAnsi" w:cstheme="minorHAnsi"/>
        </w:rPr>
        <w:t>lõiget 4</w:t>
      </w:r>
      <w:r w:rsidR="00E66E49">
        <w:rPr>
          <w:rFonts w:asciiTheme="minorHAnsi" w:hAnsiTheme="minorHAnsi" w:cstheme="minorHAnsi"/>
        </w:rPr>
        <w:t xml:space="preserve">, lisades </w:t>
      </w:r>
      <w:r w:rsidR="00324A82">
        <w:rPr>
          <w:rFonts w:asciiTheme="minorHAnsi" w:hAnsiTheme="minorHAnsi" w:cstheme="minorHAnsi"/>
        </w:rPr>
        <w:t xml:space="preserve">pärast </w:t>
      </w:r>
      <w:r w:rsidR="0058295E">
        <w:rPr>
          <w:rFonts w:asciiTheme="minorHAnsi" w:hAnsiTheme="minorHAnsi" w:cstheme="minorHAnsi"/>
        </w:rPr>
        <w:t>esimest lauset lause</w:t>
      </w:r>
      <w:r w:rsidR="00914E91">
        <w:rPr>
          <w:rFonts w:asciiTheme="minorHAnsi" w:hAnsiTheme="minorHAnsi" w:cstheme="minorHAnsi"/>
        </w:rPr>
        <w:t xml:space="preserve"> </w:t>
      </w:r>
      <w:r w:rsidR="00A15B0A">
        <w:rPr>
          <w:rFonts w:asciiTheme="minorHAnsi" w:hAnsiTheme="minorHAnsi" w:cstheme="minorHAnsi"/>
        </w:rPr>
        <w:t>„</w:t>
      </w:r>
      <w:r w:rsidR="00A15B0A" w:rsidRPr="00A15B0A">
        <w:rPr>
          <w:rFonts w:asciiTheme="minorHAnsi" w:hAnsiTheme="minorHAnsi" w:cstheme="minorHAnsi"/>
        </w:rPr>
        <w:t xml:space="preserve">Eraldi tuleb </w:t>
      </w:r>
      <w:r w:rsidR="00D3210B">
        <w:rPr>
          <w:rFonts w:asciiTheme="minorHAnsi" w:hAnsiTheme="minorHAnsi" w:cstheme="minorHAnsi"/>
        </w:rPr>
        <w:t xml:space="preserve">parandada </w:t>
      </w:r>
      <w:r w:rsidR="00A15B0A" w:rsidRPr="00A15B0A">
        <w:rPr>
          <w:rFonts w:asciiTheme="minorHAnsi" w:hAnsiTheme="minorHAnsi" w:cstheme="minorHAnsi"/>
        </w:rPr>
        <w:t>energiaostuvõimetute isikute ja energiaostu riskirühmade</w:t>
      </w:r>
      <w:r w:rsidR="00D3210B">
        <w:rPr>
          <w:rFonts w:asciiTheme="minorHAnsi" w:hAnsiTheme="minorHAnsi" w:cstheme="minorHAnsi"/>
        </w:rPr>
        <w:t xml:space="preserve"> teadlikkust</w:t>
      </w:r>
      <w:r w:rsidR="00A15B0A" w:rsidRPr="00A15B0A">
        <w:rPr>
          <w:rFonts w:asciiTheme="minorHAnsi" w:hAnsiTheme="minorHAnsi" w:cstheme="minorHAnsi"/>
        </w:rPr>
        <w:t>“</w:t>
      </w:r>
      <w:r w:rsidR="00064472">
        <w:rPr>
          <w:rFonts w:asciiTheme="minorHAnsi" w:hAnsiTheme="minorHAnsi" w:cstheme="minorHAnsi"/>
        </w:rPr>
        <w:t>, et osutada suuremat tähelepanu</w:t>
      </w:r>
      <w:r w:rsidR="0025503B">
        <w:rPr>
          <w:rFonts w:asciiTheme="minorHAnsi" w:hAnsiTheme="minorHAnsi" w:cstheme="minorHAnsi"/>
        </w:rPr>
        <w:t xml:space="preserve"> haavatavatele </w:t>
      </w:r>
      <w:r w:rsidR="00064472">
        <w:rPr>
          <w:rFonts w:asciiTheme="minorHAnsi" w:hAnsiTheme="minorHAnsi" w:cstheme="minorHAnsi"/>
        </w:rPr>
        <w:t>rühmadele</w:t>
      </w:r>
      <w:r w:rsidR="0025503B">
        <w:rPr>
          <w:rFonts w:asciiTheme="minorHAnsi" w:hAnsiTheme="minorHAnsi" w:cstheme="minorHAnsi"/>
        </w:rPr>
        <w:t>. Teadlikkuse alla käivad ka erinevad rahatarkuse programmid</w:t>
      </w:r>
      <w:r w:rsidR="00985EEC">
        <w:rPr>
          <w:rFonts w:asciiTheme="minorHAnsi" w:hAnsiTheme="minorHAnsi" w:cstheme="minorHAnsi"/>
        </w:rPr>
        <w:t xml:space="preserve"> ning</w:t>
      </w:r>
      <w:r w:rsidR="0025503B">
        <w:rPr>
          <w:rFonts w:asciiTheme="minorHAnsi" w:hAnsiTheme="minorHAnsi" w:cstheme="minorHAnsi"/>
        </w:rPr>
        <w:t xml:space="preserve"> koostöö sotsiaaltöötajatega, et leida üles need haavatavad grupid ning nende vajadused ja võimalused. </w:t>
      </w:r>
    </w:p>
    <w:p w14:paraId="404E57BB" w14:textId="77777777" w:rsidR="00CA2482" w:rsidRPr="00EA3929" w:rsidRDefault="00CA2482" w:rsidP="00EA3929">
      <w:pPr>
        <w:pStyle w:val="paragraph"/>
        <w:spacing w:before="0" w:beforeAutospacing="0" w:after="0" w:afterAutospacing="0"/>
        <w:jc w:val="both"/>
        <w:textAlignment w:val="baseline"/>
        <w:rPr>
          <w:rStyle w:val="normaltextrun"/>
        </w:rPr>
      </w:pPr>
    </w:p>
    <w:p w14:paraId="31A6837D" w14:textId="2FDB0E03" w:rsidR="001D541C" w:rsidRPr="00EA3929" w:rsidRDefault="001D541C" w:rsidP="001D541C">
      <w:pPr>
        <w:pStyle w:val="paragraph"/>
        <w:spacing w:before="0" w:beforeAutospacing="0" w:after="0" w:afterAutospacing="0"/>
        <w:jc w:val="both"/>
        <w:textAlignment w:val="baseline"/>
        <w:rPr>
          <w:rStyle w:val="normaltextrun"/>
        </w:rPr>
      </w:pPr>
      <w:r w:rsidRPr="00EA3929">
        <w:rPr>
          <w:rStyle w:val="normaltextrun"/>
          <w:b/>
          <w:bCs/>
        </w:rPr>
        <w:t xml:space="preserve">Punktiga </w:t>
      </w:r>
      <w:r w:rsidR="009962E9" w:rsidRPr="00EA3929">
        <w:rPr>
          <w:rStyle w:val="normaltextrun"/>
          <w:b/>
          <w:bCs/>
        </w:rPr>
        <w:t>6</w:t>
      </w:r>
      <w:r w:rsidR="00B4381B">
        <w:rPr>
          <w:rStyle w:val="normaltextrun"/>
          <w:b/>
          <w:bCs/>
        </w:rPr>
        <w:t>7</w:t>
      </w:r>
      <w:r w:rsidR="009962E9" w:rsidRPr="00EA3929">
        <w:rPr>
          <w:rStyle w:val="normaltextrun"/>
        </w:rPr>
        <w:t xml:space="preserve"> </w:t>
      </w:r>
      <w:r w:rsidR="004A45AA">
        <w:rPr>
          <w:rStyle w:val="normaltextrun"/>
        </w:rPr>
        <w:t xml:space="preserve">loetakse </w:t>
      </w:r>
      <w:r w:rsidR="00E103E0">
        <w:rPr>
          <w:rStyle w:val="normaltextrun"/>
        </w:rPr>
        <w:t xml:space="preserve">kehtiv </w:t>
      </w:r>
      <w:r w:rsidR="004A45AA">
        <w:rPr>
          <w:rStyle w:val="normaltextrun"/>
        </w:rPr>
        <w:t>EnKS</w:t>
      </w:r>
      <w:r w:rsidR="00F27F8E">
        <w:rPr>
          <w:rStyle w:val="normaltextrun"/>
        </w:rPr>
        <w:t>i</w:t>
      </w:r>
      <w:r w:rsidR="004A45AA">
        <w:rPr>
          <w:rStyle w:val="normaltextrun"/>
        </w:rPr>
        <w:t xml:space="preserve"> § 32 tekst lõikeks 1 ja </w:t>
      </w:r>
      <w:r>
        <w:rPr>
          <w:rStyle w:val="normaltextrun"/>
        </w:rPr>
        <w:t>täiendatakse</w:t>
      </w:r>
      <w:r w:rsidR="00385628">
        <w:rPr>
          <w:rStyle w:val="normaltextrun"/>
        </w:rPr>
        <w:t xml:space="preserve"> </w:t>
      </w:r>
      <w:r>
        <w:rPr>
          <w:rStyle w:val="normaltextrun"/>
        </w:rPr>
        <w:t>lõikega</w:t>
      </w:r>
      <w:r w:rsidR="00385628">
        <w:rPr>
          <w:rStyle w:val="normaltextrun"/>
        </w:rPr>
        <w:t xml:space="preserve"> </w:t>
      </w:r>
      <w:r>
        <w:rPr>
          <w:rStyle w:val="normaltextrun"/>
        </w:rPr>
        <w:t>2, mille</w:t>
      </w:r>
      <w:r w:rsidR="00385628">
        <w:rPr>
          <w:rStyle w:val="normaltextrun"/>
        </w:rPr>
        <w:t xml:space="preserve"> </w:t>
      </w:r>
      <w:r>
        <w:rPr>
          <w:rStyle w:val="normaltextrun"/>
        </w:rPr>
        <w:t>kohaselt ei</w:t>
      </w:r>
      <w:r w:rsidR="00385628">
        <w:rPr>
          <w:rStyle w:val="normaltextrun"/>
        </w:rPr>
        <w:t xml:space="preserve"> </w:t>
      </w:r>
      <w:r>
        <w:rPr>
          <w:rStyle w:val="normaltextrun"/>
        </w:rPr>
        <w:t>toeta</w:t>
      </w:r>
      <w:r w:rsidR="00385628">
        <w:rPr>
          <w:rStyle w:val="normaltextrun"/>
        </w:rPr>
        <w:t xml:space="preserve"> </w:t>
      </w:r>
      <w:r>
        <w:rPr>
          <w:rStyle w:val="normaltextrun"/>
        </w:rPr>
        <w:t>avalik</w:t>
      </w:r>
      <w:r w:rsidR="00385628">
        <w:rPr>
          <w:rStyle w:val="normaltextrun"/>
        </w:rPr>
        <w:t xml:space="preserve"> </w:t>
      </w:r>
      <w:r>
        <w:rPr>
          <w:rStyle w:val="normaltextrun"/>
        </w:rPr>
        <w:t>sektor</w:t>
      </w:r>
      <w:r w:rsidR="00385628">
        <w:rPr>
          <w:rStyle w:val="normaltextrun"/>
        </w:rPr>
        <w:t xml:space="preserve"> </w:t>
      </w:r>
      <w:r>
        <w:rPr>
          <w:rStyle w:val="normaltextrun"/>
        </w:rPr>
        <w:t>fossiilkütustel töötavate eraldiseisvate katelde paigaldamist hoonetesse, välja arvatud nende investeeringute puhul, mis on enne 2025. aastat valitud investeeringute tegemiseks Euroopa Parlamendi ja nõukogu määrusega (EL) 2021/241</w:t>
      </w:r>
      <w:r w:rsidRPr="00EA3929">
        <w:rPr>
          <w:rStyle w:val="normaltextrun"/>
        </w:rPr>
        <w:t>1</w:t>
      </w:r>
      <w:r>
        <w:rPr>
          <w:rStyle w:val="normaltextrun"/>
        </w:rPr>
        <w:t> loodud taaste- ja vastupidavusrahastu ning Euroopa Parlamendi ja nõukogu määrusega (EL) 2021/1058</w:t>
      </w:r>
      <w:r w:rsidRPr="00EA3929">
        <w:rPr>
          <w:rStyle w:val="normaltextrun"/>
        </w:rPr>
        <w:t>2</w:t>
      </w:r>
      <w:r>
        <w:rPr>
          <w:rStyle w:val="normaltextrun"/>
        </w:rPr>
        <w:t> loodud Euroopa Regionaalarengu Fondi ja Ühtekuuluvusfondi raames. Säte tuleneb Euroopa Parlamendi ja nõukogu direktiivi EL 2024/1275 hoonete energiatõhususe kohta</w:t>
      </w:r>
      <w:r w:rsidR="00E25EFB" w:rsidRPr="002A20E6">
        <w:rPr>
          <w:rStyle w:val="normaltextrun"/>
          <w:vertAlign w:val="superscript"/>
        </w:rPr>
        <w:footnoteReference w:id="73"/>
      </w:r>
      <w:r>
        <w:rPr>
          <w:rStyle w:val="normaltextrun"/>
        </w:rPr>
        <w:t> (edaspidi EPBD) artikli 17 punktist 15.</w:t>
      </w:r>
      <w:r w:rsidRPr="00EA3929">
        <w:rPr>
          <w:rStyle w:val="normaltextrun"/>
        </w:rPr>
        <w:t> </w:t>
      </w:r>
    </w:p>
    <w:p w14:paraId="5C0F1A7D" w14:textId="77777777" w:rsidR="001D541C" w:rsidRPr="00EA3929" w:rsidRDefault="001D541C" w:rsidP="001D541C">
      <w:pPr>
        <w:pStyle w:val="paragraph"/>
        <w:spacing w:before="0" w:beforeAutospacing="0" w:after="0" w:afterAutospacing="0"/>
        <w:jc w:val="both"/>
        <w:textAlignment w:val="baseline"/>
        <w:rPr>
          <w:rStyle w:val="normaltextrun"/>
        </w:rPr>
      </w:pPr>
      <w:r w:rsidRPr="00EA3929">
        <w:rPr>
          <w:rStyle w:val="normaltextrun"/>
        </w:rPr>
        <w:t> </w:t>
      </w:r>
    </w:p>
    <w:p w14:paraId="4A782392" w14:textId="35DA17E5" w:rsidR="001D541C" w:rsidRPr="00EA3929" w:rsidRDefault="001D541C" w:rsidP="001D541C">
      <w:pPr>
        <w:pStyle w:val="paragraph"/>
        <w:spacing w:before="0" w:beforeAutospacing="0" w:after="0" w:afterAutospacing="0"/>
        <w:jc w:val="both"/>
        <w:textAlignment w:val="baseline"/>
        <w:rPr>
          <w:rStyle w:val="normaltextrun"/>
        </w:rPr>
      </w:pPr>
      <w:r>
        <w:rPr>
          <w:rStyle w:val="normaltextrun"/>
        </w:rPr>
        <w:t>EPBD art</w:t>
      </w:r>
      <w:r w:rsidR="00961D8C">
        <w:rPr>
          <w:rStyle w:val="normaltextrun"/>
        </w:rPr>
        <w:t>ikli</w:t>
      </w:r>
      <w:r>
        <w:rPr>
          <w:rStyle w:val="normaltextrun"/>
        </w:rPr>
        <w:t xml:space="preserve"> 2 p</w:t>
      </w:r>
      <w:r w:rsidR="00961D8C">
        <w:rPr>
          <w:rStyle w:val="normaltextrun"/>
        </w:rPr>
        <w:t>unkti</w:t>
      </w:r>
      <w:r>
        <w:rPr>
          <w:rStyle w:val="normaltextrun"/>
        </w:rPr>
        <w:t xml:space="preserve"> 1 kohaselt peetakse hooneks katusega konstruktsiooni, millel on seinad ja mille sisekliima tagamiseks tarbitakse energiat. See tähendab, et käesolev säte kohaldub selliste hoonete suhtes, milles tarbitakse energiat sisekliima tagamiseks. Hooned, mille suhtes kohaldatakse energiatõhususe nõudeid, on sätestatud </w:t>
      </w:r>
      <w:r w:rsidR="00B015A4">
        <w:rPr>
          <w:rStyle w:val="normaltextrun"/>
        </w:rPr>
        <w:t>e</w:t>
      </w:r>
      <w:r>
        <w:rPr>
          <w:rStyle w:val="normaltextrun"/>
        </w:rPr>
        <w:t>hitusseadustiku §-s 62 ning hoone liikide tasandil jaotus on esitatud majandus- ja taristuministri 11.</w:t>
      </w:r>
      <w:r w:rsidR="00B015A4">
        <w:rPr>
          <w:rStyle w:val="normaltextrun"/>
        </w:rPr>
        <w:t xml:space="preserve"> detsembri </w:t>
      </w:r>
      <w:r>
        <w:rPr>
          <w:rStyle w:val="normaltextrun"/>
        </w:rPr>
        <w:t>2018</w:t>
      </w:r>
      <w:r w:rsidR="00B015A4">
        <w:rPr>
          <w:rStyle w:val="normaltextrun"/>
        </w:rPr>
        <w:t>. a</w:t>
      </w:r>
      <w:r>
        <w:rPr>
          <w:rStyle w:val="normaltextrun"/>
        </w:rPr>
        <w:t xml:space="preserve"> määruse nr 63 „Hoone energiatõhususe miinimumnõuded“ § 2 lõigetes 2 ja 3.</w:t>
      </w:r>
      <w:r w:rsidRPr="00EA3929">
        <w:rPr>
          <w:rStyle w:val="normaltextrun"/>
        </w:rPr>
        <w:t> </w:t>
      </w:r>
    </w:p>
    <w:p w14:paraId="7DF98309"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eop"/>
        </w:rPr>
        <w:t> </w:t>
      </w:r>
    </w:p>
    <w:p w14:paraId="6824D8CB" w14:textId="0A1F51FB"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normaltextrun"/>
        </w:rPr>
        <w:t>EPBD p</w:t>
      </w:r>
      <w:r w:rsidR="00B015A4">
        <w:rPr>
          <w:rStyle w:val="normaltextrun"/>
        </w:rPr>
        <w:t>õhjenduse</w:t>
      </w:r>
      <w:r>
        <w:rPr>
          <w:rStyle w:val="normaltextrun"/>
        </w:rPr>
        <w:t xml:space="preserve"> 14 kohaselt pärineb kaks kolmandikku hoonete kütmiseks ja jahutamiseks kasutatavast energiast endiselt fossiilkütustest. Hoonesektori CO</w:t>
      </w:r>
      <w:r>
        <w:rPr>
          <w:rStyle w:val="normaltextrun"/>
          <w:sz w:val="19"/>
          <w:szCs w:val="19"/>
          <w:vertAlign w:val="subscript"/>
        </w:rPr>
        <w:t>2</w:t>
      </w:r>
      <w:r>
        <w:rPr>
          <w:rStyle w:val="normaltextrun"/>
        </w:rPr>
        <w:t> heite vähendamiseks on oluline järkjärguline fossiilkütuste kasutamise lõpetamine kütte- ja jahutussektoris.</w:t>
      </w:r>
      <w:r>
        <w:rPr>
          <w:rStyle w:val="eop"/>
        </w:rPr>
        <w:t> </w:t>
      </w:r>
    </w:p>
    <w:p w14:paraId="689DCC92"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eop"/>
        </w:rPr>
        <w:t> </w:t>
      </w:r>
    </w:p>
    <w:p w14:paraId="08BDDB4D" w14:textId="2AEBCF1D"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normaltextrun"/>
        </w:rPr>
        <w:t xml:space="preserve">EPBD artikli 2 punktis 48 </w:t>
      </w:r>
      <w:r w:rsidR="00B015A4">
        <w:rPr>
          <w:rStyle w:val="normaltextrun"/>
        </w:rPr>
        <w:t xml:space="preserve">määratletakse </w:t>
      </w:r>
      <w:r>
        <w:rPr>
          <w:rStyle w:val="normaltextrun"/>
        </w:rPr>
        <w:t>katl</w:t>
      </w:r>
      <w:r w:rsidR="00B015A4">
        <w:rPr>
          <w:rStyle w:val="normaltextrun"/>
        </w:rPr>
        <w:t>a mõiste</w:t>
      </w:r>
      <w:r>
        <w:rPr>
          <w:rStyle w:val="normaltextrun"/>
        </w:rPr>
        <w:t xml:space="preserve"> – katel on katla korpusest ja põletist koosnev üksus, mille abil kantakse vedelikule üle põlemisel eralduv soojus. </w:t>
      </w:r>
      <w:r w:rsidR="00B015A4">
        <w:rPr>
          <w:rStyle w:val="normaltextrun"/>
        </w:rPr>
        <w:t>I</w:t>
      </w:r>
      <w:r>
        <w:rPr>
          <w:rStyle w:val="normaltextrun"/>
        </w:rPr>
        <w:t>seseisv</w:t>
      </w:r>
      <w:r w:rsidR="00B015A4">
        <w:rPr>
          <w:rStyle w:val="normaltextrun"/>
        </w:rPr>
        <w:t>a</w:t>
      </w:r>
      <w:r>
        <w:rPr>
          <w:rStyle w:val="normaltextrun"/>
        </w:rPr>
        <w:t> kat</w:t>
      </w:r>
      <w:r w:rsidR="00B015A4">
        <w:rPr>
          <w:rStyle w:val="normaltextrun"/>
        </w:rPr>
        <w:t>la mõistet</w:t>
      </w:r>
      <w:r>
        <w:rPr>
          <w:rStyle w:val="normaltextrun"/>
        </w:rPr>
        <w:t xml:space="preserve"> ei ole EPBDs määratletud, küll aga selgitatakse direktiivi p</w:t>
      </w:r>
      <w:r w:rsidR="00B015A4">
        <w:rPr>
          <w:rStyle w:val="normaltextrun"/>
        </w:rPr>
        <w:t>õhjenduse</w:t>
      </w:r>
      <w:r>
        <w:rPr>
          <w:rStyle w:val="normaltextrun"/>
        </w:rPr>
        <w:t xml:space="preserve">s 14, et iseseisvaid katlaid tuleb eristada </w:t>
      </w:r>
      <w:r w:rsidR="00B015A4">
        <w:rPr>
          <w:rStyle w:val="normaltextrun"/>
        </w:rPr>
        <w:t>„</w:t>
      </w:r>
      <w:r>
        <w:rPr>
          <w:rStyle w:val="normaltextrun"/>
        </w:rPr>
        <w:t>hübriidküttesüsteemidest, millel on märkimisväärne taastuvenergia osakaal, nagu kombinatsioon katlast koos päikese soojusenergia või soojuspumbaga</w:t>
      </w:r>
      <w:r w:rsidR="00B015A4">
        <w:rPr>
          <w:rStyle w:val="normaltextrun"/>
        </w:rPr>
        <w:t>“</w:t>
      </w:r>
      <w:r>
        <w:rPr>
          <w:rStyle w:val="normaltextrun"/>
        </w:rPr>
        <w:t>. Seega, artikli 17 punkti 15 kontekstis peetakse iseseisvat katelt selliseks katlaks, mis ei ole kombineeritud teise taastuvenergiat kasutava soojusallikaga. „Hübriidküttesüsteem“ tähendab hübriidtoodet, mis ühendab vähemalt kahte erinevat tüüpi soojusallikat. Hübriidküttesüsteemid võivad olla mis tahes kombinatsioonid soojuspumpadest ja kateldest, hübriidpäikese</w:t>
      </w:r>
      <w:r w:rsidR="00B015A4">
        <w:rPr>
          <w:rStyle w:val="normaltextrun"/>
        </w:rPr>
        <w:t>energia</w:t>
      </w:r>
      <w:r>
        <w:rPr>
          <w:rStyle w:val="normaltextrun"/>
        </w:rPr>
        <w:t>süsteemid (katla ja päikeseenergia kombinatsioon) ja nende süsteemide kombinatsioonid. Hübriidküttesüsteem võib olla valmistatud sellisena või hübridiseerimine võib toimuda paigaldamise ajal või hiljem kohapeal. </w:t>
      </w:r>
      <w:r>
        <w:rPr>
          <w:rStyle w:val="eop"/>
        </w:rPr>
        <w:t> </w:t>
      </w:r>
    </w:p>
    <w:p w14:paraId="7692DFC7"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eop"/>
        </w:rPr>
        <w:t> </w:t>
      </w:r>
    </w:p>
    <w:p w14:paraId="7B9FC814" w14:textId="6063054A" w:rsidR="001D541C" w:rsidRDefault="00B015A4" w:rsidP="001D541C">
      <w:pPr>
        <w:pStyle w:val="paragraph"/>
        <w:spacing w:before="0" w:beforeAutospacing="0" w:after="0" w:afterAutospacing="0"/>
        <w:jc w:val="both"/>
        <w:textAlignment w:val="baseline"/>
        <w:rPr>
          <w:rFonts w:ascii="Segoe UI" w:hAnsi="Segoe UI" w:cs="Segoe UI"/>
          <w:sz w:val="18"/>
          <w:szCs w:val="18"/>
        </w:rPr>
      </w:pPr>
      <w:r>
        <w:rPr>
          <w:rStyle w:val="normaltextrun"/>
        </w:rPr>
        <w:t>F</w:t>
      </w:r>
      <w:r w:rsidR="001D541C">
        <w:rPr>
          <w:rStyle w:val="normaltextrun"/>
        </w:rPr>
        <w:t>ossiilkütus</w:t>
      </w:r>
      <w:r>
        <w:rPr>
          <w:rStyle w:val="normaltextrun"/>
        </w:rPr>
        <w:t>e mõistet</w:t>
      </w:r>
      <w:r w:rsidR="001D541C">
        <w:rPr>
          <w:rStyle w:val="normaltextrun"/>
        </w:rPr>
        <w:t xml:space="preserve"> ei ole EPBDs määratletud, kuid </w:t>
      </w:r>
      <w:r>
        <w:rPr>
          <w:rStyle w:val="normaltextrun"/>
        </w:rPr>
        <w:t>seda</w:t>
      </w:r>
      <w:r w:rsidR="001D541C">
        <w:rPr>
          <w:rStyle w:val="normaltextrun"/>
        </w:rPr>
        <w:t xml:space="preserve"> mõistetakse samamoodi nagu määruses (EL) 2018/1999, mille artikli 2 punktis 62 on termin „fossiilkütus“ määratletud kui „süsinikul põhinev taastumatu energiaallikas, näiteks tahke kütus, maagaas ja nafta“. EPBD artikli 2 punkti 14 kohaselt on </w:t>
      </w:r>
      <w:r>
        <w:rPr>
          <w:rStyle w:val="normaltextrun"/>
        </w:rPr>
        <w:t>„</w:t>
      </w:r>
      <w:r w:rsidR="001D541C">
        <w:rPr>
          <w:rStyle w:val="normaltextrun"/>
        </w:rPr>
        <w:t>energia taastuvatest energiaallikatest</w:t>
      </w:r>
      <w:r>
        <w:rPr>
          <w:rStyle w:val="normaltextrun"/>
        </w:rPr>
        <w:t>“</w:t>
      </w:r>
      <w:r w:rsidR="001D541C">
        <w:rPr>
          <w:rStyle w:val="normaltextrun"/>
        </w:rPr>
        <w:t> selline energia, mis pärineb taastuvatest mittefossiilsetest allikatest, nimelt tuuleenergia, päikeseenergia (päikese soojusenergia ja päikeseelekter), geotermiline energia osmootiline energia, ümbritseva keskkonna energia, loodete, laine- ja muu ookeanienergia, hüdroenergia, biomass, prügilagaas, reoveepuhasti gaas ja biogaas.</w:t>
      </w:r>
      <w:r w:rsidR="001D541C">
        <w:rPr>
          <w:rStyle w:val="eop"/>
        </w:rPr>
        <w:t> </w:t>
      </w:r>
    </w:p>
    <w:p w14:paraId="3BCBB1F5"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eop"/>
        </w:rPr>
        <w:t> </w:t>
      </w:r>
    </w:p>
    <w:p w14:paraId="1076E63D" w14:textId="35D7B314" w:rsidR="001D541C" w:rsidRDefault="00B015A4" w:rsidP="001D541C">
      <w:pPr>
        <w:pStyle w:val="paragraph"/>
        <w:spacing w:before="0" w:beforeAutospacing="0" w:after="0" w:afterAutospacing="0"/>
        <w:jc w:val="both"/>
        <w:textAlignment w:val="baseline"/>
        <w:rPr>
          <w:rFonts w:ascii="Segoe UI" w:hAnsi="Segoe UI" w:cs="Segoe UI"/>
          <w:sz w:val="18"/>
          <w:szCs w:val="18"/>
        </w:rPr>
      </w:pPr>
      <w:r>
        <w:rPr>
          <w:rStyle w:val="normaltextrun"/>
        </w:rPr>
        <w:t>T</w:t>
      </w:r>
      <w:r w:rsidR="001D541C">
        <w:rPr>
          <w:rStyle w:val="normaltextrun"/>
        </w:rPr>
        <w:t>oetami</w:t>
      </w:r>
      <w:r>
        <w:rPr>
          <w:rStyle w:val="normaltextrun"/>
        </w:rPr>
        <w:t>se</w:t>
      </w:r>
      <w:r w:rsidR="001D541C">
        <w:rPr>
          <w:rStyle w:val="normaltextrun"/>
        </w:rPr>
        <w:t xml:space="preserve"> või toetus</w:t>
      </w:r>
      <w:r>
        <w:rPr>
          <w:rStyle w:val="normaltextrun"/>
        </w:rPr>
        <w:t>e mõiste</w:t>
      </w:r>
      <w:r w:rsidR="001D541C">
        <w:rPr>
          <w:rStyle w:val="normaltextrun"/>
        </w:rPr>
        <w:t xml:space="preserve"> ei ole EPBDs määratletud. Viimast tuleb käsit</w:t>
      </w:r>
      <w:r>
        <w:rPr>
          <w:rStyle w:val="normaltextrun"/>
        </w:rPr>
        <w:t>a</w:t>
      </w:r>
      <w:r w:rsidR="001D541C">
        <w:rPr>
          <w:rStyle w:val="normaltextrun"/>
        </w:rPr>
        <w:t>da laialt kui majanduslikku toetust, mida annab avalik asutus ja/või mis rahastatakse avalikest vahenditest. Sellised riiklikul, piirkondlikul või kohalikul tasandil antavad toetused võivad olla tõhus vahend hoonete küttelahenduste dekarboniseerimise kiirendamiseks ning need võivad esineda mitmel kujul, sealhulgas</w:t>
      </w:r>
      <w:r>
        <w:rPr>
          <w:rStyle w:val="normaltextrun"/>
        </w:rPr>
        <w:t xml:space="preserve"> </w:t>
      </w:r>
      <w:r w:rsidR="001D541C">
        <w:rPr>
          <w:rStyle w:val="normaltextrun"/>
        </w:rPr>
        <w:t xml:space="preserve">otseste toetustena ostjatele, paigaldajatele või kolmandatele isikutele, samuti artikli 17 lõikes 7 </w:t>
      </w:r>
      <w:r>
        <w:rPr>
          <w:rStyle w:val="normaltextrun"/>
        </w:rPr>
        <w:t>esitat</w:t>
      </w:r>
      <w:r w:rsidR="001D541C">
        <w:rPr>
          <w:rStyle w:val="normaltextrun"/>
        </w:rPr>
        <w:t>ud mitteammendava rahastamis- ja finantsvahendite loetelu kujul, eelkõige maksusoodustustena (nt alandatud maksumäärad). Rahalised stiimulid võivad olla suunatud muu</w:t>
      </w:r>
      <w:r>
        <w:rPr>
          <w:rStyle w:val="normaltextrun"/>
        </w:rPr>
        <w:t xml:space="preserve"> </w:t>
      </w:r>
      <w:r w:rsidR="001D541C">
        <w:rPr>
          <w:rStyle w:val="normaltextrun"/>
        </w:rPr>
        <w:t>hulgas lõppkasutajatele, paigaldajatele, tootjatele ja kolmandatele isikutele või majandustegevuses osalejatele, kes on otseselt või kaudselt seotud katelde paigaldamisega.</w:t>
      </w:r>
      <w:r w:rsidR="001D541C">
        <w:rPr>
          <w:rStyle w:val="normaltextrun"/>
          <w:rFonts w:ascii="Aptos" w:hAnsi="Aptos" w:cs="Segoe UI"/>
          <w:sz w:val="22"/>
          <w:szCs w:val="22"/>
        </w:rPr>
        <w:t> </w:t>
      </w:r>
      <w:r w:rsidR="001D541C">
        <w:rPr>
          <w:rStyle w:val="normaltextrun"/>
        </w:rPr>
        <w:t>Kui rahalise stiimuli saajaks on ettevõtja, kohaldatakse riigiabi reegleid.</w:t>
      </w:r>
      <w:r w:rsidR="001D541C">
        <w:rPr>
          <w:rStyle w:val="eop"/>
        </w:rPr>
        <w:t> </w:t>
      </w:r>
    </w:p>
    <w:p w14:paraId="3C6B6AA8"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eop"/>
        </w:rPr>
        <w:t> </w:t>
      </w:r>
    </w:p>
    <w:p w14:paraId="7FE78738" w14:textId="23F77686"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normaltextrun"/>
        </w:rPr>
        <w:t>Direktiivi tähenduses tähendab katla paigaldamine eraldiseisva katla ostmist, kokkupanemist ja kasutuselevõtmist. Artikli 17 lõige</w:t>
      </w:r>
      <w:r w:rsidR="00B015A4">
        <w:rPr>
          <w:rStyle w:val="normaltextrun"/>
        </w:rPr>
        <w:t>t</w:t>
      </w:r>
      <w:r>
        <w:rPr>
          <w:rStyle w:val="normaltextrun"/>
        </w:rPr>
        <w:t xml:space="preserve"> 15 kohaldatakse fossiilkütusel töötava eraldiseisva katla paigaldamisele, st sellise katla ostmisele, kokkupanekule ja kasutuselevõtule, mis:</w:t>
      </w:r>
      <w:r>
        <w:rPr>
          <w:rStyle w:val="eop"/>
        </w:rPr>
        <w:t> </w:t>
      </w:r>
    </w:p>
    <w:p w14:paraId="703B6787" w14:textId="77777777" w:rsidR="001D541C" w:rsidRDefault="001D541C" w:rsidP="00A669F2">
      <w:pPr>
        <w:pStyle w:val="paragraph"/>
        <w:numPr>
          <w:ilvl w:val="0"/>
          <w:numId w:val="18"/>
        </w:numPr>
        <w:spacing w:before="0" w:beforeAutospacing="0" w:after="0" w:afterAutospacing="0"/>
        <w:ind w:left="1080" w:firstLine="0"/>
        <w:jc w:val="both"/>
        <w:textAlignment w:val="baseline"/>
      </w:pPr>
      <w:r>
        <w:rPr>
          <w:rStyle w:val="normaltextrun"/>
        </w:rPr>
        <w:t>kasutab kütusena fossiilkütust, nagu tahked kütused, maagaas ja nafta; ning</w:t>
      </w:r>
      <w:r>
        <w:rPr>
          <w:rStyle w:val="eop"/>
        </w:rPr>
        <w:t> </w:t>
      </w:r>
    </w:p>
    <w:p w14:paraId="31FF8D5F" w14:textId="77777777" w:rsidR="001D541C" w:rsidRDefault="001D541C" w:rsidP="00A669F2">
      <w:pPr>
        <w:pStyle w:val="paragraph"/>
        <w:numPr>
          <w:ilvl w:val="0"/>
          <w:numId w:val="19"/>
        </w:numPr>
        <w:spacing w:before="0" w:beforeAutospacing="0" w:after="0" w:afterAutospacing="0"/>
        <w:ind w:left="1080" w:firstLine="0"/>
        <w:jc w:val="both"/>
        <w:textAlignment w:val="baseline"/>
      </w:pPr>
      <w:r>
        <w:rPr>
          <w:rStyle w:val="normaltextrun"/>
        </w:rPr>
        <w:t>on eraldiseisev katel, see tähendab ei ole ühendatud (kombineeritud) teise taastuvenergiat kasutava soojusallikaga, mis annab märkimisväärse osa kombineeritud süsteemi koguenergiatoodangust. </w:t>
      </w:r>
      <w:r>
        <w:rPr>
          <w:rStyle w:val="eop"/>
        </w:rPr>
        <w:t> </w:t>
      </w:r>
    </w:p>
    <w:p w14:paraId="33DF3B92"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eop"/>
        </w:rPr>
        <w:t> </w:t>
      </w:r>
    </w:p>
    <w:p w14:paraId="15FD2383"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normaltextrun"/>
        </w:rPr>
        <w:t>Artikli 17 lõikes 15 on sätestatud erand toetuste andmise keelust fossiilkütustel töötavate eraldiseisvate katelde paigaldamiseks pärast 1. jaanuari 2025, kui investeeringutoetused vastavad samaaegselt kahele tingimusele:</w:t>
      </w:r>
      <w:r>
        <w:rPr>
          <w:rStyle w:val="eop"/>
        </w:rPr>
        <w:t> </w:t>
      </w:r>
    </w:p>
    <w:p w14:paraId="2B481968"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normaltextrun"/>
          <w:color w:val="000000"/>
        </w:rPr>
        <w:t>1) neid rahastatakse järgmisest allikast:</w:t>
      </w:r>
      <w:r>
        <w:rPr>
          <w:rStyle w:val="eop"/>
          <w:color w:val="000000"/>
        </w:rPr>
        <w:t> </w:t>
      </w:r>
    </w:p>
    <w:p w14:paraId="080362D5" w14:textId="7C541EFD" w:rsidR="001D541C" w:rsidRDefault="001D541C" w:rsidP="00A669F2">
      <w:pPr>
        <w:pStyle w:val="paragraph"/>
        <w:numPr>
          <w:ilvl w:val="0"/>
          <w:numId w:val="20"/>
        </w:numPr>
        <w:spacing w:before="0" w:beforeAutospacing="0" w:after="0" w:afterAutospacing="0"/>
        <w:ind w:left="1080" w:firstLine="0"/>
        <w:jc w:val="both"/>
        <w:textAlignment w:val="baseline"/>
      </w:pPr>
      <w:r>
        <w:rPr>
          <w:rStyle w:val="normaltextrun"/>
          <w:color w:val="000000"/>
        </w:rPr>
        <w:t>taaste- ja vastupidavusrahastu</w:t>
      </w:r>
      <w:r>
        <w:rPr>
          <w:rStyle w:val="superscript"/>
          <w:color w:val="000000"/>
          <w:sz w:val="19"/>
          <w:szCs w:val="19"/>
          <w:vertAlign w:val="superscript"/>
        </w:rPr>
        <w:t>3</w:t>
      </w:r>
      <w:r>
        <w:rPr>
          <w:rStyle w:val="normaltextrun"/>
          <w:color w:val="000000"/>
        </w:rPr>
        <w:t>;</w:t>
      </w:r>
      <w:r>
        <w:rPr>
          <w:rStyle w:val="eop"/>
          <w:color w:val="000000"/>
        </w:rPr>
        <w:t> </w:t>
      </w:r>
    </w:p>
    <w:p w14:paraId="04F333C3" w14:textId="299DAA8F" w:rsidR="001D541C" w:rsidRDefault="001D541C" w:rsidP="00A669F2">
      <w:pPr>
        <w:pStyle w:val="paragraph"/>
        <w:numPr>
          <w:ilvl w:val="0"/>
          <w:numId w:val="21"/>
        </w:numPr>
        <w:spacing w:before="0" w:beforeAutospacing="0" w:after="0" w:afterAutospacing="0"/>
        <w:ind w:left="1080" w:firstLine="0"/>
        <w:jc w:val="both"/>
        <w:textAlignment w:val="baseline"/>
      </w:pPr>
      <w:r>
        <w:rPr>
          <w:rStyle w:val="normaltextrun"/>
          <w:color w:val="000000"/>
        </w:rPr>
        <w:t>Euroopa Regionaalarengu Fond (ERF) ja Ühtekuuluvusfond, tingimusel</w:t>
      </w:r>
      <w:r w:rsidR="0022385D">
        <w:rPr>
          <w:rStyle w:val="normaltextrun"/>
          <w:color w:val="000000"/>
        </w:rPr>
        <w:t xml:space="preserve"> et</w:t>
      </w:r>
      <w:r>
        <w:rPr>
          <w:rStyle w:val="normaltextrun"/>
          <w:color w:val="000000"/>
        </w:rPr>
        <w:t> kohaldatakse määruse (EL) 2021/1058</w:t>
      </w:r>
      <w:r>
        <w:rPr>
          <w:rStyle w:val="superscript"/>
          <w:color w:val="000000"/>
          <w:sz w:val="19"/>
          <w:szCs w:val="19"/>
          <w:vertAlign w:val="superscript"/>
        </w:rPr>
        <w:t>4</w:t>
      </w:r>
      <w:r>
        <w:rPr>
          <w:rStyle w:val="normaltextrun"/>
          <w:color w:val="000000"/>
        </w:rPr>
        <w:t> artikli 7 lõike 1 punkti h alapunkti i kolmandat taanet. See säte võimaldab investeerida elamute ja hoonete maagaasil töötavatesse kateldesse ja küttesüsteemidesse, millega asendatakse kivisöel, turbal, pruunsöel või põlevkivil põhinevad seadmed;</w:t>
      </w:r>
      <w:r>
        <w:rPr>
          <w:rStyle w:val="eop"/>
          <w:color w:val="000000"/>
        </w:rPr>
        <w:t> </w:t>
      </w:r>
    </w:p>
    <w:p w14:paraId="01158407" w14:textId="77777777" w:rsidR="001D541C" w:rsidRDefault="001D541C" w:rsidP="00A669F2">
      <w:pPr>
        <w:pStyle w:val="paragraph"/>
        <w:numPr>
          <w:ilvl w:val="0"/>
          <w:numId w:val="22"/>
        </w:numPr>
        <w:spacing w:before="0" w:beforeAutospacing="0" w:after="0" w:afterAutospacing="0"/>
        <w:ind w:left="1080" w:firstLine="0"/>
        <w:jc w:val="both"/>
        <w:textAlignment w:val="baseline"/>
      </w:pPr>
      <w:r>
        <w:rPr>
          <w:rStyle w:val="normaltextrun"/>
          <w:color w:val="000000"/>
        </w:rPr>
        <w:t>vastavalt Euroopa Parlamendi ja nõukogu määruse (EL) 2021/2115 artiklile 73, milles osutatakse maaelu arengusse tehtavatele investeeringutele;</w:t>
      </w:r>
      <w:r>
        <w:rPr>
          <w:rStyle w:val="eop"/>
          <w:color w:val="000000"/>
        </w:rPr>
        <w:t> </w:t>
      </w:r>
    </w:p>
    <w:p w14:paraId="3176BF42"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normaltextrun"/>
          <w:color w:val="000000"/>
        </w:rPr>
        <w:t>ning</w:t>
      </w:r>
      <w:r>
        <w:rPr>
          <w:rStyle w:val="eop"/>
          <w:color w:val="000000"/>
        </w:rPr>
        <w:t> </w:t>
      </w:r>
    </w:p>
    <w:p w14:paraId="33942217" w14:textId="77777777" w:rsidR="001D541C" w:rsidRDefault="001D541C" w:rsidP="00A669F2">
      <w:pPr>
        <w:pStyle w:val="paragraph"/>
        <w:numPr>
          <w:ilvl w:val="0"/>
          <w:numId w:val="23"/>
        </w:numPr>
        <w:spacing w:before="0" w:beforeAutospacing="0" w:after="0" w:afterAutospacing="0"/>
        <w:ind w:firstLine="0"/>
        <w:jc w:val="both"/>
        <w:textAlignment w:val="baseline"/>
      </w:pPr>
      <w:r>
        <w:rPr>
          <w:rStyle w:val="normaltextrun"/>
          <w:color w:val="000000"/>
        </w:rPr>
        <w:t>need on investeerimiseks valitud (ehk otsus toetuse andmiseks on tehtud) enne 2025. aastat.</w:t>
      </w:r>
      <w:r>
        <w:rPr>
          <w:rStyle w:val="eop"/>
          <w:color w:val="000000"/>
        </w:rPr>
        <w:t> </w:t>
      </w:r>
    </w:p>
    <w:p w14:paraId="54ECACE6"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eop"/>
          <w:color w:val="FF0000"/>
          <w:sz w:val="16"/>
          <w:szCs w:val="16"/>
        </w:rPr>
        <w:t> </w:t>
      </w:r>
    </w:p>
    <w:p w14:paraId="16B1E244" w14:textId="413CD1CA"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normaltextrun"/>
          <w:color w:val="000000"/>
        </w:rPr>
        <w:t>Sealjuures võetakse arvesse, et kui toetused katelde jaoks on osa eelnimetatud ELi fondide riiklikest või piirkondlikest programmidest, mis on vastu võetud enne 1.</w:t>
      </w:r>
      <w:r w:rsidR="0022385D">
        <w:rPr>
          <w:rStyle w:val="normaltextrun"/>
          <w:color w:val="000000"/>
        </w:rPr>
        <w:t xml:space="preserve"> jaanuari </w:t>
      </w:r>
      <w:r>
        <w:rPr>
          <w:rStyle w:val="normaltextrun"/>
          <w:color w:val="000000"/>
        </w:rPr>
        <w:t>2025, on need investeeringute tegemiseks valitud enne seda kuupäeva.</w:t>
      </w:r>
      <w:r>
        <w:rPr>
          <w:rStyle w:val="eop"/>
          <w:color w:val="000000"/>
        </w:rPr>
        <w:t> </w:t>
      </w:r>
    </w:p>
    <w:p w14:paraId="4141F94F" w14:textId="77777777" w:rsidR="001D541C" w:rsidRDefault="001D541C" w:rsidP="001D541C">
      <w:pPr>
        <w:pStyle w:val="paragraph"/>
        <w:spacing w:before="0" w:beforeAutospacing="0" w:after="0" w:afterAutospacing="0"/>
        <w:jc w:val="both"/>
        <w:textAlignment w:val="baseline"/>
        <w:rPr>
          <w:rFonts w:ascii="Segoe UI" w:hAnsi="Segoe UI" w:cs="Segoe UI"/>
          <w:sz w:val="18"/>
          <w:szCs w:val="18"/>
        </w:rPr>
      </w:pPr>
      <w:r>
        <w:rPr>
          <w:rStyle w:val="normaltextrun"/>
          <w:color w:val="000000"/>
        </w:rPr>
        <w:t>Näiteks:</w:t>
      </w:r>
      <w:r>
        <w:rPr>
          <w:rStyle w:val="eop"/>
          <w:color w:val="000000"/>
        </w:rPr>
        <w:t> </w:t>
      </w:r>
    </w:p>
    <w:p w14:paraId="1B0624CB" w14:textId="77777777" w:rsidR="001D541C" w:rsidRDefault="001D541C" w:rsidP="00A669F2">
      <w:pPr>
        <w:pStyle w:val="paragraph"/>
        <w:numPr>
          <w:ilvl w:val="0"/>
          <w:numId w:val="24"/>
        </w:numPr>
        <w:spacing w:before="0" w:beforeAutospacing="0" w:after="0" w:afterAutospacing="0"/>
        <w:ind w:firstLine="0"/>
        <w:jc w:val="both"/>
        <w:textAlignment w:val="baseline"/>
      </w:pPr>
      <w:r>
        <w:rPr>
          <w:rStyle w:val="normaltextrun"/>
          <w:color w:val="000000"/>
        </w:rPr>
        <w:t>ERFi ja Ühtekuuluvusfondi puhul hõlmab see erand investeeringuid maagaasil töötavatesse kateldesse, mis kuuluvad enne 1. jaanuari 2025 vastu võetud riiklikku või piirkondlikku ühtekuuluvuspoliitika programmi aastateks 2021–2027 ning on abikõlblikud ERFist ja/või Ühtekuuluvusfondist toetuse saamiseks kooskõlas Euroopa Parlamendi ja nõukogu määrusega (EL) 2021/1058.</w:t>
      </w:r>
      <w:r>
        <w:rPr>
          <w:rStyle w:val="eop"/>
          <w:color w:val="000000"/>
        </w:rPr>
        <w:t> </w:t>
      </w:r>
    </w:p>
    <w:p w14:paraId="55BE3219" w14:textId="77777777" w:rsidR="001D541C" w:rsidRDefault="001D541C" w:rsidP="00A669F2">
      <w:pPr>
        <w:pStyle w:val="paragraph"/>
        <w:numPr>
          <w:ilvl w:val="0"/>
          <w:numId w:val="25"/>
        </w:numPr>
        <w:spacing w:before="0" w:beforeAutospacing="0" w:after="0" w:afterAutospacing="0"/>
        <w:ind w:firstLine="0"/>
        <w:jc w:val="both"/>
        <w:textAlignment w:val="baseline"/>
      </w:pPr>
      <w:r>
        <w:rPr>
          <w:rStyle w:val="normaltextrun"/>
          <w:color w:val="000000"/>
        </w:rPr>
        <w:t>Taaste- ja vastupidavusrahastu puhul viitab see erand investeeringutele, mis on osa riiklikust taaste- ja vastupidavuskavast, mis on nõukogu rakendusotsusega vastu võetud. </w:t>
      </w:r>
      <w:r>
        <w:rPr>
          <w:rStyle w:val="eop"/>
          <w:color w:val="000000"/>
        </w:rPr>
        <w:t> </w:t>
      </w:r>
    </w:p>
    <w:p w14:paraId="7C94C551" w14:textId="77777777" w:rsidR="001D541C" w:rsidRDefault="001D541C" w:rsidP="00A669F2">
      <w:pPr>
        <w:pStyle w:val="paragraph"/>
        <w:numPr>
          <w:ilvl w:val="0"/>
          <w:numId w:val="26"/>
        </w:numPr>
        <w:spacing w:before="0" w:beforeAutospacing="0" w:after="0" w:afterAutospacing="0"/>
        <w:ind w:firstLine="0"/>
        <w:jc w:val="both"/>
        <w:textAlignment w:val="baseline"/>
      </w:pPr>
      <w:r>
        <w:rPr>
          <w:rStyle w:val="normaltextrun"/>
          <w:color w:val="000000"/>
        </w:rPr>
        <w:t>ÜPP strateegiakavade alusel tehtavate investeeringute puhul viitab see erand investeeringutele, mis sisalduvad komisjoni poolt heaks kiidetud riiklikes ÜPP strateegiakavades.</w:t>
      </w:r>
      <w:r>
        <w:rPr>
          <w:rStyle w:val="eop"/>
          <w:color w:val="000000"/>
        </w:rPr>
        <w:t> </w:t>
      </w:r>
    </w:p>
    <w:p w14:paraId="20E5FEC5" w14:textId="0D43E303" w:rsidR="001D541C" w:rsidRDefault="001D541C" w:rsidP="00EA3929">
      <w:pPr>
        <w:pStyle w:val="paragraph"/>
        <w:spacing w:before="0" w:beforeAutospacing="0" w:after="0" w:afterAutospacing="0"/>
        <w:jc w:val="both"/>
        <w:textAlignment w:val="baseline"/>
        <w:rPr>
          <w:rFonts w:asciiTheme="minorHAnsi" w:hAnsiTheme="minorHAnsi" w:cstheme="minorHAnsi"/>
        </w:rPr>
      </w:pPr>
      <w:r>
        <w:rPr>
          <w:rStyle w:val="normaltextrun"/>
        </w:rPr>
        <w:t>Erandi eesmärk on võimaldada kõigi programmides, kavades ja nende muudatustes kokkulepitud investeeringute lõpuleviimist vastavalt enne 1. jaanuari 2025 kokkulepitule, olenemata sellest, millal toimuvad projektikonkurss ja kõik sellele järgnevad etapid.</w:t>
      </w:r>
      <w:r>
        <w:rPr>
          <w:rStyle w:val="scxw105341924"/>
        </w:rPr>
        <w:t> </w:t>
      </w:r>
      <w:r>
        <w:br/>
      </w:r>
      <w:r>
        <w:rPr>
          <w:rStyle w:val="eop"/>
        </w:rPr>
        <w:t> </w:t>
      </w:r>
    </w:p>
    <w:p w14:paraId="407FDD80" w14:textId="61B471A1" w:rsidR="003634E2" w:rsidRPr="003634E2" w:rsidRDefault="00EF020A" w:rsidP="003634E2">
      <w:pPr>
        <w:pStyle w:val="muudetavtekst"/>
        <w:rPr>
          <w:rFonts w:cstheme="minorHAnsi"/>
        </w:rPr>
      </w:pPr>
      <w:r w:rsidRPr="00E61764">
        <w:rPr>
          <w:rFonts w:asciiTheme="minorHAnsi" w:hAnsiTheme="minorHAnsi" w:cstheme="minorHAnsi"/>
          <w:b/>
          <w:bCs/>
        </w:rPr>
        <w:t xml:space="preserve">Punktiga </w:t>
      </w:r>
      <w:r w:rsidR="00B4381B">
        <w:rPr>
          <w:rFonts w:asciiTheme="minorHAnsi" w:hAnsiTheme="minorHAnsi" w:cstheme="minorHAnsi"/>
          <w:b/>
          <w:bCs/>
        </w:rPr>
        <w:t>68</w:t>
      </w:r>
      <w:r>
        <w:rPr>
          <w:rFonts w:asciiTheme="minorHAnsi" w:hAnsiTheme="minorHAnsi" w:cstheme="minorHAnsi"/>
        </w:rPr>
        <w:t xml:space="preserve"> </w:t>
      </w:r>
      <w:r w:rsidR="004C5B71" w:rsidRPr="004C5B71">
        <w:rPr>
          <w:rFonts w:asciiTheme="minorHAnsi" w:hAnsiTheme="minorHAnsi" w:cstheme="minorHAnsi"/>
        </w:rPr>
        <w:t xml:space="preserve">muudatusega viiakse </w:t>
      </w:r>
      <w:r w:rsidR="004C5B71">
        <w:rPr>
          <w:rFonts w:asciiTheme="minorHAnsi" w:hAnsiTheme="minorHAnsi" w:cstheme="minorHAnsi"/>
        </w:rPr>
        <w:t>EnKS</w:t>
      </w:r>
      <w:r w:rsidR="008C3578">
        <w:rPr>
          <w:rFonts w:asciiTheme="minorHAnsi" w:hAnsiTheme="minorHAnsi" w:cstheme="minorHAnsi"/>
        </w:rPr>
        <w:t>i</w:t>
      </w:r>
      <w:r w:rsidR="004C5B71">
        <w:rPr>
          <w:rFonts w:asciiTheme="minorHAnsi" w:hAnsiTheme="minorHAnsi" w:cstheme="minorHAnsi"/>
        </w:rPr>
        <w:t xml:space="preserve"> </w:t>
      </w:r>
      <w:r w:rsidR="004C5B71" w:rsidRPr="004C5B71">
        <w:rPr>
          <w:rFonts w:asciiTheme="minorHAnsi" w:hAnsiTheme="minorHAnsi" w:cstheme="minorHAnsi"/>
        </w:rPr>
        <w:t>§ 32</w:t>
      </w:r>
      <w:r w:rsidR="004C5B71">
        <w:rPr>
          <w:rFonts w:asciiTheme="minorHAnsi" w:hAnsiTheme="minorHAnsi" w:cstheme="minorHAnsi"/>
          <w:vertAlign w:val="superscript"/>
        </w:rPr>
        <w:t>9</w:t>
      </w:r>
      <w:r w:rsidR="004C5B71" w:rsidRPr="004C5B71">
        <w:rPr>
          <w:rFonts w:asciiTheme="minorHAnsi" w:hAnsiTheme="minorHAnsi" w:cstheme="minorHAnsi"/>
        </w:rPr>
        <w:t xml:space="preserve"> lõike 3 punkt 1 </w:t>
      </w:r>
      <w:r w:rsidR="003634E2" w:rsidRPr="003634E2">
        <w:rPr>
          <w:rFonts w:cstheme="minorHAnsi"/>
        </w:rPr>
        <w:t xml:space="preserve">et viia tõhusa koostootmise režiimil toodetud elektrienergia päritolutunnistusel esitatavad andmed kooskõlla direktiivi lisa </w:t>
      </w:r>
      <w:r w:rsidR="003634E2">
        <w:rPr>
          <w:rFonts w:cstheme="minorHAnsi"/>
        </w:rPr>
        <w:t xml:space="preserve">XII </w:t>
      </w:r>
      <w:r w:rsidR="003634E2" w:rsidRPr="003634E2">
        <w:rPr>
          <w:rFonts w:cstheme="minorHAnsi"/>
        </w:rPr>
        <w:t>punktis 2 sätestatud nõuetega. Direktiivi XII lisa punkti 2 alapunkti a kohaselt peab päritolutunnistus sisaldama selle käitise nime, asukohta, tüüpi ning soojus- ja elektritootmise võimsust, kus energia toodeti.</w:t>
      </w:r>
    </w:p>
    <w:p w14:paraId="04615E3B" w14:textId="71F7749A" w:rsidR="003634E2" w:rsidRPr="003634E2" w:rsidRDefault="003634E2" w:rsidP="003634E2">
      <w:pPr>
        <w:pStyle w:val="muudetavtekst"/>
        <w:rPr>
          <w:rFonts w:cstheme="minorHAnsi"/>
        </w:rPr>
      </w:pPr>
      <w:r w:rsidRPr="003634E2">
        <w:rPr>
          <w:rFonts w:cstheme="minorHAnsi"/>
        </w:rPr>
        <w:t>Kehtiva EnKSi § 32</w:t>
      </w:r>
      <w:r>
        <w:rPr>
          <w:rFonts w:cstheme="minorHAnsi"/>
          <w:vertAlign w:val="superscript"/>
        </w:rPr>
        <w:t>9</w:t>
      </w:r>
      <w:r w:rsidRPr="003634E2">
        <w:rPr>
          <w:rFonts w:cstheme="minorHAnsi"/>
        </w:rPr>
        <w:t xml:space="preserve"> lõike 1 punkti 1 kohaselt esitatakse päritolutunnistusel juba energia tootmisseadme asukoht, liik, installeeritud võimsus ja tootmisseadme kood. Direktiivis kasutatud mõistele „tüüp“ vastab EnKSi kehtivas terminoloogias mõiste „liik“. Seetõttu ei looda muudatusega eraldi uut andmevälja „tüüp“, vaid lähtutakse seaduses juba kasutusel olevast mõistest „liik“. Muudatusega täiendatakse lõikes 3 esitatavaid koostootmise erisätteid selliselt, et päritolutunnistusel oleks lisaks lõikes 1 nimetatud andmetele esitatud ka tootmisseadme nimetus ning koostootmise puhul vajalik soojus- ja elektritootmise võimsuse teave.</w:t>
      </w:r>
    </w:p>
    <w:p w14:paraId="2668B209" w14:textId="77777777" w:rsidR="003634E2" w:rsidRPr="003634E2" w:rsidRDefault="003634E2" w:rsidP="003634E2">
      <w:pPr>
        <w:pStyle w:val="muudetavtekst"/>
        <w:rPr>
          <w:rFonts w:cstheme="minorHAnsi"/>
        </w:rPr>
      </w:pPr>
      <w:r w:rsidRPr="003634E2">
        <w:rPr>
          <w:rFonts w:cstheme="minorHAnsi"/>
        </w:rPr>
        <w:t>Kehtivas õiguses oli tõhusa koostootmise režiimil toodetud elektrienergia päritolutunnistusel esitatav lisateave kitsam, hõlmates üksnes tootmisseadme soojusvõimsust. Muudatusega täpsustatakse nõutavat teavet, et päritolutunnistus vastaks ELi ühtsetele nõuetele ning võimaldaks päritolutunnistuste võrreldavust ja läbipaistvust liikmesriikide vahel. Täpsem teave tootmisseadme ja selle soojus- ning elektritootmise võimsuse kohta suurendab ka järelevalveasutuste ja turuosaliste võimalust hinnata koostootmise tõhusust ning päritolutunnistuse aluseks oleva energia tootmise omadusi</w:t>
      </w:r>
    </w:p>
    <w:p w14:paraId="6EC643E5" w14:textId="77777777" w:rsidR="00BF7450" w:rsidRDefault="00BF7450" w:rsidP="004C5B71">
      <w:pPr>
        <w:pStyle w:val="muudetavtekst"/>
        <w:rPr>
          <w:rFonts w:asciiTheme="minorHAnsi" w:hAnsiTheme="minorHAnsi" w:cstheme="minorHAnsi"/>
        </w:rPr>
      </w:pPr>
    </w:p>
    <w:p w14:paraId="1976539C" w14:textId="7758BD21" w:rsidR="00466B9B" w:rsidRPr="00466B9B" w:rsidRDefault="00C73639" w:rsidP="00466B9B">
      <w:pPr>
        <w:pStyle w:val="muudetavtekst"/>
        <w:rPr>
          <w:rFonts w:cstheme="minorHAnsi"/>
        </w:rPr>
      </w:pPr>
      <w:r w:rsidRPr="00E61764">
        <w:rPr>
          <w:rFonts w:asciiTheme="minorHAnsi" w:hAnsiTheme="minorHAnsi" w:cstheme="minorHAnsi"/>
          <w:b/>
          <w:bCs/>
        </w:rPr>
        <w:t xml:space="preserve">Punktiga </w:t>
      </w:r>
      <w:r w:rsidR="003634E2">
        <w:rPr>
          <w:rFonts w:asciiTheme="minorHAnsi" w:hAnsiTheme="minorHAnsi" w:cstheme="minorHAnsi"/>
          <w:b/>
          <w:bCs/>
        </w:rPr>
        <w:t>69</w:t>
      </w:r>
      <w:r w:rsidR="00466B9B" w:rsidRPr="00466B9B">
        <w:t xml:space="preserve"> </w:t>
      </w:r>
      <w:r w:rsidR="00466B9B" w:rsidRPr="00466B9B">
        <w:rPr>
          <w:rFonts w:cstheme="minorHAnsi"/>
        </w:rPr>
        <w:t>täiendatakse EnKS-i § 32⁹ lõike 3 loetelu punktidega 6 ja 7, et viia tõhusa koostootmise režiimil toodetud elektrienergia päritolutunnistusel esitatavad andmed kooskõlla direktiivi XII lisa punktis 2 sätestatud nõuetega.</w:t>
      </w:r>
    </w:p>
    <w:p w14:paraId="6B724616" w14:textId="77777777" w:rsidR="00466B9B" w:rsidRPr="00466B9B" w:rsidRDefault="00466B9B" w:rsidP="00466B9B">
      <w:pPr>
        <w:pStyle w:val="muudetavtekst"/>
        <w:rPr>
          <w:rFonts w:cstheme="minorHAnsi"/>
        </w:rPr>
      </w:pPr>
      <w:r w:rsidRPr="00466B9B">
        <w:rPr>
          <w:rFonts w:cstheme="minorHAnsi"/>
        </w:rPr>
        <w:t>Kehtiva EnKS-i § 32⁹ lõike 1 kohaselt esitatakse päritolutunnistusel juba üldandmed, sealhulgas tootmisseadme asukoht, liik, installeeritud võimsus ja tootmisseadme kood, tootmisseadme tegevuse alustamise kuupäev, tootmise algus- ja lõppkuupäev ning päritolutunnistuse väljastamise kuupäev, riik ja kordumatu identifitseerimisnumber. Seetõttu ei korrata neid andmeid lõikes 3 eraldi. Lõike 3 eesmärk on sätestada üksnes tõhusa koostootmise päritolutunnistuse täiendavad andmed, mida lõige 1 ei kata või katab üksnes üldiselt.</w:t>
      </w:r>
    </w:p>
    <w:p w14:paraId="19F79F99" w14:textId="77777777" w:rsidR="00466B9B" w:rsidRPr="00466B9B" w:rsidRDefault="00466B9B" w:rsidP="00466B9B">
      <w:pPr>
        <w:pStyle w:val="muudetavtekst"/>
        <w:rPr>
          <w:rFonts w:cstheme="minorHAnsi"/>
        </w:rPr>
      </w:pPr>
      <w:r w:rsidRPr="00466B9B">
        <w:rPr>
          <w:rFonts w:cstheme="minorHAnsi"/>
          <w:u w:val="single"/>
        </w:rPr>
        <w:t>Punktiga 6</w:t>
      </w:r>
      <w:r w:rsidRPr="00466B9B">
        <w:rPr>
          <w:rFonts w:cstheme="minorHAnsi"/>
        </w:rPr>
        <w:t xml:space="preserve"> lisatakse kohustus esitada tootmisseadme rajamiseks, soetamiseks või rekonstrueerimiseks antud investeerimistoetuse suurus. Kehtiva § 32⁹ lõike 1 punkt 3 näeb ette üksnes info selle kohta, kas tootmisseade on saanud investeeringutoetust või muud toetust riikliku toetuskava kaudu, ning toetuskava liigi. Direktiivi XII lisa punkt 2 nõuab tõhusa koostootmise päritolutunnistusel täpsemat teavet selle kohta, kas ja millises ulatuses on käitis saanud investeerimistoetust. Kuna EnKS-i päritolutunnistuste regulatsioonis kasutatakse tootmisüksuse kirjeldamiseks mõistet „tootmisseade“, täpsustatakse investeerimistoetuse suurus tootmisseadme rajamise, soetamise või rekonstrueerimisega seotud toetusena.</w:t>
      </w:r>
    </w:p>
    <w:p w14:paraId="4BB26FBF" w14:textId="77777777" w:rsidR="00466B9B" w:rsidRPr="00466B9B" w:rsidRDefault="00466B9B" w:rsidP="00466B9B">
      <w:pPr>
        <w:pStyle w:val="muudetavtekst"/>
        <w:rPr>
          <w:rFonts w:cstheme="minorHAnsi"/>
        </w:rPr>
      </w:pPr>
      <w:r w:rsidRPr="00466B9B">
        <w:rPr>
          <w:rFonts w:cstheme="minorHAnsi"/>
          <w:u w:val="single"/>
        </w:rPr>
        <w:t>Punktiga 7</w:t>
      </w:r>
      <w:r w:rsidRPr="00466B9B">
        <w:rPr>
          <w:rFonts w:cstheme="minorHAnsi"/>
        </w:rPr>
        <w:t xml:space="preserve"> lisatakse kohustus esitada teave selle kohta, millises ulatuses on päritolutunnistusega hõlmatud energiaühiku tootmise eest antud muud toetust riikliku toetuskava raames, samuti toetuskava liik ja nimetus. Erinevalt investeerimistoetusest puudutab see konkreetse energiaühiku tootmisega seotud tegevus- või tootmispõhist toetust. Muudatus võimaldab eristada tootmisseadmega seotud investeerimistoetust ja päritolutunnistusega hõlmatud energiaühiku tootmise eest antud muud toetust.</w:t>
      </w:r>
    </w:p>
    <w:p w14:paraId="1775D0F3" w14:textId="77777777" w:rsidR="00466B9B" w:rsidRPr="00466B9B" w:rsidRDefault="00466B9B" w:rsidP="00466B9B">
      <w:pPr>
        <w:pStyle w:val="muudetavtekst"/>
        <w:rPr>
          <w:rFonts w:cstheme="minorHAnsi"/>
        </w:rPr>
      </w:pPr>
      <w:r w:rsidRPr="00466B9B">
        <w:rPr>
          <w:rFonts w:cstheme="minorHAnsi"/>
        </w:rPr>
        <w:t>Direktiivis kasutatakse mõistet „käitis“. EnKS-i päritolutunnistuste regulatsioonis kasutatakse valdavalt mõistet „tootmisseade“. Käesolevas muudatuses käsitatakse direktiivi tähenduses käitisena seda tootmisüksust või tootmisseadet, mille kohta päritolutunnistus väljastatakse. Eraldi uut käitise mõistet seadusega ei looda.</w:t>
      </w:r>
    </w:p>
    <w:p w14:paraId="1DDDB699" w14:textId="77777777" w:rsidR="00466B9B" w:rsidRPr="00466B9B" w:rsidRDefault="00466B9B" w:rsidP="00466B9B">
      <w:pPr>
        <w:pStyle w:val="muudetavtekst"/>
        <w:rPr>
          <w:rFonts w:cstheme="minorHAnsi"/>
        </w:rPr>
      </w:pPr>
      <w:r w:rsidRPr="00466B9B">
        <w:rPr>
          <w:rFonts w:cstheme="minorHAnsi"/>
        </w:rPr>
        <w:t>Muudatuse eesmärk on tagada tõhusa koostootmise päritolutunnistuste läbipaistvus, võrreldavus ja usaldusväärsus. Täpsem teave toetuste kohta aitab vältida toetustega seotud ebaselgust ning võimaldab turuosalistel ja järelevalveasutustel hinnata päritolutunnistuse aluseks oleva energia tootmise toetustingimusi.</w:t>
      </w:r>
    </w:p>
    <w:p w14:paraId="1E8F7D6C" w14:textId="77777777" w:rsidR="009560FB" w:rsidRDefault="009560FB" w:rsidP="00AD1EB4">
      <w:pPr>
        <w:pStyle w:val="muudetavtekst"/>
        <w:rPr>
          <w:rFonts w:asciiTheme="minorHAnsi" w:hAnsiTheme="minorHAnsi" w:cstheme="minorHAnsi"/>
        </w:rPr>
      </w:pPr>
    </w:p>
    <w:p w14:paraId="31731096" w14:textId="1D7461DA" w:rsidR="009560FB" w:rsidRPr="005B6F60" w:rsidRDefault="009560FB" w:rsidP="00AD1EB4">
      <w:pPr>
        <w:pStyle w:val="muudetavtekst"/>
        <w:rPr>
          <w:rFonts w:asciiTheme="minorHAnsi" w:hAnsiTheme="minorHAnsi" w:cstheme="minorHAnsi"/>
        </w:rPr>
      </w:pPr>
      <w:r w:rsidRPr="009560FB">
        <w:rPr>
          <w:rFonts w:asciiTheme="minorHAnsi" w:hAnsiTheme="minorHAnsi" w:cstheme="minorHAnsi"/>
          <w:b/>
          <w:bCs/>
        </w:rPr>
        <w:t xml:space="preserve">Punktiga </w:t>
      </w:r>
      <w:r w:rsidR="00B4381B">
        <w:rPr>
          <w:rFonts w:asciiTheme="minorHAnsi" w:hAnsiTheme="minorHAnsi" w:cstheme="minorHAnsi"/>
          <w:b/>
          <w:bCs/>
        </w:rPr>
        <w:t>7</w:t>
      </w:r>
      <w:r w:rsidR="00BD2E6A">
        <w:rPr>
          <w:rFonts w:asciiTheme="minorHAnsi" w:hAnsiTheme="minorHAnsi" w:cstheme="minorHAnsi"/>
          <w:b/>
          <w:bCs/>
        </w:rPr>
        <w:t>0</w:t>
      </w:r>
      <w:r>
        <w:rPr>
          <w:rFonts w:asciiTheme="minorHAnsi" w:hAnsiTheme="minorHAnsi" w:cstheme="minorHAnsi"/>
        </w:rPr>
        <w:t xml:space="preserve"> lisatakse EnKS § 33 lõikesse 3 punkt 3, millega antakse TTJA-le </w:t>
      </w:r>
      <w:r w:rsidRPr="009560FB">
        <w:rPr>
          <w:rFonts w:asciiTheme="minorHAnsi" w:hAnsiTheme="minorHAnsi" w:cstheme="minorHAnsi"/>
        </w:rPr>
        <w:t>pädevus teostada riiklikku järelevalvet andmekeskuste energiatõhususe teabe esitamise kohustuse täitmise üle. Muudatus on vajalik direktiivi (EL) 2023/1791 artikli 12 rakendamiseks ning Euroopa andmebaasi ReportENER esitatavate andmete täielikkuse ja usaldusväärsuse tagamiseks. TTJA-le võimaldatakse ligipääs Euroopa andmebaasile, mis võimaldab kontrollida aruandluskohustuse täitmist. Justiits- ja Digiministeeriumi hinnangul on Eestis ligikaudu 15 andmekeskust, mille paigaldatud infotehnoloogiaseadmete võimsusvajadus on vähemalt 500 kW ning kellel tekib kohustus esitada andmed Euroopa andmebaasi. Olulist täiendavat töökoormust muudatus TTJA-le kaasa ei too.</w:t>
      </w:r>
    </w:p>
    <w:p w14:paraId="78E587A3" w14:textId="77777777" w:rsidR="00EF020A" w:rsidRDefault="00EF020A" w:rsidP="00947442">
      <w:pPr>
        <w:pStyle w:val="muudetavtekst"/>
        <w:rPr>
          <w:rFonts w:asciiTheme="minorHAnsi" w:hAnsiTheme="minorHAnsi" w:cstheme="minorHAnsi"/>
        </w:rPr>
      </w:pPr>
    </w:p>
    <w:p w14:paraId="5D635F89" w14:textId="49266D44" w:rsidR="00E65B50" w:rsidRDefault="308B6361" w:rsidP="00E65B50">
      <w:pPr>
        <w:pStyle w:val="muudetavtekst"/>
      </w:pPr>
      <w:r w:rsidRPr="57490200">
        <w:rPr>
          <w:rFonts w:asciiTheme="minorHAnsi" w:hAnsiTheme="minorHAnsi" w:cstheme="minorBidi"/>
          <w:b/>
          <w:bCs/>
        </w:rPr>
        <w:t xml:space="preserve">Punktiga </w:t>
      </w:r>
      <w:r w:rsidR="00B4381B">
        <w:rPr>
          <w:rFonts w:asciiTheme="minorHAnsi" w:hAnsiTheme="minorHAnsi" w:cstheme="minorBidi"/>
          <w:b/>
          <w:bCs/>
        </w:rPr>
        <w:t>7</w:t>
      </w:r>
      <w:r w:rsidR="00BD2E6A">
        <w:rPr>
          <w:rFonts w:asciiTheme="minorHAnsi" w:hAnsiTheme="minorHAnsi" w:cstheme="minorBidi"/>
          <w:b/>
          <w:bCs/>
        </w:rPr>
        <w:t>1</w:t>
      </w:r>
      <w:r w:rsidRPr="57490200">
        <w:rPr>
          <w:rFonts w:asciiTheme="minorHAnsi" w:hAnsiTheme="minorHAnsi" w:cstheme="minorBidi"/>
        </w:rPr>
        <w:t xml:space="preserve"> </w:t>
      </w:r>
      <w:r w:rsidR="00E65B50" w:rsidRPr="00E65B50">
        <w:t>muudetakse EnKS-i § 37¹ lõi</w:t>
      </w:r>
      <w:r w:rsidR="00E65B50">
        <w:t xml:space="preserve">keid 1 ja 2. </w:t>
      </w:r>
      <w:r w:rsidR="00E65B50" w:rsidRPr="00E65B50">
        <w:t>Muudatusega võetakse üle direktiivi artikli 16 lõike</w:t>
      </w:r>
      <w:r w:rsidR="00E65B50">
        <w:t>d 1 ja 2</w:t>
      </w:r>
      <w:r w:rsidR="00E65B50" w:rsidRPr="00E65B50">
        <w:t xml:space="preserve"> nõu</w:t>
      </w:r>
      <w:r w:rsidR="00E65B50">
        <w:t>ded</w:t>
      </w:r>
      <w:r w:rsidR="00E65B50" w:rsidRPr="00E65B50">
        <w:t xml:space="preserve"> ning säilitatakse võimalus jätta kaugloetav arvesti paigaldamata olukorras, kus selle paigaldamine ei ole põhjendatud kulude, tehnilise teostatavuse või saavutatava energiasäästu seisukohast.</w:t>
      </w:r>
    </w:p>
    <w:p w14:paraId="306C622C" w14:textId="2FB898EE" w:rsidR="00E65B50" w:rsidRPr="00E65B50" w:rsidRDefault="00E65B50" w:rsidP="00E65B50">
      <w:pPr>
        <w:pStyle w:val="muudetavtekst"/>
      </w:pPr>
      <w:r>
        <w:t xml:space="preserve">Lõige </w:t>
      </w:r>
      <w:r w:rsidRPr="00E65B50">
        <w:t>1 täpsusta</w:t>
      </w:r>
      <w:r>
        <w:t>b</w:t>
      </w:r>
      <w:r w:rsidRPr="00E65B50">
        <w:t xml:space="preserve">, et alates 2021. aasta 25. veebruarist paigaldatavad § 11 lõikes 2 nimetatud arvestid peavad olema kauglugemise funktsiooniga juhul, kui selliste arvestite paigaldamine on kulutõhus, tehniliselt teostatav ja proportsionaalne potentsiaalse energiasäästuga. </w:t>
      </w:r>
    </w:p>
    <w:p w14:paraId="48FEECE1" w14:textId="44332734" w:rsidR="00E65B50" w:rsidRDefault="00E65B50" w:rsidP="00E65B50">
      <w:pPr>
        <w:pStyle w:val="muudetavtekst"/>
      </w:pPr>
      <w:r>
        <w:t xml:space="preserve">Lõige 2 </w:t>
      </w:r>
      <w:r w:rsidRPr="00E65B50">
        <w:t>täpsusta</w:t>
      </w:r>
      <w:r>
        <w:t>b</w:t>
      </w:r>
      <w:r w:rsidRPr="00E65B50">
        <w:t xml:space="preserve">, et alates 2027. aasta 1. jaanuarist peavad kõik § 11 lõikes 2 nimetatud arvestid olema kauglugemise funktsiooniga, välja arvatud juhul, kui olemasolevate arvestite kauglugemise funktsiooniga varustamine või nende asendamine kaugloetavate arvestitega ei ole kulutõhus. </w:t>
      </w:r>
    </w:p>
    <w:p w14:paraId="2C655A99" w14:textId="77777777" w:rsidR="00E65B50" w:rsidRPr="00E65B50" w:rsidRDefault="00E65B50" w:rsidP="00E65B50">
      <w:pPr>
        <w:pStyle w:val="muudetavtekst"/>
      </w:pPr>
      <w:r w:rsidRPr="00E65B50">
        <w:t>Lõigete 1 ja 2 erinevus seisneb selles, et lõige 1 reguleerib uute arvestite paigaldamist ning võimaldab hinnata korraga kulutõhusust, tehnilist teostatavust ja proportsionaalsust potentsiaalse energiasäästuga. Lõige 2 reguleerib olemasolevaid arvesteid ning näeb ette, et need tuleb hiljemalt 2027. aasta 1. jaanuariks muuta kaugloetavaks või asendada kaugloetavate arvestitega, välja arvatud juhul, kui see ei ole kulutõhus.</w:t>
      </w:r>
    </w:p>
    <w:p w14:paraId="4751736D" w14:textId="77777777" w:rsidR="00E65B50" w:rsidRPr="00E65B50" w:rsidRDefault="00E65B50" w:rsidP="00E65B50">
      <w:pPr>
        <w:pStyle w:val="muudetavtekst"/>
      </w:pPr>
      <w:r w:rsidRPr="00E65B50">
        <w:t>Muudatused puudutavad eelkõige väiksemaid võrgupiirkondi, kus arvestinäitude käsitsi kogumine võib olla otstarbekam kui kaugloetavate arvestite ja andmete kogumise süsteemi kasutuselevõtt. Eesti Jõujaamade ja Kaugkütte Ühingu andmetel on üle 90% kaugküttesektori soojustarbimisest juba kaugloetavate arvestitega kaetud.</w:t>
      </w:r>
    </w:p>
    <w:p w14:paraId="13A40591" w14:textId="77777777" w:rsidR="00EA1A63" w:rsidRDefault="00EA1A63" w:rsidP="00947442">
      <w:pPr>
        <w:pStyle w:val="muudetavtekst"/>
        <w:rPr>
          <w:rFonts w:asciiTheme="minorHAnsi" w:hAnsiTheme="minorHAnsi" w:cstheme="minorHAnsi"/>
        </w:rPr>
      </w:pPr>
    </w:p>
    <w:p w14:paraId="58D4CD98" w14:textId="299051A4" w:rsidR="00D066F7" w:rsidRDefault="00EA1A63" w:rsidP="00947442">
      <w:pPr>
        <w:pStyle w:val="muudetavtekst"/>
        <w:rPr>
          <w:rFonts w:asciiTheme="minorHAnsi" w:hAnsiTheme="minorHAnsi" w:cstheme="minorHAnsi"/>
        </w:rPr>
      </w:pPr>
      <w:r w:rsidRPr="007127AA">
        <w:rPr>
          <w:rFonts w:asciiTheme="minorHAnsi" w:hAnsiTheme="minorHAnsi" w:cstheme="minorHAnsi"/>
          <w:b/>
          <w:bCs/>
        </w:rPr>
        <w:t xml:space="preserve">Punktiga </w:t>
      </w:r>
      <w:r w:rsidR="00B4381B">
        <w:rPr>
          <w:rFonts w:asciiTheme="minorHAnsi" w:hAnsiTheme="minorHAnsi" w:cstheme="minorHAnsi"/>
          <w:b/>
          <w:bCs/>
        </w:rPr>
        <w:t>7</w:t>
      </w:r>
      <w:r w:rsidR="00BD2E6A">
        <w:rPr>
          <w:rFonts w:asciiTheme="minorHAnsi" w:hAnsiTheme="minorHAnsi" w:cstheme="minorHAnsi"/>
          <w:b/>
          <w:bCs/>
        </w:rPr>
        <w:t>2</w:t>
      </w:r>
      <w:r>
        <w:rPr>
          <w:rFonts w:asciiTheme="minorHAnsi" w:hAnsiTheme="minorHAnsi" w:cstheme="minorHAnsi"/>
        </w:rPr>
        <w:t xml:space="preserve"> </w:t>
      </w:r>
      <w:r w:rsidR="00875319">
        <w:rPr>
          <w:rFonts w:asciiTheme="minorHAnsi" w:hAnsiTheme="minorHAnsi" w:cstheme="minorHAnsi"/>
        </w:rPr>
        <w:t xml:space="preserve">muudetakse </w:t>
      </w:r>
      <w:r w:rsidR="00A0360D" w:rsidRPr="51248E01">
        <w:rPr>
          <w:rFonts w:asciiTheme="minorHAnsi" w:hAnsiTheme="minorHAnsi" w:cstheme="minorBidi"/>
        </w:rPr>
        <w:t>§</w:t>
      </w:r>
      <w:r w:rsidR="00875319">
        <w:rPr>
          <w:rFonts w:asciiTheme="minorHAnsi" w:hAnsiTheme="minorHAnsi" w:cstheme="minorHAnsi"/>
        </w:rPr>
        <w:t xml:space="preserve"> 38 ja lisatakse </w:t>
      </w:r>
      <w:r w:rsidR="00F06867">
        <w:rPr>
          <w:rFonts w:asciiTheme="minorHAnsi" w:hAnsiTheme="minorHAnsi" w:cstheme="minorHAnsi"/>
        </w:rPr>
        <w:t>lõiked 1 ja 2. Tegemist on rakendussättega, mis sätestab ettevõtetele</w:t>
      </w:r>
      <w:r w:rsidR="00D06417">
        <w:rPr>
          <w:rFonts w:asciiTheme="minorHAnsi" w:hAnsiTheme="minorHAnsi" w:cstheme="minorHAnsi"/>
        </w:rPr>
        <w:t xml:space="preserve"> energiaauditite </w:t>
      </w:r>
      <w:r w:rsidR="001E6928">
        <w:rPr>
          <w:rFonts w:asciiTheme="minorHAnsi" w:hAnsiTheme="minorHAnsi" w:cstheme="minorHAnsi"/>
        </w:rPr>
        <w:t xml:space="preserve">tegemise </w:t>
      </w:r>
      <w:r w:rsidR="00D06417">
        <w:rPr>
          <w:rFonts w:asciiTheme="minorHAnsi" w:hAnsiTheme="minorHAnsi" w:cstheme="minorHAnsi"/>
        </w:rPr>
        <w:t xml:space="preserve">ja energiajuhtimissüsteemide </w:t>
      </w:r>
      <w:r w:rsidR="006D218B">
        <w:rPr>
          <w:rFonts w:asciiTheme="minorHAnsi" w:hAnsiTheme="minorHAnsi" w:cstheme="minorHAnsi"/>
        </w:rPr>
        <w:t xml:space="preserve">kasutamise </w:t>
      </w:r>
      <w:r w:rsidR="00D06417">
        <w:rPr>
          <w:rFonts w:asciiTheme="minorHAnsi" w:hAnsiTheme="minorHAnsi" w:cstheme="minorHAnsi"/>
        </w:rPr>
        <w:t>kohustuste rakendumise tähtajad.</w:t>
      </w:r>
      <w:r w:rsidR="00963B1A">
        <w:rPr>
          <w:rFonts w:asciiTheme="minorHAnsi" w:hAnsiTheme="minorHAnsi" w:cstheme="minorHAnsi"/>
        </w:rPr>
        <w:t xml:space="preserve"> Muudeta</w:t>
      </w:r>
      <w:r w:rsidR="006D218B">
        <w:rPr>
          <w:rFonts w:asciiTheme="minorHAnsi" w:hAnsiTheme="minorHAnsi" w:cstheme="minorHAnsi"/>
        </w:rPr>
        <w:t>k</w:t>
      </w:r>
      <w:r w:rsidR="00963B1A">
        <w:rPr>
          <w:rFonts w:asciiTheme="minorHAnsi" w:hAnsiTheme="minorHAnsi" w:cstheme="minorHAnsi"/>
        </w:rPr>
        <w:t xml:space="preserve">se </w:t>
      </w:r>
      <w:r w:rsidR="00A32FFE">
        <w:rPr>
          <w:rFonts w:asciiTheme="minorHAnsi" w:hAnsiTheme="minorHAnsi" w:cstheme="minorHAnsi"/>
        </w:rPr>
        <w:t>para</w:t>
      </w:r>
      <w:r w:rsidR="00B46129">
        <w:rPr>
          <w:rFonts w:asciiTheme="minorHAnsi" w:hAnsiTheme="minorHAnsi" w:cstheme="minorHAnsi"/>
        </w:rPr>
        <w:t>grahvi pealkirja</w:t>
      </w:r>
      <w:r w:rsidR="006D218B">
        <w:rPr>
          <w:rFonts w:asciiTheme="minorHAnsi" w:hAnsiTheme="minorHAnsi" w:cstheme="minorHAnsi"/>
        </w:rPr>
        <w:t>,</w:t>
      </w:r>
      <w:r w:rsidR="00B46129">
        <w:rPr>
          <w:rFonts w:asciiTheme="minorHAnsi" w:hAnsiTheme="minorHAnsi" w:cstheme="minorHAnsi"/>
        </w:rPr>
        <w:t xml:space="preserve"> lisades energiajuhtimissüsteemide kohaldamise. Senine </w:t>
      </w:r>
      <w:r w:rsidR="00A2224A">
        <w:rPr>
          <w:rFonts w:asciiTheme="minorHAnsi" w:hAnsiTheme="minorHAnsi" w:cstheme="minorHAnsi"/>
        </w:rPr>
        <w:t>tekst muudetakse lõikeks 1 ja sõnastatakse ümber</w:t>
      </w:r>
      <w:r w:rsidR="006D218B">
        <w:rPr>
          <w:rFonts w:asciiTheme="minorHAnsi" w:hAnsiTheme="minorHAnsi" w:cstheme="minorHAnsi"/>
        </w:rPr>
        <w:t xml:space="preserve"> ning</w:t>
      </w:r>
      <w:r w:rsidR="00A2224A">
        <w:rPr>
          <w:rFonts w:asciiTheme="minorHAnsi" w:hAnsiTheme="minorHAnsi" w:cstheme="minorHAnsi"/>
        </w:rPr>
        <w:t xml:space="preserve"> lisatakse lõige 2. </w:t>
      </w:r>
      <w:r w:rsidR="00963B1A">
        <w:rPr>
          <w:rFonts w:asciiTheme="minorHAnsi" w:hAnsiTheme="minorHAnsi" w:cstheme="minorHAnsi"/>
        </w:rPr>
        <w:t xml:space="preserve"> </w:t>
      </w:r>
    </w:p>
    <w:p w14:paraId="0DE7480A" w14:textId="77777777" w:rsidR="00D066F7" w:rsidRDefault="00D066F7" w:rsidP="00947442">
      <w:pPr>
        <w:pStyle w:val="muudetavtekst"/>
        <w:rPr>
          <w:rFonts w:asciiTheme="minorHAnsi" w:hAnsiTheme="minorHAnsi" w:cstheme="minorHAnsi"/>
        </w:rPr>
      </w:pPr>
    </w:p>
    <w:p w14:paraId="52E87B40" w14:textId="332F0275" w:rsidR="00EA1A63" w:rsidRDefault="00C95B3C" w:rsidP="50CE5DC5">
      <w:pPr>
        <w:pStyle w:val="muudetavtekst"/>
        <w:rPr>
          <w:rFonts w:asciiTheme="minorHAnsi" w:hAnsiTheme="minorHAnsi" w:cstheme="minorBidi"/>
        </w:rPr>
      </w:pPr>
      <w:r w:rsidRPr="50CE5DC5">
        <w:rPr>
          <w:rFonts w:asciiTheme="minorHAnsi" w:hAnsiTheme="minorHAnsi" w:cstheme="minorBidi"/>
          <w:b/>
          <w:bCs/>
        </w:rPr>
        <w:t xml:space="preserve">Punktiga </w:t>
      </w:r>
      <w:r w:rsidR="00B4381B">
        <w:rPr>
          <w:rFonts w:asciiTheme="minorHAnsi" w:hAnsiTheme="minorHAnsi" w:cstheme="minorBidi"/>
          <w:b/>
          <w:bCs/>
        </w:rPr>
        <w:t>7</w:t>
      </w:r>
      <w:r w:rsidR="00BD2E6A">
        <w:rPr>
          <w:rFonts w:asciiTheme="minorHAnsi" w:hAnsiTheme="minorHAnsi" w:cstheme="minorBidi"/>
          <w:b/>
          <w:bCs/>
        </w:rPr>
        <w:t>3</w:t>
      </w:r>
      <w:r w:rsidRPr="50CE5DC5">
        <w:rPr>
          <w:rFonts w:asciiTheme="minorHAnsi" w:hAnsiTheme="minorHAnsi" w:cstheme="minorBidi"/>
        </w:rPr>
        <w:t xml:space="preserve"> </w:t>
      </w:r>
      <w:r w:rsidR="00EA1A63" w:rsidRPr="50CE5DC5">
        <w:rPr>
          <w:rFonts w:asciiTheme="minorHAnsi" w:hAnsiTheme="minorHAnsi" w:cstheme="minorBidi"/>
        </w:rPr>
        <w:t xml:space="preserve">täiendatakse </w:t>
      </w:r>
      <w:r w:rsidR="0078585B" w:rsidRPr="50CE5DC5">
        <w:rPr>
          <w:rFonts w:asciiTheme="minorHAnsi" w:hAnsiTheme="minorHAnsi" w:cstheme="minorBidi"/>
        </w:rPr>
        <w:t>EnKS</w:t>
      </w:r>
      <w:r w:rsidR="00A0360D" w:rsidRPr="50CE5DC5">
        <w:rPr>
          <w:rFonts w:asciiTheme="minorHAnsi" w:hAnsiTheme="minorHAnsi" w:cstheme="minorBidi"/>
        </w:rPr>
        <w:t>i §-ga</w:t>
      </w:r>
      <w:r w:rsidR="00EA1A63" w:rsidRPr="50CE5DC5">
        <w:rPr>
          <w:rFonts w:asciiTheme="minorHAnsi" w:hAnsiTheme="minorHAnsi" w:cstheme="minorBidi"/>
        </w:rPr>
        <w:t xml:space="preserve"> </w:t>
      </w:r>
      <w:r w:rsidR="6437BC00" w:rsidRPr="50CE5DC5">
        <w:rPr>
          <w:rFonts w:asciiTheme="minorHAnsi" w:hAnsiTheme="minorHAnsi" w:cstheme="minorBidi"/>
        </w:rPr>
        <w:t>38</w:t>
      </w:r>
      <w:r w:rsidR="6437BC00" w:rsidRPr="00A50823">
        <w:rPr>
          <w:rFonts w:asciiTheme="minorHAnsi" w:hAnsiTheme="minorHAnsi" w:cstheme="minorBidi"/>
          <w:vertAlign w:val="superscript"/>
        </w:rPr>
        <w:t>7</w:t>
      </w:r>
      <w:r w:rsidR="00BD2E6A">
        <w:rPr>
          <w:rFonts w:asciiTheme="minorHAnsi" w:hAnsiTheme="minorHAnsi" w:cstheme="minorBidi"/>
        </w:rPr>
        <w:t>.</w:t>
      </w:r>
      <w:r w:rsidR="6437BC00" w:rsidRPr="50CE5DC5">
        <w:rPr>
          <w:rFonts w:asciiTheme="minorHAnsi" w:hAnsiTheme="minorHAnsi" w:cstheme="minorBidi"/>
        </w:rPr>
        <w:t xml:space="preserve"> </w:t>
      </w:r>
      <w:r w:rsidR="00CA01B7" w:rsidRPr="50CE5DC5">
        <w:rPr>
          <w:rFonts w:asciiTheme="minorHAnsi" w:hAnsiTheme="minorHAnsi" w:cstheme="minorBidi"/>
        </w:rPr>
        <w:t xml:space="preserve">Paragrahviga </w:t>
      </w:r>
      <w:r w:rsidR="247870EB" w:rsidRPr="50CE5DC5">
        <w:rPr>
          <w:rFonts w:asciiTheme="minorHAnsi" w:hAnsiTheme="minorHAnsi" w:cstheme="minorBidi"/>
        </w:rPr>
        <w:t>38</w:t>
      </w:r>
      <w:r w:rsidR="01E33F9C" w:rsidRPr="00A50823">
        <w:rPr>
          <w:rFonts w:asciiTheme="minorHAnsi" w:hAnsiTheme="minorHAnsi" w:cstheme="minorBidi"/>
          <w:vertAlign w:val="superscript"/>
        </w:rPr>
        <w:t>7</w:t>
      </w:r>
      <w:r w:rsidR="008B3494" w:rsidRPr="50CE5DC5">
        <w:rPr>
          <w:rFonts w:asciiTheme="minorHAnsi" w:hAnsiTheme="minorHAnsi" w:cstheme="minorBidi"/>
        </w:rPr>
        <w:t xml:space="preserve"> </w:t>
      </w:r>
      <w:r w:rsidR="00A0360D" w:rsidRPr="50CE5DC5">
        <w:rPr>
          <w:rFonts w:asciiTheme="minorHAnsi" w:hAnsiTheme="minorHAnsi" w:cstheme="minorBidi"/>
        </w:rPr>
        <w:t>sätestatakse</w:t>
      </w:r>
      <w:r w:rsidR="007127AA" w:rsidRPr="50CE5DC5">
        <w:rPr>
          <w:rFonts w:asciiTheme="minorHAnsi" w:hAnsiTheme="minorHAnsi" w:cstheme="minorBidi"/>
        </w:rPr>
        <w:t xml:space="preserve"> </w:t>
      </w:r>
      <w:r w:rsidR="00CD7127" w:rsidRPr="50CE5DC5">
        <w:rPr>
          <w:rFonts w:asciiTheme="minorHAnsi" w:hAnsiTheme="minorHAnsi" w:cstheme="minorBidi"/>
        </w:rPr>
        <w:t>§ 4</w:t>
      </w:r>
      <w:r w:rsidR="00CD7127" w:rsidRPr="50CE5DC5">
        <w:rPr>
          <w:rFonts w:asciiTheme="minorHAnsi" w:hAnsiTheme="minorHAnsi" w:cstheme="minorBidi"/>
          <w:vertAlign w:val="superscript"/>
        </w:rPr>
        <w:t>2</w:t>
      </w:r>
      <w:r w:rsidR="00A0360D" w:rsidRPr="50CE5DC5">
        <w:rPr>
          <w:rFonts w:asciiTheme="minorHAnsi" w:hAnsiTheme="minorHAnsi" w:cstheme="minorBidi"/>
          <w:vertAlign w:val="superscript"/>
        </w:rPr>
        <w:t xml:space="preserve"> </w:t>
      </w:r>
      <w:r w:rsidR="00A0360D" w:rsidRPr="50CE5DC5">
        <w:rPr>
          <w:rFonts w:asciiTheme="minorHAnsi" w:hAnsiTheme="minorHAnsi" w:cstheme="minorBidi"/>
        </w:rPr>
        <w:t>rakendamine. Paragrahv</w:t>
      </w:r>
      <w:r w:rsidR="00CD7127" w:rsidRPr="50CE5DC5">
        <w:rPr>
          <w:rFonts w:asciiTheme="minorHAnsi" w:hAnsiTheme="minorHAnsi" w:cstheme="minorBidi"/>
        </w:rPr>
        <w:t xml:space="preserve"> käsitleb üldist avaliku sektori kokkuhoidu</w:t>
      </w:r>
      <w:r w:rsidR="00A0360D" w:rsidRPr="50CE5DC5">
        <w:rPr>
          <w:rFonts w:asciiTheme="minorHAnsi" w:hAnsiTheme="minorHAnsi" w:cstheme="minorBidi"/>
        </w:rPr>
        <w:t>:</w:t>
      </w:r>
      <w:r w:rsidR="00CD7127" w:rsidRPr="50CE5DC5">
        <w:rPr>
          <w:rFonts w:asciiTheme="minorHAnsi" w:hAnsiTheme="minorHAnsi" w:cstheme="minorBidi"/>
        </w:rPr>
        <w:t xml:space="preserve"> </w:t>
      </w:r>
      <w:r w:rsidR="00A0360D" w:rsidRPr="50CE5DC5">
        <w:rPr>
          <w:rFonts w:asciiTheme="minorHAnsi" w:hAnsiTheme="minorHAnsi" w:cstheme="minorBidi"/>
        </w:rPr>
        <w:t>k</w:t>
      </w:r>
      <w:r w:rsidR="00CD7127" w:rsidRPr="50CE5DC5">
        <w:rPr>
          <w:rFonts w:asciiTheme="minorHAnsi" w:hAnsiTheme="minorHAnsi" w:cstheme="minorBidi"/>
        </w:rPr>
        <w:t xml:space="preserve">ui </w:t>
      </w:r>
      <w:r w:rsidR="00953392" w:rsidRPr="50CE5DC5">
        <w:rPr>
          <w:rFonts w:asciiTheme="minorHAnsi" w:hAnsiTheme="minorHAnsi" w:cstheme="minorBidi"/>
        </w:rPr>
        <w:t>avaliku</w:t>
      </w:r>
      <w:r w:rsidR="00A0360D" w:rsidRPr="50CE5DC5">
        <w:rPr>
          <w:rFonts w:asciiTheme="minorHAnsi" w:hAnsiTheme="minorHAnsi" w:cstheme="minorBidi"/>
        </w:rPr>
        <w:t>le</w:t>
      </w:r>
      <w:r w:rsidR="00953392" w:rsidRPr="50CE5DC5">
        <w:rPr>
          <w:rFonts w:asciiTheme="minorHAnsi" w:hAnsiTheme="minorHAnsi" w:cstheme="minorBidi"/>
        </w:rPr>
        <w:t xml:space="preserve"> sektorile hakkab kehtima üldine energia kokkuhoid, siis </w:t>
      </w:r>
      <w:r w:rsidR="00A0360D" w:rsidRPr="50CE5DC5">
        <w:rPr>
          <w:rFonts w:asciiTheme="minorHAnsi" w:hAnsiTheme="minorHAnsi" w:cstheme="minorBidi"/>
        </w:rPr>
        <w:t xml:space="preserve">saab </w:t>
      </w:r>
      <w:r w:rsidR="00953392" w:rsidRPr="50CE5DC5">
        <w:rPr>
          <w:rFonts w:asciiTheme="minorHAnsi" w:hAnsiTheme="minorHAnsi" w:cstheme="minorBidi"/>
        </w:rPr>
        <w:t xml:space="preserve">teha </w:t>
      </w:r>
      <w:r w:rsidR="00A0360D" w:rsidRPr="50CE5DC5">
        <w:rPr>
          <w:rFonts w:asciiTheme="minorHAnsi" w:hAnsiTheme="minorHAnsi" w:cstheme="minorBidi"/>
        </w:rPr>
        <w:t xml:space="preserve">mõningad erandid </w:t>
      </w:r>
      <w:r w:rsidR="00953392" w:rsidRPr="50CE5DC5">
        <w:rPr>
          <w:rFonts w:asciiTheme="minorHAnsi" w:hAnsiTheme="minorHAnsi" w:cstheme="minorBidi"/>
        </w:rPr>
        <w:t>kohalikele omavalitsustele nende elanikkonna suuruse</w:t>
      </w:r>
      <w:r w:rsidR="00A0360D" w:rsidRPr="50CE5DC5">
        <w:rPr>
          <w:rFonts w:asciiTheme="minorHAnsi" w:hAnsiTheme="minorHAnsi" w:cstheme="minorBidi"/>
        </w:rPr>
        <w:t xml:space="preserve"> järgi</w:t>
      </w:r>
      <w:r w:rsidR="00953392" w:rsidRPr="50CE5DC5">
        <w:rPr>
          <w:rFonts w:asciiTheme="minorHAnsi" w:hAnsiTheme="minorHAnsi" w:cstheme="minorBidi"/>
        </w:rPr>
        <w:t>.</w:t>
      </w:r>
    </w:p>
    <w:p w14:paraId="395470DF" w14:textId="77777777" w:rsidR="00DF5A72" w:rsidRDefault="00DF5A72" w:rsidP="00947442">
      <w:pPr>
        <w:pStyle w:val="muudetavtekst"/>
        <w:rPr>
          <w:rFonts w:asciiTheme="minorHAnsi" w:hAnsiTheme="minorHAnsi" w:cstheme="minorHAnsi"/>
        </w:rPr>
      </w:pPr>
    </w:p>
    <w:p w14:paraId="3D193F54" w14:textId="77777777" w:rsidR="00F22E5C" w:rsidRPr="00F22E5C" w:rsidRDefault="007F64BD" w:rsidP="00F22E5C">
      <w:pPr>
        <w:pStyle w:val="muudetavtekst"/>
      </w:pPr>
      <w:r w:rsidRPr="00A1511F">
        <w:rPr>
          <w:rFonts w:asciiTheme="minorHAnsi" w:hAnsiTheme="minorHAnsi" w:cstheme="minorBidi"/>
          <w:b/>
          <w:bCs/>
        </w:rPr>
        <w:t>Punkti</w:t>
      </w:r>
      <w:r w:rsidR="00CC6567">
        <w:rPr>
          <w:rFonts w:asciiTheme="minorHAnsi" w:hAnsiTheme="minorHAnsi" w:cstheme="minorBidi"/>
          <w:b/>
          <w:bCs/>
        </w:rPr>
        <w:t>g</w:t>
      </w:r>
      <w:r w:rsidRPr="00A1511F">
        <w:rPr>
          <w:rFonts w:asciiTheme="minorHAnsi" w:hAnsiTheme="minorHAnsi" w:cstheme="minorBidi"/>
          <w:b/>
          <w:bCs/>
        </w:rPr>
        <w:t xml:space="preserve">a </w:t>
      </w:r>
      <w:r w:rsidR="00B4381B">
        <w:rPr>
          <w:rFonts w:asciiTheme="minorHAnsi" w:hAnsiTheme="minorHAnsi" w:cstheme="minorBidi"/>
          <w:b/>
          <w:bCs/>
        </w:rPr>
        <w:t>7</w:t>
      </w:r>
      <w:r w:rsidR="00BD2E6A">
        <w:rPr>
          <w:rFonts w:asciiTheme="minorHAnsi" w:hAnsiTheme="minorHAnsi" w:cstheme="minorBidi"/>
          <w:b/>
          <w:bCs/>
        </w:rPr>
        <w:t>4</w:t>
      </w:r>
      <w:r w:rsidR="009560FB">
        <w:rPr>
          <w:rFonts w:asciiTheme="minorHAnsi" w:hAnsiTheme="minorHAnsi" w:cstheme="minorBidi"/>
          <w:b/>
          <w:bCs/>
        </w:rPr>
        <w:t xml:space="preserve"> </w:t>
      </w:r>
      <w:r w:rsidR="00F22E5C" w:rsidRPr="00F22E5C">
        <w:t>et ajakohastada selles nimetatud Euroopa Liidu õigusaktide loetelu ja avaldamismärke. Muudatus on vajalik, kuna eelnõuga võetakse üle või täpsustatakse nõudeid, mis tulenevad Euroopa Parlamendi ja nõukogu direktiivist (EL) 2024/1275 hoonete energiatõhususe kohta, Euroopa Parlamendi ja nõukogu direktiivist (EL) 2023/1791, mis käsitleb energiatõhusust, ning Euroopa Parlamendi ja nõukogu direktiivist (EL) 2023/2413, millega muudeti taastuvenergia direktiivi (EL) 2018/2001.</w:t>
      </w:r>
    </w:p>
    <w:p w14:paraId="0C9F4725" w14:textId="77777777" w:rsidR="00F22E5C" w:rsidRPr="00F22E5C" w:rsidRDefault="00F22E5C" w:rsidP="00F22E5C">
      <w:pPr>
        <w:pStyle w:val="muudetavtekst"/>
      </w:pPr>
      <w:r w:rsidRPr="00F22E5C">
        <w:t>Normitehnilises märkuses asendatakse viide Euroopa Parlamendi ja nõukogu direktiivile 2012/27/EL viitega Euroopa Parlamendi ja nõukogu direktiivile (EL) 2023/1791, kuna direktiiv 2023/1791 on energiatõhususe direktiivi uuesti sõnastatud versioon ning tunnistab direktiivi 2012/27/EL kehtetuks. Seetõttu peab normitehniline märkus kajastama ajakohast Euroopa Liidu õigusakti, mille nõudeid energiamajanduse korralduse seadusega üle võetakse.</w:t>
      </w:r>
    </w:p>
    <w:p w14:paraId="557910CF" w14:textId="77777777" w:rsidR="00F22E5C" w:rsidRPr="00F22E5C" w:rsidRDefault="00F22E5C" w:rsidP="00F22E5C">
      <w:pPr>
        <w:pStyle w:val="muudetavtekst"/>
      </w:pPr>
      <w:r w:rsidRPr="00F22E5C">
        <w:t>Lisaks lisatakse normitehnilisse märkusesse viide Euroopa Parlamendi ja nõukogu direktiivile (EL) 2024/1275 hoonete energiatõhususe kohta, kuna eelnõuga täpsustatakse seaduse sätteid, mis on seotud hoonete energiatõhususe nõuetega. Samuti ajakohastatakse taastuvenergia valdkonna viited, lisades direktiivi (EL) 2023/2413, millega muudeti direktiivi (EL) 2018/2001 seoses taastuvatest energiaallikatest toodetud energia kasutamise edendamisega.</w:t>
      </w:r>
    </w:p>
    <w:p w14:paraId="5B47B1D1" w14:textId="4C10154A" w:rsidR="00FF33AF" w:rsidRDefault="00285EF6" w:rsidP="001D76FC">
      <w:pPr>
        <w:pStyle w:val="muudetavtekst"/>
      </w:pPr>
      <w:r w:rsidRPr="00285EF6">
        <w:rPr>
          <w:rFonts w:eastAsiaTheme="minorEastAsia"/>
          <w:color w:val="333333"/>
        </w:rPr>
        <w:t xml:space="preserve">HÕNTE § 38 lõike 2 järgi tuleb seaduse muutmisel ELi õigusakti muutmise tõttu täiendada muudetava seaduse normitehnilise märkuse sõnastust, lisades ELi õigusakti liigi, numbri ja avaldamismärke. </w:t>
      </w:r>
    </w:p>
    <w:p w14:paraId="6D8C869B" w14:textId="77777777" w:rsidR="00A77DB9" w:rsidRPr="009109A1" w:rsidRDefault="00A77DB9" w:rsidP="00947442">
      <w:pPr>
        <w:pStyle w:val="muudetavtekst"/>
        <w:rPr>
          <w:rFonts w:asciiTheme="minorHAnsi" w:hAnsiTheme="minorHAnsi" w:cstheme="minorHAnsi"/>
        </w:rPr>
      </w:pPr>
    </w:p>
    <w:p w14:paraId="6E8AAB17" w14:textId="26E457F5" w:rsidR="00A77DB9" w:rsidRPr="00C372F2" w:rsidRDefault="00A77DB9" w:rsidP="00947442">
      <w:pPr>
        <w:pStyle w:val="muudetavtekst"/>
        <w:rPr>
          <w:rFonts w:asciiTheme="minorHAnsi" w:hAnsiTheme="minorHAnsi" w:cstheme="minorHAnsi"/>
          <w:b/>
          <w:bCs/>
        </w:rPr>
      </w:pPr>
      <w:r w:rsidRPr="00C372F2">
        <w:rPr>
          <w:rFonts w:asciiTheme="minorHAnsi" w:hAnsiTheme="minorHAnsi" w:cstheme="minorHAnsi"/>
          <w:b/>
          <w:bCs/>
        </w:rPr>
        <w:t>Eelnõu §-ga 2 muudetakse elektrituruseadust</w:t>
      </w:r>
      <w:r w:rsidR="001E6928">
        <w:rPr>
          <w:rFonts w:asciiTheme="minorHAnsi" w:hAnsiTheme="minorHAnsi" w:cstheme="minorHAnsi"/>
          <w:b/>
          <w:bCs/>
        </w:rPr>
        <w:t>.</w:t>
      </w:r>
    </w:p>
    <w:p w14:paraId="58D295D4" w14:textId="77777777" w:rsidR="00A77DB9" w:rsidRDefault="00A77DB9" w:rsidP="00947442">
      <w:pPr>
        <w:pStyle w:val="muudetavtekst"/>
        <w:rPr>
          <w:rFonts w:asciiTheme="minorHAnsi" w:hAnsiTheme="minorHAnsi" w:cstheme="minorHAnsi"/>
        </w:rPr>
      </w:pPr>
    </w:p>
    <w:p w14:paraId="21CAC540" w14:textId="1411DBD5" w:rsidR="00A77DB9" w:rsidRDefault="3756FC7E" w:rsidP="00ED3ECE">
      <w:pPr>
        <w:spacing w:after="0" w:line="240" w:lineRule="auto"/>
        <w:ind w:left="10" w:right="60" w:hanging="10"/>
        <w:jc w:val="both"/>
        <w:rPr>
          <w:rFonts w:ascii="Times New Roman" w:eastAsia="Times New Roman" w:hAnsi="Times New Roman" w:cs="Times New Roman"/>
          <w:color w:val="000000"/>
          <w:kern w:val="2"/>
          <w:sz w:val="24"/>
          <w:szCs w:val="24"/>
          <w:lang w:eastAsia="et-EE"/>
          <w14:ligatures w14:val="standardContextual"/>
        </w:rPr>
      </w:pPr>
      <w:r w:rsidRPr="57490200">
        <w:rPr>
          <w:rFonts w:ascii="Times New Roman" w:eastAsia="Times New Roman" w:hAnsi="Times New Roman" w:cs="Times New Roman"/>
          <w:b/>
          <w:bCs/>
          <w:color w:val="000000"/>
          <w:kern w:val="2"/>
          <w:sz w:val="24"/>
          <w:szCs w:val="24"/>
          <w:lang w:eastAsia="et-EE"/>
          <w14:ligatures w14:val="standardContextual"/>
        </w:rPr>
        <w:t xml:space="preserve">Punktiga 1 </w:t>
      </w:r>
      <w:r w:rsidRPr="57490200">
        <w:rPr>
          <w:rFonts w:ascii="Times New Roman" w:eastAsia="Times New Roman" w:hAnsi="Times New Roman" w:cs="Times New Roman"/>
          <w:color w:val="000000"/>
          <w:kern w:val="2"/>
          <w:sz w:val="24"/>
          <w:szCs w:val="24"/>
          <w:lang w:eastAsia="et-EE"/>
          <w14:ligatures w14:val="standardContextual"/>
        </w:rPr>
        <w:t xml:space="preserve">lisatakse </w:t>
      </w:r>
      <w:r w:rsidR="00703340">
        <w:rPr>
          <w:rFonts w:ascii="Times New Roman" w:eastAsia="Times New Roman" w:hAnsi="Times New Roman" w:cs="Times New Roman"/>
          <w:color w:val="000000"/>
          <w:kern w:val="2"/>
          <w:sz w:val="24"/>
          <w:szCs w:val="24"/>
          <w:lang w:eastAsia="et-EE"/>
          <w14:ligatures w14:val="standardContextual"/>
        </w:rPr>
        <w:t xml:space="preserve">elektrituruseaduse </w:t>
      </w:r>
      <w:r w:rsidR="00703340" w:rsidRPr="51248E01">
        <w:t>§</w:t>
      </w:r>
      <w:r w:rsidRPr="57490200">
        <w:rPr>
          <w:rFonts w:ascii="Times New Roman" w:eastAsia="Times New Roman" w:hAnsi="Times New Roman" w:cs="Times New Roman"/>
          <w:color w:val="000000"/>
          <w:kern w:val="2"/>
          <w:sz w:val="24"/>
          <w:szCs w:val="24"/>
          <w:lang w:eastAsia="et-EE"/>
          <w14:ligatures w14:val="standardContextual"/>
        </w:rPr>
        <w:t xml:space="preserve"> 65 lõige 11. Esikohale seatakse tarbimise juhtimise lahendused</w:t>
      </w:r>
      <w:r w:rsidR="00B03181">
        <w:rPr>
          <w:rFonts w:ascii="Times New Roman" w:eastAsia="Times New Roman" w:hAnsi="Times New Roman" w:cs="Times New Roman"/>
          <w:color w:val="000000"/>
          <w:kern w:val="2"/>
          <w:sz w:val="24"/>
          <w:szCs w:val="24"/>
          <w:lang w:eastAsia="et-EE"/>
          <w14:ligatures w14:val="standardContextual"/>
        </w:rPr>
        <w:t xml:space="preserve">, </w:t>
      </w:r>
      <w:r w:rsidRPr="57490200">
        <w:rPr>
          <w:rFonts w:ascii="Times New Roman" w:eastAsia="Times New Roman" w:hAnsi="Times New Roman" w:cs="Times New Roman"/>
          <w:color w:val="000000"/>
          <w:kern w:val="2"/>
          <w:sz w:val="24"/>
          <w:szCs w:val="24"/>
          <w:lang w:eastAsia="et-EE"/>
          <w14:ligatures w14:val="standardContextual"/>
        </w:rPr>
        <w:t xml:space="preserve">kui nende abil on võimalik </w:t>
      </w:r>
      <w:r w:rsidR="2B0C1C59" w:rsidRPr="57490200">
        <w:rPr>
          <w:rFonts w:ascii="Times New Roman" w:eastAsia="Times New Roman" w:hAnsi="Times New Roman" w:cs="Times New Roman"/>
          <w:color w:val="000000" w:themeColor="text1"/>
          <w:sz w:val="24"/>
          <w:szCs w:val="24"/>
          <w:lang w:eastAsia="et-EE"/>
        </w:rPr>
        <w:t>poliitikaeesmärgid</w:t>
      </w:r>
      <w:r w:rsidR="2B0C1C59" w:rsidRPr="57490200">
        <w:rPr>
          <w:rFonts w:ascii="Times New Roman" w:eastAsia="Times New Roman" w:hAnsi="Times New Roman" w:cs="Times New Roman"/>
          <w:color w:val="000000"/>
          <w:kern w:val="2"/>
          <w:sz w:val="24"/>
          <w:szCs w:val="24"/>
          <w:lang w:eastAsia="et-EE"/>
          <w14:ligatures w14:val="standardContextual"/>
        </w:rPr>
        <w:t xml:space="preserve"> </w:t>
      </w:r>
      <w:r w:rsidRPr="57490200">
        <w:rPr>
          <w:rFonts w:ascii="Times New Roman" w:eastAsia="Times New Roman" w:hAnsi="Times New Roman" w:cs="Times New Roman"/>
          <w:color w:val="000000"/>
          <w:kern w:val="2"/>
          <w:sz w:val="24"/>
          <w:szCs w:val="24"/>
          <w:lang w:eastAsia="et-EE"/>
          <w14:ligatures w14:val="standardContextual"/>
        </w:rPr>
        <w:t xml:space="preserve">saavutada kulutõhusamalt </w:t>
      </w:r>
      <w:r w:rsidR="00703340">
        <w:rPr>
          <w:rFonts w:ascii="Times New Roman" w:eastAsia="Times New Roman" w:hAnsi="Times New Roman" w:cs="Times New Roman"/>
          <w:color w:val="000000"/>
          <w:kern w:val="2"/>
          <w:sz w:val="24"/>
          <w:szCs w:val="24"/>
          <w:lang w:eastAsia="et-EE"/>
          <w14:ligatures w14:val="standardContextual"/>
        </w:rPr>
        <w:t xml:space="preserve">kui taristuettevõtja tehtavate investeeringutega </w:t>
      </w:r>
      <w:r w:rsidRPr="57490200">
        <w:rPr>
          <w:rFonts w:ascii="Times New Roman" w:eastAsia="Times New Roman" w:hAnsi="Times New Roman" w:cs="Times New Roman"/>
          <w:color w:val="000000"/>
          <w:kern w:val="2"/>
          <w:sz w:val="24"/>
          <w:szCs w:val="24"/>
          <w:lang w:eastAsia="et-EE"/>
          <w14:ligatures w14:val="standardContextual"/>
        </w:rPr>
        <w:t xml:space="preserve">energiataristusse. </w:t>
      </w:r>
      <w:r w:rsidR="00703340">
        <w:rPr>
          <w:rFonts w:ascii="Times New Roman" w:eastAsia="Times New Roman" w:hAnsi="Times New Roman" w:cs="Times New Roman"/>
          <w:color w:val="000000"/>
          <w:kern w:val="2"/>
          <w:sz w:val="24"/>
          <w:szCs w:val="24"/>
          <w:lang w:eastAsia="et-EE"/>
          <w14:ligatures w14:val="standardContextual"/>
        </w:rPr>
        <w:t>Sellekohane</w:t>
      </w:r>
      <w:r w:rsidRPr="57490200">
        <w:rPr>
          <w:rFonts w:ascii="Times New Roman" w:eastAsia="Times New Roman" w:hAnsi="Times New Roman" w:cs="Times New Roman"/>
          <w:color w:val="000000"/>
          <w:kern w:val="2"/>
          <w:sz w:val="24"/>
          <w:szCs w:val="24"/>
          <w:lang w:eastAsia="et-EE"/>
          <w14:ligatures w14:val="standardContextual"/>
        </w:rPr>
        <w:t xml:space="preserve"> kulu-tulu</w:t>
      </w:r>
      <w:r w:rsidRPr="57490200">
        <w:rPr>
          <w:rFonts w:ascii="Times New Roman" w:eastAsia="Times New Roman" w:hAnsi="Times New Roman" w:cs="Times New Roman"/>
          <w:color w:val="000000" w:themeColor="text1"/>
          <w:sz w:val="24"/>
          <w:szCs w:val="24"/>
          <w:lang w:eastAsia="et-EE"/>
        </w:rPr>
        <w:t xml:space="preserve"> analüüs peab näitama, et välditaks</w:t>
      </w:r>
      <w:r w:rsidR="00F34416">
        <w:rPr>
          <w:rFonts w:ascii="Times New Roman" w:eastAsia="Times New Roman" w:hAnsi="Times New Roman" w:cs="Times New Roman"/>
          <w:color w:val="000000" w:themeColor="text1"/>
          <w:sz w:val="24"/>
          <w:szCs w:val="24"/>
          <w:lang w:eastAsia="et-EE"/>
        </w:rPr>
        <w:t>e</w:t>
      </w:r>
      <w:r w:rsidRPr="57490200">
        <w:rPr>
          <w:rFonts w:ascii="Times New Roman" w:eastAsia="Times New Roman" w:hAnsi="Times New Roman" w:cs="Times New Roman"/>
          <w:color w:val="000000" w:themeColor="text1"/>
          <w:sz w:val="24"/>
          <w:szCs w:val="24"/>
          <w:lang w:eastAsia="et-EE"/>
        </w:rPr>
        <w:t xml:space="preserve"> </w:t>
      </w:r>
      <w:r w:rsidR="00E324B6">
        <w:rPr>
          <w:rFonts w:ascii="Times New Roman" w:eastAsia="Times New Roman" w:hAnsi="Times New Roman" w:cs="Times New Roman"/>
          <w:color w:val="000000" w:themeColor="text1"/>
          <w:sz w:val="24"/>
          <w:szCs w:val="24"/>
          <w:lang w:eastAsia="et-EE"/>
        </w:rPr>
        <w:t xml:space="preserve">ebavajalikke </w:t>
      </w:r>
      <w:r w:rsidRPr="57490200">
        <w:rPr>
          <w:rFonts w:ascii="Times New Roman" w:eastAsia="Times New Roman" w:hAnsi="Times New Roman" w:cs="Times New Roman"/>
          <w:color w:val="000000" w:themeColor="text1"/>
          <w:sz w:val="24"/>
          <w:szCs w:val="24"/>
          <w:lang w:eastAsia="et-EE"/>
        </w:rPr>
        <w:t xml:space="preserve">investeeringuid </w:t>
      </w:r>
      <w:r w:rsidR="00E324B6">
        <w:rPr>
          <w:rFonts w:ascii="Times New Roman" w:eastAsia="Times New Roman" w:hAnsi="Times New Roman" w:cs="Times New Roman"/>
          <w:color w:val="000000" w:themeColor="text1"/>
          <w:sz w:val="24"/>
          <w:szCs w:val="24"/>
          <w:lang w:eastAsia="et-EE"/>
        </w:rPr>
        <w:t xml:space="preserve">füüsilisse </w:t>
      </w:r>
      <w:r w:rsidRPr="57490200">
        <w:rPr>
          <w:rFonts w:ascii="Times New Roman" w:eastAsia="Times New Roman" w:hAnsi="Times New Roman" w:cs="Times New Roman"/>
          <w:color w:val="000000" w:themeColor="text1"/>
          <w:sz w:val="24"/>
          <w:szCs w:val="24"/>
          <w:lang w:eastAsia="et-EE"/>
        </w:rPr>
        <w:t>varasse</w:t>
      </w:r>
      <w:r w:rsidR="00E324B6">
        <w:rPr>
          <w:rFonts w:ascii="Times New Roman" w:eastAsia="Times New Roman" w:hAnsi="Times New Roman" w:cs="Times New Roman"/>
          <w:color w:val="000000" w:themeColor="text1"/>
          <w:sz w:val="24"/>
          <w:szCs w:val="24"/>
          <w:lang w:eastAsia="et-EE"/>
        </w:rPr>
        <w:t xml:space="preserve"> ja </w:t>
      </w:r>
      <w:r w:rsidRPr="57490200">
        <w:rPr>
          <w:rFonts w:ascii="Times New Roman" w:eastAsia="Times New Roman" w:hAnsi="Times New Roman" w:cs="Times New Roman"/>
          <w:color w:val="000000" w:themeColor="text1"/>
          <w:sz w:val="24"/>
          <w:szCs w:val="24"/>
          <w:lang w:eastAsia="et-EE"/>
        </w:rPr>
        <w:t>samal ajal võetakse arvesse kliimamuutuste tagajärgi</w:t>
      </w:r>
      <w:r w:rsidR="1DB29BB0" w:rsidRPr="57490200">
        <w:rPr>
          <w:rFonts w:ascii="Times New Roman" w:eastAsia="Times New Roman" w:hAnsi="Times New Roman" w:cs="Times New Roman"/>
          <w:color w:val="000000" w:themeColor="text1"/>
          <w:sz w:val="24"/>
          <w:szCs w:val="24"/>
          <w:lang w:eastAsia="et-EE"/>
        </w:rPr>
        <w:t>,</w:t>
      </w:r>
      <w:r w:rsidRPr="57490200">
        <w:rPr>
          <w:rFonts w:ascii="Times New Roman" w:eastAsia="Times New Roman" w:hAnsi="Times New Roman" w:cs="Times New Roman"/>
          <w:color w:val="000000" w:themeColor="text1"/>
          <w:sz w:val="24"/>
          <w:szCs w:val="24"/>
          <w:lang w:eastAsia="et-EE"/>
        </w:rPr>
        <w:t xml:space="preserve"> nende mõju taristule ja materjalikasutusele. </w:t>
      </w:r>
      <w:r w:rsidR="00E324B6">
        <w:rPr>
          <w:rFonts w:ascii="Times New Roman" w:eastAsia="Times New Roman" w:hAnsi="Times New Roman" w:cs="Times New Roman"/>
          <w:color w:val="000000" w:themeColor="text1"/>
          <w:sz w:val="24"/>
          <w:szCs w:val="24"/>
          <w:lang w:eastAsia="et-EE"/>
        </w:rPr>
        <w:t>See tähendab,</w:t>
      </w:r>
      <w:r w:rsidR="00703340">
        <w:rPr>
          <w:rFonts w:ascii="Times New Roman" w:eastAsia="Times New Roman" w:hAnsi="Times New Roman" w:cs="Times New Roman"/>
          <w:color w:val="000000" w:themeColor="text1"/>
          <w:sz w:val="24"/>
          <w:szCs w:val="24"/>
          <w:lang w:eastAsia="et-EE"/>
        </w:rPr>
        <w:t xml:space="preserve"> </w:t>
      </w:r>
      <w:r w:rsidR="00E324B6">
        <w:rPr>
          <w:rFonts w:ascii="Times New Roman" w:eastAsia="Times New Roman" w:hAnsi="Times New Roman" w:cs="Times New Roman"/>
          <w:color w:val="000000" w:themeColor="text1"/>
          <w:sz w:val="24"/>
          <w:szCs w:val="24"/>
          <w:lang w:eastAsia="et-EE"/>
        </w:rPr>
        <w:t>et e</w:t>
      </w:r>
      <w:r w:rsidRPr="57490200">
        <w:rPr>
          <w:rFonts w:ascii="Times New Roman" w:eastAsia="Times New Roman" w:hAnsi="Times New Roman" w:cs="Times New Roman"/>
          <w:color w:val="000000" w:themeColor="text1"/>
          <w:sz w:val="24"/>
          <w:szCs w:val="24"/>
          <w:lang w:eastAsia="et-EE"/>
        </w:rPr>
        <w:t>nergiatõhusust käsitatakse omaette energiaallikana, mi</w:t>
      </w:r>
      <w:r w:rsidR="009A27DA">
        <w:rPr>
          <w:rFonts w:ascii="Times New Roman" w:eastAsia="Times New Roman" w:hAnsi="Times New Roman" w:cs="Times New Roman"/>
          <w:color w:val="000000" w:themeColor="text1"/>
          <w:sz w:val="24"/>
          <w:szCs w:val="24"/>
          <w:lang w:eastAsia="et-EE"/>
        </w:rPr>
        <w:t>da võiks kasutada enne, kui hakata</w:t>
      </w:r>
      <w:r w:rsidR="00F34416">
        <w:rPr>
          <w:rFonts w:ascii="Times New Roman" w:eastAsia="Times New Roman" w:hAnsi="Times New Roman" w:cs="Times New Roman"/>
          <w:color w:val="000000" w:themeColor="text1"/>
          <w:sz w:val="24"/>
          <w:szCs w:val="24"/>
          <w:lang w:eastAsia="et-EE"/>
        </w:rPr>
        <w:t>kse</w:t>
      </w:r>
      <w:r w:rsidRPr="57490200">
        <w:rPr>
          <w:rFonts w:ascii="Times New Roman" w:eastAsia="Times New Roman" w:hAnsi="Times New Roman" w:cs="Times New Roman"/>
          <w:color w:val="000000" w:themeColor="text1"/>
          <w:sz w:val="24"/>
          <w:szCs w:val="24"/>
          <w:lang w:eastAsia="et-EE"/>
        </w:rPr>
        <w:t xml:space="preserve"> </w:t>
      </w:r>
      <w:r w:rsidR="009A27DA">
        <w:rPr>
          <w:rFonts w:ascii="Times New Roman" w:eastAsia="Times New Roman" w:hAnsi="Times New Roman" w:cs="Times New Roman"/>
          <w:color w:val="000000" w:themeColor="text1"/>
          <w:sz w:val="24"/>
          <w:szCs w:val="24"/>
          <w:lang w:eastAsia="et-EE"/>
        </w:rPr>
        <w:t xml:space="preserve">tegema </w:t>
      </w:r>
      <w:r w:rsidRPr="57490200">
        <w:rPr>
          <w:rFonts w:ascii="Times New Roman" w:eastAsia="Times New Roman" w:hAnsi="Times New Roman" w:cs="Times New Roman"/>
          <w:color w:val="000000" w:themeColor="text1"/>
          <w:sz w:val="24"/>
          <w:szCs w:val="24"/>
          <w:lang w:eastAsia="et-EE"/>
        </w:rPr>
        <w:t>investeeri</w:t>
      </w:r>
      <w:r w:rsidR="009A27DA">
        <w:rPr>
          <w:rFonts w:ascii="Times New Roman" w:eastAsia="Times New Roman" w:hAnsi="Times New Roman" w:cs="Times New Roman"/>
          <w:color w:val="000000" w:themeColor="text1"/>
          <w:sz w:val="24"/>
          <w:szCs w:val="24"/>
          <w:lang w:eastAsia="et-EE"/>
        </w:rPr>
        <w:t>nguid</w:t>
      </w:r>
      <w:r w:rsidRPr="57490200">
        <w:rPr>
          <w:rFonts w:ascii="Times New Roman" w:eastAsia="Times New Roman" w:hAnsi="Times New Roman" w:cs="Times New Roman"/>
          <w:color w:val="000000" w:themeColor="text1"/>
          <w:sz w:val="24"/>
          <w:szCs w:val="24"/>
          <w:lang w:eastAsia="et-EE"/>
        </w:rPr>
        <w:t xml:space="preserve"> keerukama</w:t>
      </w:r>
      <w:r w:rsidR="009A27DA">
        <w:rPr>
          <w:rFonts w:ascii="Times New Roman" w:eastAsia="Times New Roman" w:hAnsi="Times New Roman" w:cs="Times New Roman"/>
          <w:color w:val="000000" w:themeColor="text1"/>
          <w:sz w:val="24"/>
          <w:szCs w:val="24"/>
          <w:lang w:eastAsia="et-EE"/>
        </w:rPr>
        <w:t>tesse</w:t>
      </w:r>
      <w:r w:rsidRPr="57490200">
        <w:rPr>
          <w:rFonts w:ascii="Times New Roman" w:eastAsia="Times New Roman" w:hAnsi="Times New Roman" w:cs="Times New Roman"/>
          <w:color w:val="000000" w:themeColor="text1"/>
          <w:sz w:val="24"/>
          <w:szCs w:val="24"/>
          <w:lang w:eastAsia="et-EE"/>
        </w:rPr>
        <w:t xml:space="preserve"> või kulukama</w:t>
      </w:r>
      <w:r w:rsidR="009A27DA">
        <w:rPr>
          <w:rFonts w:ascii="Times New Roman" w:eastAsia="Times New Roman" w:hAnsi="Times New Roman" w:cs="Times New Roman"/>
          <w:color w:val="000000" w:themeColor="text1"/>
          <w:sz w:val="24"/>
          <w:szCs w:val="24"/>
          <w:lang w:eastAsia="et-EE"/>
        </w:rPr>
        <w:t>tesse</w:t>
      </w:r>
      <w:r w:rsidRPr="57490200">
        <w:rPr>
          <w:rFonts w:ascii="Times New Roman" w:eastAsia="Times New Roman" w:hAnsi="Times New Roman" w:cs="Times New Roman"/>
          <w:color w:val="000000" w:themeColor="text1"/>
          <w:sz w:val="24"/>
          <w:szCs w:val="24"/>
          <w:lang w:eastAsia="et-EE"/>
        </w:rPr>
        <w:t xml:space="preserve"> </w:t>
      </w:r>
      <w:r w:rsidR="00B53356">
        <w:rPr>
          <w:rFonts w:ascii="Times New Roman" w:eastAsia="Times New Roman" w:hAnsi="Times New Roman" w:cs="Times New Roman"/>
          <w:color w:val="000000" w:themeColor="text1"/>
          <w:sz w:val="24"/>
          <w:szCs w:val="24"/>
          <w:lang w:eastAsia="et-EE"/>
        </w:rPr>
        <w:t>energia</w:t>
      </w:r>
      <w:r w:rsidRPr="57490200">
        <w:rPr>
          <w:rFonts w:ascii="Times New Roman" w:eastAsia="Times New Roman" w:hAnsi="Times New Roman" w:cs="Times New Roman"/>
          <w:color w:val="000000" w:themeColor="text1"/>
          <w:sz w:val="24"/>
          <w:szCs w:val="24"/>
          <w:lang w:eastAsia="et-EE"/>
        </w:rPr>
        <w:t>allika</w:t>
      </w:r>
      <w:r w:rsidR="009A27DA">
        <w:rPr>
          <w:rFonts w:ascii="Times New Roman" w:eastAsia="Times New Roman" w:hAnsi="Times New Roman" w:cs="Times New Roman"/>
          <w:color w:val="000000" w:themeColor="text1"/>
          <w:sz w:val="24"/>
          <w:szCs w:val="24"/>
          <w:lang w:eastAsia="et-EE"/>
        </w:rPr>
        <w:t>tesse</w:t>
      </w:r>
      <w:r w:rsidR="00B53356">
        <w:rPr>
          <w:rFonts w:ascii="Times New Roman" w:eastAsia="Times New Roman" w:hAnsi="Times New Roman" w:cs="Times New Roman"/>
          <w:color w:val="000000" w:themeColor="text1"/>
          <w:sz w:val="24"/>
          <w:szCs w:val="24"/>
          <w:lang w:eastAsia="et-EE"/>
        </w:rPr>
        <w:t xml:space="preserve"> või -tootmisviis</w:t>
      </w:r>
      <w:r w:rsidR="009A27DA">
        <w:rPr>
          <w:rFonts w:ascii="Times New Roman" w:eastAsia="Times New Roman" w:hAnsi="Times New Roman" w:cs="Times New Roman"/>
          <w:color w:val="000000" w:themeColor="text1"/>
          <w:sz w:val="24"/>
          <w:szCs w:val="24"/>
          <w:lang w:eastAsia="et-EE"/>
        </w:rPr>
        <w:t>idess</w:t>
      </w:r>
      <w:r w:rsidR="00B53356">
        <w:rPr>
          <w:rFonts w:ascii="Times New Roman" w:eastAsia="Times New Roman" w:hAnsi="Times New Roman" w:cs="Times New Roman"/>
          <w:color w:val="000000" w:themeColor="text1"/>
          <w:sz w:val="24"/>
          <w:szCs w:val="24"/>
          <w:lang w:eastAsia="et-EE"/>
        </w:rPr>
        <w:t>e</w:t>
      </w:r>
      <w:r w:rsidR="00E324B6">
        <w:rPr>
          <w:rFonts w:ascii="Times New Roman" w:eastAsia="Times New Roman" w:hAnsi="Times New Roman" w:cs="Times New Roman"/>
          <w:color w:val="000000" w:themeColor="text1"/>
          <w:sz w:val="24"/>
          <w:szCs w:val="24"/>
          <w:lang w:eastAsia="et-EE"/>
        </w:rPr>
        <w:t xml:space="preserve"> ja füüsilis</w:t>
      </w:r>
      <w:r w:rsidR="009A27DA">
        <w:rPr>
          <w:rFonts w:ascii="Times New Roman" w:eastAsia="Times New Roman" w:hAnsi="Times New Roman" w:cs="Times New Roman"/>
          <w:color w:val="000000" w:themeColor="text1"/>
          <w:sz w:val="24"/>
          <w:szCs w:val="24"/>
          <w:lang w:eastAsia="et-EE"/>
        </w:rPr>
        <w:t>se</w:t>
      </w:r>
      <w:r w:rsidR="00E324B6">
        <w:rPr>
          <w:rFonts w:ascii="Times New Roman" w:eastAsia="Times New Roman" w:hAnsi="Times New Roman" w:cs="Times New Roman"/>
          <w:color w:val="000000" w:themeColor="text1"/>
          <w:sz w:val="24"/>
          <w:szCs w:val="24"/>
          <w:lang w:eastAsia="et-EE"/>
        </w:rPr>
        <w:t xml:space="preserve"> varas</w:t>
      </w:r>
      <w:r w:rsidR="009A27DA">
        <w:rPr>
          <w:rFonts w:ascii="Times New Roman" w:eastAsia="Times New Roman" w:hAnsi="Times New Roman" w:cs="Times New Roman"/>
          <w:color w:val="000000" w:themeColor="text1"/>
          <w:sz w:val="24"/>
          <w:szCs w:val="24"/>
          <w:lang w:eastAsia="et-EE"/>
        </w:rPr>
        <w:t>se</w:t>
      </w:r>
      <w:r w:rsidR="00B53356">
        <w:rPr>
          <w:rFonts w:ascii="Times New Roman" w:eastAsia="Times New Roman" w:hAnsi="Times New Roman" w:cs="Times New Roman"/>
          <w:color w:val="000000" w:themeColor="text1"/>
          <w:sz w:val="24"/>
          <w:szCs w:val="24"/>
          <w:lang w:eastAsia="et-EE"/>
        </w:rPr>
        <w:t>, s</w:t>
      </w:r>
      <w:r w:rsidR="00703340">
        <w:rPr>
          <w:rFonts w:ascii="Times New Roman" w:eastAsia="Times New Roman" w:hAnsi="Times New Roman" w:cs="Times New Roman"/>
          <w:color w:val="000000" w:themeColor="text1"/>
          <w:sz w:val="24"/>
          <w:szCs w:val="24"/>
          <w:lang w:eastAsia="et-EE"/>
        </w:rPr>
        <w:t>h</w:t>
      </w:r>
      <w:r w:rsidR="00B53356">
        <w:rPr>
          <w:rFonts w:ascii="Times New Roman" w:eastAsia="Times New Roman" w:hAnsi="Times New Roman" w:cs="Times New Roman"/>
          <w:color w:val="000000" w:themeColor="text1"/>
          <w:sz w:val="24"/>
          <w:szCs w:val="24"/>
          <w:lang w:eastAsia="et-EE"/>
        </w:rPr>
        <w:t xml:space="preserve"> </w:t>
      </w:r>
      <w:r w:rsidR="00F34416">
        <w:rPr>
          <w:rFonts w:ascii="Times New Roman" w:eastAsia="Times New Roman" w:hAnsi="Times New Roman" w:cs="Times New Roman"/>
          <w:color w:val="000000" w:themeColor="text1"/>
          <w:sz w:val="24"/>
          <w:szCs w:val="24"/>
          <w:lang w:eastAsia="et-EE"/>
        </w:rPr>
        <w:t xml:space="preserve">enne </w:t>
      </w:r>
      <w:r w:rsidR="00B53356">
        <w:rPr>
          <w:rFonts w:ascii="Times New Roman" w:eastAsia="Times New Roman" w:hAnsi="Times New Roman" w:cs="Times New Roman"/>
          <w:color w:val="000000" w:themeColor="text1"/>
          <w:sz w:val="24"/>
          <w:szCs w:val="24"/>
          <w:lang w:eastAsia="et-EE"/>
        </w:rPr>
        <w:t>täiendava energiataristu rajamist</w:t>
      </w:r>
      <w:r w:rsidR="009A27DA">
        <w:rPr>
          <w:rFonts w:ascii="Times New Roman" w:eastAsia="Times New Roman" w:hAnsi="Times New Roman" w:cs="Times New Roman"/>
          <w:color w:val="000000" w:themeColor="text1"/>
          <w:sz w:val="24"/>
          <w:szCs w:val="24"/>
          <w:lang w:eastAsia="et-EE"/>
        </w:rPr>
        <w:t>. Seejuures tuleks</w:t>
      </w:r>
      <w:r w:rsidR="00E324B6">
        <w:rPr>
          <w:rFonts w:ascii="Times New Roman" w:eastAsia="Times New Roman" w:hAnsi="Times New Roman" w:cs="Times New Roman"/>
          <w:color w:val="000000" w:themeColor="text1"/>
          <w:sz w:val="24"/>
          <w:szCs w:val="24"/>
          <w:lang w:eastAsia="et-EE"/>
        </w:rPr>
        <w:t xml:space="preserve"> </w:t>
      </w:r>
      <w:r w:rsidRPr="57490200">
        <w:rPr>
          <w:rFonts w:ascii="Times New Roman" w:eastAsia="Times New Roman" w:hAnsi="Times New Roman" w:cs="Times New Roman"/>
          <w:color w:val="000000" w:themeColor="text1"/>
          <w:sz w:val="24"/>
          <w:szCs w:val="24"/>
          <w:lang w:eastAsia="et-EE"/>
        </w:rPr>
        <w:t>arvestad</w:t>
      </w:r>
      <w:r w:rsidR="009A27DA">
        <w:rPr>
          <w:rFonts w:ascii="Times New Roman" w:eastAsia="Times New Roman" w:hAnsi="Times New Roman" w:cs="Times New Roman"/>
          <w:color w:val="000000" w:themeColor="text1"/>
          <w:sz w:val="24"/>
          <w:szCs w:val="24"/>
          <w:lang w:eastAsia="et-EE"/>
        </w:rPr>
        <w:t>a</w:t>
      </w:r>
      <w:r w:rsidRPr="57490200">
        <w:rPr>
          <w:rFonts w:ascii="Times New Roman" w:eastAsia="Times New Roman" w:hAnsi="Times New Roman" w:cs="Times New Roman"/>
          <w:color w:val="000000" w:themeColor="text1"/>
          <w:sz w:val="24"/>
          <w:szCs w:val="24"/>
          <w:lang w:eastAsia="et-EE"/>
        </w:rPr>
        <w:t xml:space="preserve"> üleminekut </w:t>
      </w:r>
      <w:r w:rsidR="009A27DA" w:rsidRPr="57490200">
        <w:rPr>
          <w:rFonts w:ascii="Times New Roman" w:eastAsia="Times New Roman" w:hAnsi="Times New Roman" w:cs="Times New Roman"/>
          <w:color w:val="000000" w:themeColor="text1"/>
          <w:sz w:val="24"/>
          <w:szCs w:val="24"/>
          <w:lang w:eastAsia="et-EE"/>
        </w:rPr>
        <w:t>traditsiooniliselt energiatootmise ja -tarbimise mudelilt</w:t>
      </w:r>
      <w:r w:rsidR="009A27DA">
        <w:rPr>
          <w:rFonts w:ascii="Times New Roman" w:eastAsia="Times New Roman" w:hAnsi="Times New Roman" w:cs="Times New Roman"/>
          <w:color w:val="000000" w:themeColor="text1"/>
          <w:sz w:val="24"/>
          <w:szCs w:val="24"/>
          <w:lang w:eastAsia="et-EE"/>
        </w:rPr>
        <w:t xml:space="preserve"> </w:t>
      </w:r>
      <w:r w:rsidRPr="57490200">
        <w:rPr>
          <w:rFonts w:ascii="Times New Roman" w:eastAsia="Times New Roman" w:hAnsi="Times New Roman" w:cs="Times New Roman"/>
          <w:color w:val="000000" w:themeColor="text1"/>
          <w:sz w:val="24"/>
          <w:szCs w:val="24"/>
          <w:lang w:eastAsia="et-EE"/>
        </w:rPr>
        <w:t xml:space="preserve">paindlikumale </w:t>
      </w:r>
      <w:r w:rsidR="00E324B6">
        <w:rPr>
          <w:rFonts w:ascii="Times New Roman" w:eastAsia="Times New Roman" w:hAnsi="Times New Roman" w:cs="Times New Roman"/>
          <w:color w:val="000000" w:themeColor="text1"/>
          <w:sz w:val="24"/>
          <w:szCs w:val="24"/>
          <w:lang w:eastAsia="et-EE"/>
        </w:rPr>
        <w:t>energia</w:t>
      </w:r>
      <w:r w:rsidRPr="57490200">
        <w:rPr>
          <w:rFonts w:ascii="Times New Roman" w:eastAsia="Times New Roman" w:hAnsi="Times New Roman" w:cs="Times New Roman"/>
          <w:color w:val="000000" w:themeColor="text1"/>
          <w:sz w:val="24"/>
          <w:szCs w:val="24"/>
          <w:lang w:eastAsia="et-EE"/>
        </w:rPr>
        <w:t xml:space="preserve">süsteemile </w:t>
      </w:r>
      <w:r w:rsidR="00B53356">
        <w:rPr>
          <w:rFonts w:ascii="Times New Roman" w:eastAsia="Times New Roman" w:hAnsi="Times New Roman" w:cs="Times New Roman"/>
          <w:color w:val="000000" w:themeColor="text1"/>
          <w:sz w:val="24"/>
          <w:szCs w:val="24"/>
          <w:lang w:eastAsia="et-EE"/>
        </w:rPr>
        <w:t>(s</w:t>
      </w:r>
      <w:r w:rsidR="00703340">
        <w:rPr>
          <w:rFonts w:ascii="Times New Roman" w:eastAsia="Times New Roman" w:hAnsi="Times New Roman" w:cs="Times New Roman"/>
          <w:color w:val="000000" w:themeColor="text1"/>
          <w:sz w:val="24"/>
          <w:szCs w:val="24"/>
          <w:lang w:eastAsia="et-EE"/>
        </w:rPr>
        <w:t>t</w:t>
      </w:r>
      <w:r w:rsidR="00B53356">
        <w:rPr>
          <w:rFonts w:ascii="Times New Roman" w:eastAsia="Times New Roman" w:hAnsi="Times New Roman" w:cs="Times New Roman"/>
          <w:color w:val="000000" w:themeColor="text1"/>
          <w:sz w:val="24"/>
          <w:szCs w:val="24"/>
          <w:lang w:eastAsia="et-EE"/>
        </w:rPr>
        <w:t xml:space="preserve"> rohkem hajatootmist ning juhitamatuid ehk taastuvaid energiaallikaid, rohkem aktiivseid tarbijaid, kes oma tarbimist ajastada võivad</w:t>
      </w:r>
      <w:r w:rsidR="00703340">
        <w:rPr>
          <w:rFonts w:ascii="Times New Roman" w:eastAsia="Times New Roman" w:hAnsi="Times New Roman" w:cs="Times New Roman"/>
          <w:color w:val="000000" w:themeColor="text1"/>
          <w:sz w:val="24"/>
          <w:szCs w:val="24"/>
          <w:lang w:eastAsia="et-EE"/>
        </w:rPr>
        <w:t>,</w:t>
      </w:r>
      <w:r w:rsidR="00B53356">
        <w:rPr>
          <w:rFonts w:ascii="Times New Roman" w:eastAsia="Times New Roman" w:hAnsi="Times New Roman" w:cs="Times New Roman"/>
          <w:color w:val="000000" w:themeColor="text1"/>
          <w:sz w:val="24"/>
          <w:szCs w:val="24"/>
          <w:lang w:eastAsia="et-EE"/>
        </w:rPr>
        <w:t xml:space="preserve"> ning süsteemis </w:t>
      </w:r>
      <w:r w:rsidR="00703340">
        <w:rPr>
          <w:rFonts w:ascii="Times New Roman" w:eastAsia="Times New Roman" w:hAnsi="Times New Roman" w:cs="Times New Roman"/>
          <w:color w:val="000000" w:themeColor="text1"/>
          <w:sz w:val="24"/>
          <w:szCs w:val="24"/>
          <w:lang w:eastAsia="et-EE"/>
        </w:rPr>
        <w:t>võimsama</w:t>
      </w:r>
      <w:r w:rsidR="00B53356">
        <w:rPr>
          <w:rFonts w:ascii="Times New Roman" w:eastAsia="Times New Roman" w:hAnsi="Times New Roman" w:cs="Times New Roman"/>
          <w:color w:val="000000" w:themeColor="text1"/>
          <w:sz w:val="24"/>
          <w:szCs w:val="24"/>
          <w:lang w:eastAsia="et-EE"/>
        </w:rPr>
        <w:t xml:space="preserve"> energiasalvestuse olemasolu, mis aitab nõudluse juhtimise ja tarbimise ning tootmise reaalaja tasakaalu hoida)</w:t>
      </w:r>
      <w:r w:rsidR="009A27DA">
        <w:rPr>
          <w:rFonts w:ascii="Times New Roman" w:eastAsia="Times New Roman" w:hAnsi="Times New Roman" w:cs="Times New Roman"/>
          <w:color w:val="000000" w:themeColor="text1"/>
          <w:sz w:val="24"/>
          <w:szCs w:val="24"/>
          <w:lang w:eastAsia="et-EE"/>
        </w:rPr>
        <w:t>.</w:t>
      </w:r>
      <w:r w:rsidR="00B53356">
        <w:rPr>
          <w:rFonts w:ascii="Times New Roman" w:eastAsia="Times New Roman" w:hAnsi="Times New Roman" w:cs="Times New Roman"/>
          <w:color w:val="000000" w:themeColor="text1"/>
          <w:sz w:val="24"/>
          <w:szCs w:val="24"/>
          <w:lang w:eastAsia="et-EE"/>
        </w:rPr>
        <w:t xml:space="preserve"> </w:t>
      </w:r>
    </w:p>
    <w:p w14:paraId="37FDA18D" w14:textId="77777777" w:rsidR="00A77DB9" w:rsidRPr="00D40ADB" w:rsidRDefault="00A77DB9" w:rsidP="00647139">
      <w:pPr>
        <w:spacing w:after="0" w:line="240" w:lineRule="auto"/>
        <w:ind w:right="60"/>
        <w:jc w:val="both"/>
        <w:rPr>
          <w:rFonts w:ascii="Times New Roman" w:eastAsia="Times New Roman" w:hAnsi="Times New Roman" w:cs="Times New Roman"/>
          <w:color w:val="000000"/>
          <w:kern w:val="2"/>
          <w:sz w:val="24"/>
          <w:szCs w:val="24"/>
          <w:lang w:eastAsia="et-EE"/>
          <w14:ligatures w14:val="standardContextual"/>
        </w:rPr>
      </w:pPr>
    </w:p>
    <w:p w14:paraId="182B8002" w14:textId="6F95798C" w:rsidR="00A77DB9" w:rsidRPr="00D40ADB" w:rsidRDefault="3756FC7E" w:rsidP="00ED3ECE">
      <w:pPr>
        <w:spacing w:after="0" w:line="240" w:lineRule="auto"/>
        <w:ind w:left="10" w:right="60" w:hanging="10"/>
        <w:jc w:val="both"/>
        <w:rPr>
          <w:rFonts w:ascii="Times New Roman" w:eastAsia="Times New Roman" w:hAnsi="Times New Roman" w:cs="Times New Roman"/>
          <w:kern w:val="2"/>
          <w:sz w:val="24"/>
          <w:szCs w:val="24"/>
          <w:lang w:eastAsia="et-EE"/>
          <w14:ligatures w14:val="standardContextual"/>
        </w:rPr>
      </w:pPr>
      <w:r w:rsidRPr="57490200">
        <w:rPr>
          <w:rFonts w:ascii="Times New Roman" w:eastAsia="Times New Roman" w:hAnsi="Times New Roman" w:cs="Times New Roman"/>
          <w:b/>
          <w:bCs/>
          <w:color w:val="000000"/>
          <w:kern w:val="2"/>
          <w:sz w:val="24"/>
          <w:szCs w:val="24"/>
          <w:lang w:eastAsia="et-EE"/>
          <w14:ligatures w14:val="standardContextual"/>
        </w:rPr>
        <w:t xml:space="preserve">Punktiga </w:t>
      </w:r>
      <w:r w:rsidR="00647139">
        <w:rPr>
          <w:rFonts w:ascii="Times New Roman" w:eastAsia="Times New Roman" w:hAnsi="Times New Roman" w:cs="Times New Roman"/>
          <w:b/>
          <w:bCs/>
          <w:color w:val="000000"/>
          <w:kern w:val="2"/>
          <w:sz w:val="24"/>
          <w:szCs w:val="24"/>
          <w:lang w:eastAsia="et-EE"/>
          <w14:ligatures w14:val="standardContextual"/>
        </w:rPr>
        <w:t>2</w:t>
      </w:r>
      <w:r w:rsidRPr="57490200">
        <w:rPr>
          <w:rFonts w:ascii="Times New Roman" w:eastAsia="Times New Roman" w:hAnsi="Times New Roman" w:cs="Times New Roman"/>
          <w:b/>
          <w:bCs/>
          <w:color w:val="000000"/>
          <w:kern w:val="2"/>
          <w:sz w:val="24"/>
          <w:szCs w:val="24"/>
          <w:lang w:eastAsia="et-EE"/>
          <w14:ligatures w14:val="standardContextual"/>
        </w:rPr>
        <w:t xml:space="preserve"> </w:t>
      </w:r>
      <w:r w:rsidRPr="00D40ADB">
        <w:rPr>
          <w:rFonts w:ascii="Times New Roman" w:eastAsia="Times New Roman" w:hAnsi="Times New Roman" w:cs="Times New Roman"/>
          <w:color w:val="000000"/>
          <w:kern w:val="2"/>
          <w:sz w:val="24"/>
          <w:szCs w:val="24"/>
          <w:lang w:eastAsia="et-EE"/>
          <w14:ligatures w14:val="standardContextual"/>
        </w:rPr>
        <w:t xml:space="preserve">täiendatakse </w:t>
      </w:r>
      <w:r w:rsidR="009A27DA" w:rsidRPr="51248E01">
        <w:t>§</w:t>
      </w:r>
      <w:r w:rsidRPr="00D40ADB">
        <w:rPr>
          <w:rFonts w:ascii="Times New Roman" w:eastAsia="Times New Roman" w:hAnsi="Times New Roman" w:cs="Times New Roman"/>
          <w:color w:val="000000"/>
          <w:kern w:val="2"/>
          <w:sz w:val="24"/>
          <w:szCs w:val="24"/>
          <w:lang w:eastAsia="et-EE"/>
          <w14:ligatures w14:val="standardContextual"/>
        </w:rPr>
        <w:t xml:space="preserve"> 66 lõigetega 17 ja 18. </w:t>
      </w:r>
      <w:r w:rsidRPr="00D40ADB">
        <w:rPr>
          <w:rFonts w:ascii="Times New Roman" w:eastAsia="Times New Roman" w:hAnsi="Times New Roman" w:cs="Times New Roman"/>
          <w:kern w:val="2"/>
          <w:sz w:val="24"/>
          <w:szCs w:val="24"/>
          <w:lang w:eastAsia="et-EE"/>
          <w14:ligatures w14:val="standardContextual"/>
        </w:rPr>
        <w:t xml:space="preserve">Energiatõhususe esikohale seadmisega </w:t>
      </w:r>
      <w:r w:rsidR="5107761E" w:rsidRPr="00D40ADB">
        <w:rPr>
          <w:rFonts w:ascii="Times New Roman" w:eastAsia="Times New Roman" w:hAnsi="Times New Roman" w:cs="Times New Roman"/>
          <w:kern w:val="2"/>
          <w:sz w:val="24"/>
          <w:szCs w:val="24"/>
          <w:lang w:eastAsia="et-EE"/>
          <w14:ligatures w14:val="standardContextual"/>
        </w:rPr>
        <w:t>on</w:t>
      </w:r>
      <w:r w:rsidRPr="00D40ADB">
        <w:rPr>
          <w:rFonts w:ascii="Times New Roman" w:eastAsia="Times New Roman" w:hAnsi="Times New Roman" w:cs="Times New Roman"/>
          <w:kern w:val="2"/>
          <w:sz w:val="24"/>
          <w:szCs w:val="24"/>
          <w:lang w:eastAsia="et-EE"/>
          <w14:ligatures w14:val="standardContextual"/>
        </w:rPr>
        <w:t xml:space="preserve"> </w:t>
      </w:r>
      <w:r w:rsidR="009A27DA">
        <w:rPr>
          <w:rFonts w:ascii="Times New Roman" w:eastAsia="Times New Roman" w:hAnsi="Times New Roman" w:cs="Times New Roman"/>
          <w:kern w:val="2"/>
          <w:sz w:val="24"/>
          <w:szCs w:val="24"/>
          <w:lang w:eastAsia="et-EE"/>
          <w14:ligatures w14:val="standardContextual"/>
        </w:rPr>
        <w:t>eelistatud</w:t>
      </w:r>
      <w:r w:rsidR="009A27DA" w:rsidRPr="00D40ADB">
        <w:rPr>
          <w:rFonts w:ascii="Times New Roman" w:eastAsia="Times New Roman" w:hAnsi="Times New Roman" w:cs="Times New Roman"/>
          <w:kern w:val="2"/>
          <w:sz w:val="24"/>
          <w:szCs w:val="24"/>
          <w:lang w:eastAsia="et-EE"/>
          <w14:ligatures w14:val="standardContextual"/>
        </w:rPr>
        <w:t xml:space="preserve"> </w:t>
      </w:r>
      <w:r w:rsidRPr="00D40ADB">
        <w:rPr>
          <w:rFonts w:ascii="Times New Roman" w:eastAsia="Times New Roman" w:hAnsi="Times New Roman" w:cs="Times New Roman"/>
          <w:kern w:val="2"/>
          <w:sz w:val="24"/>
          <w:szCs w:val="24"/>
          <w:lang w:eastAsia="et-EE"/>
          <w14:ligatures w14:val="standardContextual"/>
        </w:rPr>
        <w:t xml:space="preserve">tarbimise juhtimise meetmed </w:t>
      </w:r>
      <w:r w:rsidR="0017126D">
        <w:rPr>
          <w:rFonts w:ascii="Times New Roman" w:eastAsia="Times New Roman" w:hAnsi="Times New Roman" w:cs="Times New Roman"/>
          <w:kern w:val="2"/>
          <w:sz w:val="24"/>
          <w:szCs w:val="24"/>
          <w:lang w:eastAsia="et-EE"/>
          <w14:ligatures w14:val="standardContextual"/>
        </w:rPr>
        <w:t>ning</w:t>
      </w:r>
      <w:r w:rsidRPr="00D40ADB">
        <w:rPr>
          <w:rFonts w:ascii="Times New Roman" w:eastAsia="Times New Roman" w:hAnsi="Times New Roman" w:cs="Times New Roman"/>
          <w:kern w:val="2"/>
          <w:sz w:val="24"/>
          <w:szCs w:val="24"/>
          <w:lang w:eastAsia="et-EE"/>
          <w14:ligatures w14:val="standardContextual"/>
        </w:rPr>
        <w:t xml:space="preserve"> </w:t>
      </w:r>
      <w:r w:rsidR="0017126D">
        <w:rPr>
          <w:rFonts w:ascii="Times New Roman" w:eastAsia="Times New Roman" w:hAnsi="Times New Roman" w:cs="Times New Roman"/>
          <w:kern w:val="2"/>
          <w:sz w:val="24"/>
          <w:szCs w:val="24"/>
          <w:lang w:eastAsia="et-EE"/>
          <w14:ligatures w14:val="standardContextual"/>
        </w:rPr>
        <w:t xml:space="preserve">energiatõhusus siis, </w:t>
      </w:r>
      <w:r w:rsidRPr="00D40ADB">
        <w:rPr>
          <w:rFonts w:ascii="Times New Roman" w:eastAsia="Times New Roman" w:hAnsi="Times New Roman" w:cs="Times New Roman"/>
          <w:kern w:val="2"/>
          <w:sz w:val="24"/>
          <w:szCs w:val="24"/>
          <w:lang w:eastAsia="et-EE"/>
          <w14:ligatures w14:val="standardContextual"/>
        </w:rPr>
        <w:t xml:space="preserve">kui analüüside põhjal on </w:t>
      </w:r>
      <w:r w:rsidR="0017126D">
        <w:rPr>
          <w:rFonts w:ascii="Times New Roman" w:eastAsia="Times New Roman" w:hAnsi="Times New Roman" w:cs="Times New Roman"/>
          <w:kern w:val="2"/>
          <w:sz w:val="24"/>
          <w:szCs w:val="24"/>
          <w:lang w:eastAsia="et-EE"/>
          <w14:ligatures w14:val="standardContextual"/>
        </w:rPr>
        <w:t xml:space="preserve">see </w:t>
      </w:r>
      <w:r w:rsidRPr="00D40ADB">
        <w:rPr>
          <w:rFonts w:ascii="Times New Roman" w:eastAsia="Times New Roman" w:hAnsi="Times New Roman" w:cs="Times New Roman"/>
          <w:kern w:val="2"/>
          <w:sz w:val="24"/>
          <w:szCs w:val="24"/>
          <w:lang w:eastAsia="et-EE"/>
          <w14:ligatures w14:val="standardContextual"/>
        </w:rPr>
        <w:t>ühiskondlikult kasulikum kui investeeringud (täiendavasse) energiataristusse.</w:t>
      </w:r>
    </w:p>
    <w:p w14:paraId="57DA81C6" w14:textId="3CDFEB70" w:rsidR="00A77DB9" w:rsidRPr="00D40ADB" w:rsidRDefault="3756FC7E" w:rsidP="00ED3ECE">
      <w:pPr>
        <w:spacing w:after="0" w:line="240" w:lineRule="auto"/>
        <w:ind w:left="10" w:right="60" w:hanging="10"/>
        <w:jc w:val="both"/>
        <w:rPr>
          <w:rFonts w:ascii="Times New Roman" w:eastAsia="Times New Roman" w:hAnsi="Times New Roman" w:cs="Times New Roman"/>
          <w:kern w:val="2"/>
          <w:sz w:val="24"/>
          <w:szCs w:val="24"/>
          <w:lang w:eastAsia="et-EE"/>
          <w14:ligatures w14:val="standardContextual"/>
        </w:rPr>
      </w:pPr>
      <w:r w:rsidRPr="00D40ADB">
        <w:rPr>
          <w:rFonts w:ascii="Times New Roman" w:eastAsia="Times New Roman" w:hAnsi="Times New Roman" w:cs="Times New Roman"/>
          <w:kern w:val="2"/>
          <w:sz w:val="24"/>
          <w:szCs w:val="24"/>
          <w:lang w:eastAsia="et-EE"/>
          <w14:ligatures w14:val="standardContextual"/>
        </w:rPr>
        <w:t>Kui võrguettevõtjatel on vaja teha hankeid ja pakkumistega seotud otsuseid, tuleb rakendada energiatõhususe esikohale seadmise põhimõtet, et valida taristu optimeerimiseks kõige tõhusam alternatiiv. Võrkude ülekoormuse vältimiseks on vaja soodustada tarbimiskaja</w:t>
      </w:r>
      <w:r w:rsidR="00A92810">
        <w:rPr>
          <w:rStyle w:val="Allmrkuseviide"/>
          <w:rFonts w:ascii="Times New Roman" w:eastAsia="Times New Roman" w:hAnsi="Times New Roman" w:cs="Times New Roman"/>
          <w:kern w:val="2"/>
          <w:sz w:val="24"/>
          <w:szCs w:val="24"/>
          <w:lang w:eastAsia="et-EE"/>
          <w14:ligatures w14:val="standardContextual"/>
        </w:rPr>
        <w:footnoteReference w:id="74"/>
      </w:r>
      <w:r w:rsidRPr="00D40ADB">
        <w:rPr>
          <w:rFonts w:ascii="Times New Roman" w:eastAsia="Times New Roman" w:hAnsi="Times New Roman" w:cs="Times New Roman"/>
          <w:kern w:val="2"/>
          <w:sz w:val="24"/>
          <w:szCs w:val="24"/>
          <w:lang w:eastAsia="et-EE"/>
          <w14:ligatures w14:val="standardContextual"/>
        </w:rPr>
        <w:t xml:space="preserve"> </w:t>
      </w:r>
      <w:r w:rsidR="2C7D5391" w:rsidRPr="00D40ADB">
        <w:rPr>
          <w:rFonts w:ascii="Times New Roman" w:eastAsia="Times New Roman" w:hAnsi="Times New Roman" w:cs="Times New Roman"/>
          <w:kern w:val="2"/>
          <w:sz w:val="24"/>
          <w:szCs w:val="24"/>
          <w:lang w:eastAsia="et-EE"/>
          <w14:ligatures w14:val="standardContextual"/>
        </w:rPr>
        <w:t xml:space="preserve">ja </w:t>
      </w:r>
      <w:r w:rsidRPr="00D40ADB">
        <w:rPr>
          <w:rFonts w:ascii="Times New Roman" w:eastAsia="Times New Roman" w:hAnsi="Times New Roman" w:cs="Times New Roman"/>
          <w:kern w:val="2"/>
          <w:sz w:val="24"/>
          <w:szCs w:val="24"/>
          <w:lang w:eastAsia="et-EE"/>
          <w14:ligatures w14:val="standardContextual"/>
        </w:rPr>
        <w:t>omatarbeks tootmist ning edendada lõpptarbimise paindlikkust</w:t>
      </w:r>
      <w:r w:rsidR="0020505B">
        <w:rPr>
          <w:rFonts w:ascii="Times New Roman" w:eastAsia="Times New Roman" w:hAnsi="Times New Roman" w:cs="Times New Roman"/>
          <w:kern w:val="2"/>
          <w:sz w:val="24"/>
          <w:szCs w:val="24"/>
          <w:lang w:eastAsia="et-EE"/>
          <w14:ligatures w14:val="standardContextual"/>
        </w:rPr>
        <w:t xml:space="preserve"> (näiteks </w:t>
      </w:r>
      <w:r w:rsidR="000655AF">
        <w:rPr>
          <w:rFonts w:ascii="Times New Roman" w:eastAsia="Times New Roman" w:hAnsi="Times New Roman" w:cs="Times New Roman"/>
          <w:kern w:val="2"/>
          <w:sz w:val="24"/>
          <w:szCs w:val="24"/>
          <w:lang w:eastAsia="et-EE"/>
          <w14:ligatures w14:val="standardContextual"/>
        </w:rPr>
        <w:t xml:space="preserve">tööstuste ja ettevõtete puhul </w:t>
      </w:r>
      <w:r w:rsidR="00732581">
        <w:rPr>
          <w:rFonts w:ascii="Times New Roman" w:eastAsia="Times New Roman" w:hAnsi="Times New Roman" w:cs="Times New Roman"/>
          <w:kern w:val="2"/>
          <w:sz w:val="24"/>
          <w:szCs w:val="24"/>
          <w:lang w:eastAsia="et-EE"/>
          <w14:ligatures w14:val="standardContextual"/>
        </w:rPr>
        <w:t>energiajuhtimissüsteemid</w:t>
      </w:r>
      <w:r w:rsidR="000655AF">
        <w:rPr>
          <w:rFonts w:ascii="Times New Roman" w:eastAsia="Times New Roman" w:hAnsi="Times New Roman" w:cs="Times New Roman"/>
          <w:kern w:val="2"/>
          <w:sz w:val="24"/>
          <w:szCs w:val="24"/>
          <w:lang w:eastAsia="et-EE"/>
          <w14:ligatures w14:val="standardContextual"/>
        </w:rPr>
        <w:t>e kasutuselevõtmine</w:t>
      </w:r>
      <w:r w:rsidR="00732581">
        <w:rPr>
          <w:rFonts w:ascii="Times New Roman" w:eastAsia="Times New Roman" w:hAnsi="Times New Roman" w:cs="Times New Roman"/>
          <w:kern w:val="2"/>
          <w:sz w:val="24"/>
          <w:szCs w:val="24"/>
          <w:lang w:eastAsia="et-EE"/>
          <w14:ligatures w14:val="standardContextual"/>
        </w:rPr>
        <w:t xml:space="preserve">, </w:t>
      </w:r>
      <w:r w:rsidR="000655AF">
        <w:rPr>
          <w:rFonts w:ascii="Times New Roman" w:eastAsia="Times New Roman" w:hAnsi="Times New Roman" w:cs="Times New Roman"/>
          <w:kern w:val="2"/>
          <w:sz w:val="24"/>
          <w:szCs w:val="24"/>
          <w:lang w:eastAsia="et-EE"/>
          <w14:ligatures w14:val="standardContextual"/>
        </w:rPr>
        <w:t xml:space="preserve">aga kodumajapidamiste puhul näiteks </w:t>
      </w:r>
      <w:r w:rsidR="00324B15">
        <w:rPr>
          <w:rFonts w:ascii="Times New Roman" w:eastAsia="Times New Roman" w:hAnsi="Times New Roman" w:cs="Times New Roman"/>
          <w:kern w:val="2"/>
          <w:sz w:val="24"/>
          <w:szCs w:val="24"/>
          <w:lang w:eastAsia="et-EE"/>
          <w14:ligatures w14:val="standardContextual"/>
        </w:rPr>
        <w:t xml:space="preserve">aja </w:t>
      </w:r>
      <w:r w:rsidR="000655AF">
        <w:rPr>
          <w:rFonts w:ascii="Times New Roman" w:eastAsia="Times New Roman" w:hAnsi="Times New Roman" w:cs="Times New Roman"/>
          <w:kern w:val="2"/>
          <w:sz w:val="24"/>
          <w:szCs w:val="24"/>
          <w:lang w:eastAsia="et-EE"/>
          <w14:ligatures w14:val="standardContextual"/>
        </w:rPr>
        <w:t>vali</w:t>
      </w:r>
      <w:r w:rsidR="00324B15">
        <w:rPr>
          <w:rFonts w:ascii="Times New Roman" w:eastAsia="Times New Roman" w:hAnsi="Times New Roman" w:cs="Times New Roman"/>
          <w:kern w:val="2"/>
          <w:sz w:val="24"/>
          <w:szCs w:val="24"/>
          <w:lang w:eastAsia="et-EE"/>
          <w14:ligatures w14:val="standardContextual"/>
        </w:rPr>
        <w:t>mine</w:t>
      </w:r>
      <w:r w:rsidR="000655AF">
        <w:rPr>
          <w:rFonts w:ascii="Times New Roman" w:eastAsia="Times New Roman" w:hAnsi="Times New Roman" w:cs="Times New Roman"/>
          <w:kern w:val="2"/>
          <w:sz w:val="24"/>
          <w:szCs w:val="24"/>
          <w:lang w:eastAsia="et-EE"/>
          <w14:ligatures w14:val="standardContextual"/>
        </w:rPr>
        <w:t xml:space="preserve">, </w:t>
      </w:r>
      <w:r w:rsidR="00732581">
        <w:rPr>
          <w:rFonts w:ascii="Times New Roman" w:eastAsia="Times New Roman" w:hAnsi="Times New Roman" w:cs="Times New Roman"/>
          <w:kern w:val="2"/>
          <w:sz w:val="24"/>
          <w:szCs w:val="24"/>
          <w:lang w:eastAsia="et-EE"/>
          <w14:ligatures w14:val="standardContextual"/>
        </w:rPr>
        <w:t xml:space="preserve">millal </w:t>
      </w:r>
      <w:r w:rsidR="003348EF">
        <w:rPr>
          <w:rFonts w:ascii="Times New Roman" w:eastAsia="Times New Roman" w:hAnsi="Times New Roman" w:cs="Times New Roman"/>
          <w:kern w:val="2"/>
          <w:sz w:val="24"/>
          <w:szCs w:val="24"/>
          <w:lang w:eastAsia="et-EE"/>
          <w14:ligatures w14:val="standardContextual"/>
        </w:rPr>
        <w:t>elektriautot laadida</w:t>
      </w:r>
      <w:r w:rsidR="000655AF">
        <w:rPr>
          <w:rFonts w:ascii="Times New Roman" w:eastAsia="Times New Roman" w:hAnsi="Times New Roman" w:cs="Times New Roman"/>
          <w:kern w:val="2"/>
          <w:sz w:val="24"/>
          <w:szCs w:val="24"/>
          <w:lang w:eastAsia="et-EE"/>
          <w14:ligatures w14:val="standardContextual"/>
        </w:rPr>
        <w:t xml:space="preserve"> ehk lühidalt tarbimise ajas nihutamine, tarbimise ajutine vähendamine või ka paindlikkusturul osalemine</w:t>
      </w:r>
      <w:r w:rsidR="003348EF">
        <w:rPr>
          <w:rFonts w:ascii="Times New Roman" w:eastAsia="Times New Roman" w:hAnsi="Times New Roman" w:cs="Times New Roman"/>
          <w:kern w:val="2"/>
          <w:sz w:val="24"/>
          <w:szCs w:val="24"/>
          <w:lang w:eastAsia="et-EE"/>
          <w14:ligatures w14:val="standardContextual"/>
        </w:rPr>
        <w:t xml:space="preserve"> jms)</w:t>
      </w:r>
      <w:r w:rsidRPr="00D40ADB">
        <w:rPr>
          <w:rFonts w:ascii="Times New Roman" w:eastAsia="Times New Roman" w:hAnsi="Times New Roman" w:cs="Times New Roman"/>
          <w:kern w:val="2"/>
          <w:sz w:val="24"/>
          <w:szCs w:val="24"/>
          <w:lang w:eastAsia="et-EE"/>
          <w14:ligatures w14:val="standardContextual"/>
        </w:rPr>
        <w:t>.</w:t>
      </w:r>
    </w:p>
    <w:p w14:paraId="74B179D8" w14:textId="77777777" w:rsidR="00A77DB9" w:rsidRPr="00D40ADB" w:rsidRDefault="00A77DB9" w:rsidP="00ED3ECE">
      <w:pPr>
        <w:spacing w:after="0" w:line="240" w:lineRule="auto"/>
        <w:rPr>
          <w:rFonts w:ascii="Times New Roman" w:eastAsia="Times New Roman" w:hAnsi="Times New Roman" w:cs="Times New Roman"/>
          <w:color w:val="000000"/>
          <w:kern w:val="2"/>
          <w:sz w:val="24"/>
          <w:szCs w:val="24"/>
          <w:lang w:eastAsia="et-EE"/>
          <w14:ligatures w14:val="standardContextual"/>
        </w:rPr>
      </w:pPr>
    </w:p>
    <w:p w14:paraId="579C4968" w14:textId="7D800ACB" w:rsidR="00A77DB9" w:rsidRPr="00D40ADB" w:rsidRDefault="00A77DB9" w:rsidP="00ED3ECE">
      <w:pPr>
        <w:spacing w:after="0" w:line="240" w:lineRule="auto"/>
        <w:ind w:left="-5" w:hanging="10"/>
        <w:jc w:val="both"/>
        <w:rPr>
          <w:rFonts w:ascii="Times New Roman" w:eastAsia="Times New Roman" w:hAnsi="Times New Roman" w:cs="Times New Roman"/>
          <w:kern w:val="2"/>
          <w:sz w:val="24"/>
          <w:szCs w:val="24"/>
          <w:lang w:eastAsia="et-EE"/>
          <w14:ligatures w14:val="standardContextual"/>
        </w:rPr>
      </w:pPr>
      <w:r w:rsidRPr="00D40ADB">
        <w:rPr>
          <w:rFonts w:ascii="Times New Roman" w:eastAsia="Times New Roman" w:hAnsi="Times New Roman" w:cs="Times New Roman"/>
          <w:b/>
          <w:color w:val="000000"/>
          <w:kern w:val="2"/>
          <w:sz w:val="24"/>
          <w:szCs w:val="24"/>
          <w:lang w:eastAsia="et-EE"/>
          <w14:ligatures w14:val="standardContextual"/>
        </w:rPr>
        <w:t xml:space="preserve">Punktiga </w:t>
      </w:r>
      <w:r w:rsidR="00647139">
        <w:rPr>
          <w:rFonts w:ascii="Times New Roman" w:eastAsia="Times New Roman" w:hAnsi="Times New Roman" w:cs="Times New Roman"/>
          <w:b/>
          <w:color w:val="000000"/>
          <w:kern w:val="2"/>
          <w:sz w:val="24"/>
          <w:szCs w:val="24"/>
          <w:lang w:eastAsia="et-EE"/>
          <w14:ligatures w14:val="standardContextual"/>
        </w:rPr>
        <w:t>3</w:t>
      </w:r>
      <w:r w:rsidRPr="00D40ADB">
        <w:rPr>
          <w:rFonts w:ascii="Times New Roman" w:eastAsia="Times New Roman" w:hAnsi="Times New Roman" w:cs="Times New Roman"/>
          <w:b/>
          <w:color w:val="000000"/>
          <w:kern w:val="2"/>
          <w:sz w:val="24"/>
          <w:szCs w:val="24"/>
          <w:lang w:eastAsia="et-EE"/>
          <w14:ligatures w14:val="standardContextual"/>
        </w:rPr>
        <w:t xml:space="preserve"> </w:t>
      </w:r>
      <w:r w:rsidR="0017126D" w:rsidRPr="00ED3ECE">
        <w:rPr>
          <w:rFonts w:ascii="Times New Roman" w:eastAsia="Times New Roman" w:hAnsi="Times New Roman" w:cs="Times New Roman"/>
          <w:bCs/>
          <w:color w:val="000000"/>
          <w:kern w:val="2"/>
          <w:sz w:val="24"/>
          <w:szCs w:val="24"/>
          <w:lang w:eastAsia="et-EE"/>
          <w14:ligatures w14:val="standardContextual"/>
        </w:rPr>
        <w:t>täiendatakse</w:t>
      </w:r>
      <w:r w:rsidRPr="00D40ADB">
        <w:rPr>
          <w:rFonts w:ascii="Times New Roman" w:eastAsia="Times New Roman" w:hAnsi="Times New Roman" w:cs="Times New Roman"/>
          <w:color w:val="000000"/>
          <w:kern w:val="2"/>
          <w:sz w:val="24"/>
          <w:szCs w:val="24"/>
          <w:lang w:eastAsia="et-EE"/>
          <w14:ligatures w14:val="standardContextual"/>
        </w:rPr>
        <w:t xml:space="preserve"> </w:t>
      </w:r>
      <w:r w:rsidR="0017126D" w:rsidRPr="51248E01">
        <w:t>§</w:t>
      </w:r>
      <w:r w:rsidR="00ED3ECE">
        <w:t xml:space="preserve"> </w:t>
      </w:r>
      <w:r w:rsidRPr="00D40ADB">
        <w:rPr>
          <w:rFonts w:ascii="Times New Roman" w:eastAsia="Times New Roman" w:hAnsi="Times New Roman" w:cs="Times New Roman"/>
          <w:color w:val="000000"/>
          <w:kern w:val="2"/>
          <w:sz w:val="24"/>
          <w:szCs w:val="24"/>
          <w:lang w:eastAsia="et-EE"/>
          <w14:ligatures w14:val="standardContextual"/>
        </w:rPr>
        <w:t>71 lõige</w:t>
      </w:r>
      <w:r w:rsidR="0017126D">
        <w:rPr>
          <w:rFonts w:ascii="Times New Roman" w:eastAsia="Times New Roman" w:hAnsi="Times New Roman" w:cs="Times New Roman"/>
          <w:color w:val="000000"/>
          <w:kern w:val="2"/>
          <w:sz w:val="24"/>
          <w:szCs w:val="24"/>
          <w:lang w:eastAsia="et-EE"/>
          <w14:ligatures w14:val="standardContextual"/>
        </w:rPr>
        <w:t>t</w:t>
      </w:r>
      <w:r w:rsidRPr="00D40ADB">
        <w:rPr>
          <w:rFonts w:ascii="Times New Roman" w:eastAsia="Times New Roman" w:hAnsi="Times New Roman" w:cs="Times New Roman"/>
          <w:color w:val="000000"/>
          <w:kern w:val="2"/>
          <w:sz w:val="24"/>
          <w:szCs w:val="24"/>
          <w:lang w:eastAsia="et-EE"/>
          <w14:ligatures w14:val="standardContextual"/>
        </w:rPr>
        <w:t xml:space="preserve"> 4</w:t>
      </w:r>
      <w:r w:rsidR="0017126D">
        <w:rPr>
          <w:rFonts w:ascii="Times New Roman" w:eastAsia="Times New Roman" w:hAnsi="Times New Roman" w:cs="Times New Roman"/>
          <w:color w:val="000000"/>
          <w:kern w:val="2"/>
          <w:sz w:val="24"/>
          <w:szCs w:val="24"/>
          <w:lang w:eastAsia="et-EE"/>
          <w14:ligatures w14:val="standardContextual"/>
        </w:rPr>
        <w:t>, sätestades</w:t>
      </w:r>
      <w:r w:rsidRPr="00D40ADB">
        <w:rPr>
          <w:rFonts w:ascii="Times New Roman" w:eastAsia="Times New Roman" w:hAnsi="Times New Roman" w:cs="Times New Roman"/>
          <w:kern w:val="2"/>
          <w:sz w:val="24"/>
          <w:szCs w:val="24"/>
          <w:lang w:eastAsia="et-EE"/>
          <w14:ligatures w14:val="standardContextual"/>
        </w:rPr>
        <w:t>, et arvesse võetakse ka uu</w:t>
      </w:r>
      <w:r w:rsidR="00F34416">
        <w:rPr>
          <w:rFonts w:ascii="Times New Roman" w:eastAsia="Times New Roman" w:hAnsi="Times New Roman" w:cs="Times New Roman"/>
          <w:kern w:val="2"/>
          <w:sz w:val="24"/>
          <w:szCs w:val="24"/>
          <w:lang w:eastAsia="et-EE"/>
          <w14:ligatures w14:val="standardContextual"/>
        </w:rPr>
        <w:t>t</w:t>
      </w:r>
      <w:r w:rsidRPr="00D40ADB">
        <w:rPr>
          <w:rFonts w:ascii="Times New Roman" w:eastAsia="Times New Roman" w:hAnsi="Times New Roman" w:cs="Times New Roman"/>
          <w:kern w:val="2"/>
          <w:sz w:val="24"/>
          <w:szCs w:val="24"/>
          <w:lang w:eastAsia="et-EE"/>
          <w14:ligatures w14:val="standardContextual"/>
        </w:rPr>
        <w:t xml:space="preserve"> direktiiv</w:t>
      </w:r>
      <w:r w:rsidR="00F34416">
        <w:rPr>
          <w:rFonts w:ascii="Times New Roman" w:eastAsia="Times New Roman" w:hAnsi="Times New Roman" w:cs="Times New Roman"/>
          <w:kern w:val="2"/>
          <w:sz w:val="24"/>
          <w:szCs w:val="24"/>
          <w:lang w:eastAsia="et-EE"/>
          <w14:ligatures w14:val="standardContextual"/>
        </w:rPr>
        <w:t>i</w:t>
      </w:r>
      <w:r w:rsidRPr="00D40ADB">
        <w:rPr>
          <w:rFonts w:ascii="Times New Roman" w:eastAsia="Times New Roman" w:hAnsi="Times New Roman" w:cs="Times New Roman"/>
          <w:kern w:val="2"/>
          <w:sz w:val="24"/>
          <w:szCs w:val="24"/>
          <w:lang w:eastAsia="et-EE"/>
          <w14:ligatures w14:val="standardContextual"/>
        </w:rPr>
        <w:t xml:space="preserve"> 2023/1791.</w:t>
      </w:r>
    </w:p>
    <w:p w14:paraId="21B8F107" w14:textId="77777777" w:rsidR="00A77DB9" w:rsidRPr="00D40ADB" w:rsidRDefault="00A77DB9" w:rsidP="00ED3ECE">
      <w:pPr>
        <w:spacing w:after="0" w:line="240" w:lineRule="auto"/>
        <w:rPr>
          <w:rFonts w:ascii="Times New Roman" w:eastAsia="Times New Roman" w:hAnsi="Times New Roman" w:cs="Times New Roman"/>
          <w:color w:val="000000"/>
          <w:kern w:val="2"/>
          <w:sz w:val="24"/>
          <w:szCs w:val="24"/>
          <w:lang w:eastAsia="et-EE"/>
          <w14:ligatures w14:val="standardContextual"/>
        </w:rPr>
      </w:pPr>
      <w:r w:rsidRPr="00D40ADB">
        <w:rPr>
          <w:rFonts w:ascii="Times New Roman" w:eastAsia="Times New Roman" w:hAnsi="Times New Roman" w:cs="Times New Roman"/>
          <w:color w:val="000000"/>
          <w:kern w:val="2"/>
          <w:sz w:val="24"/>
          <w:szCs w:val="24"/>
          <w:lang w:eastAsia="et-EE"/>
          <w14:ligatures w14:val="standardContextual"/>
        </w:rPr>
        <w:t xml:space="preserve"> </w:t>
      </w:r>
    </w:p>
    <w:p w14:paraId="4F034FA4" w14:textId="6455596D" w:rsidR="00A77DB9" w:rsidRDefault="3756FC7E" w:rsidP="00ED3ECE">
      <w:pPr>
        <w:spacing w:after="0" w:line="240" w:lineRule="auto"/>
        <w:ind w:left="10" w:right="60" w:hanging="10"/>
        <w:jc w:val="both"/>
        <w:rPr>
          <w:rFonts w:ascii="Times New Roman" w:eastAsia="Times New Roman" w:hAnsi="Times New Roman" w:cs="Times New Roman"/>
          <w:sz w:val="24"/>
          <w:szCs w:val="24"/>
          <w:lang w:eastAsia="et-EE"/>
        </w:rPr>
      </w:pPr>
      <w:r w:rsidRPr="57490200">
        <w:rPr>
          <w:rFonts w:ascii="Times New Roman" w:eastAsia="Times New Roman" w:hAnsi="Times New Roman" w:cs="Times New Roman"/>
          <w:b/>
          <w:bCs/>
          <w:color w:val="000000"/>
          <w:kern w:val="2"/>
          <w:sz w:val="24"/>
          <w:szCs w:val="24"/>
          <w:lang w:eastAsia="et-EE"/>
          <w14:ligatures w14:val="standardContextual"/>
        </w:rPr>
        <w:t xml:space="preserve">Punktiga </w:t>
      </w:r>
      <w:r w:rsidR="00647139">
        <w:rPr>
          <w:rFonts w:ascii="Times New Roman" w:eastAsia="Times New Roman" w:hAnsi="Times New Roman" w:cs="Times New Roman"/>
          <w:b/>
          <w:bCs/>
          <w:color w:val="000000"/>
          <w:kern w:val="2"/>
          <w:sz w:val="24"/>
          <w:szCs w:val="24"/>
          <w:lang w:eastAsia="et-EE"/>
          <w14:ligatures w14:val="standardContextual"/>
        </w:rPr>
        <w:t>4</w:t>
      </w:r>
      <w:r w:rsidRPr="57490200">
        <w:rPr>
          <w:rFonts w:ascii="Times New Roman" w:eastAsia="Times New Roman" w:hAnsi="Times New Roman" w:cs="Times New Roman"/>
          <w:b/>
          <w:bCs/>
          <w:color w:val="000000"/>
          <w:kern w:val="2"/>
          <w:sz w:val="24"/>
          <w:szCs w:val="24"/>
          <w:lang w:eastAsia="et-EE"/>
          <w14:ligatures w14:val="standardContextual"/>
        </w:rPr>
        <w:t xml:space="preserve"> </w:t>
      </w:r>
      <w:r w:rsidRPr="00D40ADB">
        <w:rPr>
          <w:rFonts w:ascii="Times New Roman" w:eastAsia="Times New Roman" w:hAnsi="Times New Roman" w:cs="Times New Roman"/>
          <w:color w:val="000000"/>
          <w:kern w:val="2"/>
          <w:sz w:val="24"/>
          <w:szCs w:val="24"/>
          <w:lang w:eastAsia="et-EE"/>
          <w14:ligatures w14:val="standardContextual"/>
        </w:rPr>
        <w:t xml:space="preserve">täiendatakse </w:t>
      </w:r>
      <w:r w:rsidR="0017126D" w:rsidRPr="51248E01">
        <w:t>§</w:t>
      </w:r>
      <w:r w:rsidR="00ED3ECE">
        <w:t xml:space="preserve"> </w:t>
      </w:r>
      <w:r w:rsidRPr="00D40ADB">
        <w:rPr>
          <w:rFonts w:ascii="Times New Roman" w:eastAsia="Times New Roman" w:hAnsi="Times New Roman" w:cs="Times New Roman"/>
          <w:color w:val="000000"/>
          <w:kern w:val="2"/>
          <w:sz w:val="24"/>
          <w:szCs w:val="24"/>
          <w:lang w:eastAsia="et-EE"/>
          <w14:ligatures w14:val="standardContextual"/>
        </w:rPr>
        <w:t>93 lõige</w:t>
      </w:r>
      <w:r w:rsidR="0017126D">
        <w:rPr>
          <w:rFonts w:ascii="Times New Roman" w:eastAsia="Times New Roman" w:hAnsi="Times New Roman" w:cs="Times New Roman"/>
          <w:color w:val="000000"/>
          <w:kern w:val="2"/>
          <w:sz w:val="24"/>
          <w:szCs w:val="24"/>
          <w:lang w:eastAsia="et-EE"/>
          <w14:ligatures w14:val="standardContextual"/>
        </w:rPr>
        <w:t>t</w:t>
      </w:r>
      <w:r w:rsidRPr="00D40ADB">
        <w:rPr>
          <w:rFonts w:ascii="Times New Roman" w:eastAsia="Times New Roman" w:hAnsi="Times New Roman" w:cs="Times New Roman"/>
          <w:color w:val="000000"/>
          <w:kern w:val="2"/>
          <w:sz w:val="24"/>
          <w:szCs w:val="24"/>
          <w:lang w:eastAsia="et-EE"/>
          <w14:ligatures w14:val="standardContextual"/>
        </w:rPr>
        <w:t xml:space="preserve"> 10 punktidega 9 ja 10. </w:t>
      </w:r>
      <w:r w:rsidRPr="00D40ADB">
        <w:rPr>
          <w:rFonts w:ascii="Times New Roman" w:eastAsia="Times New Roman" w:hAnsi="Times New Roman" w:cs="Times New Roman"/>
          <w:kern w:val="2"/>
          <w:sz w:val="24"/>
          <w:szCs w:val="24"/>
          <w:lang w:eastAsia="et-EE"/>
          <w14:ligatures w14:val="standardContextual"/>
        </w:rPr>
        <w:t>Energiatõhususe esikohale seadmise põhimõtte peamine eesmärk on kaaluda energiatõhususe ja tarbimise juhtimise meetmeid võrdsetel alustel alternatiivsete meetmetega</w:t>
      </w:r>
      <w:r w:rsidR="000655AF">
        <w:rPr>
          <w:rFonts w:ascii="Times New Roman" w:eastAsia="Times New Roman" w:hAnsi="Times New Roman" w:cs="Times New Roman"/>
          <w:kern w:val="2"/>
          <w:sz w:val="24"/>
          <w:szCs w:val="24"/>
          <w:lang w:eastAsia="et-EE"/>
          <w14:ligatures w14:val="standardContextual"/>
        </w:rPr>
        <w:t xml:space="preserve">. Alternatiivsete meetmete all peetakse silmas </w:t>
      </w:r>
      <w:r w:rsidR="004A7609" w:rsidRPr="004A7609">
        <w:t xml:space="preserve"> </w:t>
      </w:r>
      <w:r w:rsidR="004A7609" w:rsidRPr="004A7609">
        <w:rPr>
          <w:rFonts w:ascii="Times New Roman" w:eastAsia="Times New Roman" w:hAnsi="Times New Roman" w:cs="Times New Roman"/>
          <w:kern w:val="2"/>
          <w:sz w:val="24"/>
          <w:szCs w:val="24"/>
          <w:lang w:eastAsia="et-EE"/>
          <w14:ligatures w14:val="standardContextual"/>
        </w:rPr>
        <w:t>nõudluse paindlikkus</w:t>
      </w:r>
      <w:r w:rsidR="000655AF">
        <w:rPr>
          <w:rFonts w:ascii="Times New Roman" w:eastAsia="Times New Roman" w:hAnsi="Times New Roman" w:cs="Times New Roman"/>
          <w:kern w:val="2"/>
          <w:sz w:val="24"/>
          <w:szCs w:val="24"/>
          <w:lang w:eastAsia="et-EE"/>
          <w14:ligatures w14:val="standardContextual"/>
        </w:rPr>
        <w:t>t</w:t>
      </w:r>
      <w:r w:rsidR="004A7609" w:rsidRPr="004A7609">
        <w:rPr>
          <w:rFonts w:ascii="Times New Roman" w:eastAsia="Times New Roman" w:hAnsi="Times New Roman" w:cs="Times New Roman"/>
          <w:kern w:val="2"/>
          <w:sz w:val="24"/>
          <w:szCs w:val="24"/>
          <w:lang w:eastAsia="et-EE"/>
          <w14:ligatures w14:val="standardContextual"/>
        </w:rPr>
        <w:t>/tarbimiskaja</w:t>
      </w:r>
      <w:r w:rsidR="000655AF">
        <w:rPr>
          <w:rFonts w:ascii="Times New Roman" w:eastAsia="Times New Roman" w:hAnsi="Times New Roman" w:cs="Times New Roman"/>
          <w:kern w:val="2"/>
          <w:sz w:val="24"/>
          <w:szCs w:val="24"/>
          <w:lang w:eastAsia="et-EE"/>
          <w14:ligatures w14:val="standardContextual"/>
        </w:rPr>
        <w:t xml:space="preserve">, näiteks </w:t>
      </w:r>
      <w:r w:rsidR="004A7609" w:rsidRPr="004A7609">
        <w:rPr>
          <w:rFonts w:ascii="Times New Roman" w:eastAsia="Times New Roman" w:hAnsi="Times New Roman" w:cs="Times New Roman"/>
          <w:kern w:val="2"/>
          <w:sz w:val="24"/>
          <w:szCs w:val="24"/>
          <w:lang w:eastAsia="et-EE"/>
          <w14:ligatures w14:val="standardContextual"/>
        </w:rPr>
        <w:t>elektrisõidukite elektritarbimise juhtimi</w:t>
      </w:r>
      <w:r w:rsidR="000655AF">
        <w:rPr>
          <w:rFonts w:ascii="Times New Roman" w:eastAsia="Times New Roman" w:hAnsi="Times New Roman" w:cs="Times New Roman"/>
          <w:kern w:val="2"/>
          <w:sz w:val="24"/>
          <w:szCs w:val="24"/>
          <w:lang w:eastAsia="et-EE"/>
          <w14:ligatures w14:val="standardContextual"/>
        </w:rPr>
        <w:t>st</w:t>
      </w:r>
      <w:r w:rsidR="004A7609" w:rsidRPr="004A7609">
        <w:rPr>
          <w:rFonts w:ascii="Times New Roman" w:eastAsia="Times New Roman" w:hAnsi="Times New Roman" w:cs="Times New Roman"/>
          <w:kern w:val="2"/>
          <w:sz w:val="24"/>
          <w:szCs w:val="24"/>
          <w:lang w:eastAsia="et-EE"/>
          <w14:ligatures w14:val="standardContextual"/>
        </w:rPr>
        <w:t>, reageeriv</w:t>
      </w:r>
      <w:r w:rsidR="000655AF">
        <w:rPr>
          <w:rFonts w:ascii="Times New Roman" w:eastAsia="Times New Roman" w:hAnsi="Times New Roman" w:cs="Times New Roman"/>
          <w:kern w:val="2"/>
          <w:sz w:val="24"/>
          <w:szCs w:val="24"/>
          <w:lang w:eastAsia="et-EE"/>
          <w14:ligatures w14:val="standardContextual"/>
        </w:rPr>
        <w:t>at</w:t>
      </w:r>
      <w:r w:rsidR="004A7609" w:rsidRPr="004A7609">
        <w:rPr>
          <w:rFonts w:ascii="Times New Roman" w:eastAsia="Times New Roman" w:hAnsi="Times New Roman" w:cs="Times New Roman"/>
          <w:kern w:val="2"/>
          <w:sz w:val="24"/>
          <w:szCs w:val="24"/>
          <w:lang w:eastAsia="et-EE"/>
          <w14:ligatures w14:val="standardContextual"/>
        </w:rPr>
        <w:t>/kahesuunali</w:t>
      </w:r>
      <w:r w:rsidR="000655AF">
        <w:rPr>
          <w:rFonts w:ascii="Times New Roman" w:eastAsia="Times New Roman" w:hAnsi="Times New Roman" w:cs="Times New Roman"/>
          <w:kern w:val="2"/>
          <w:sz w:val="24"/>
          <w:szCs w:val="24"/>
          <w:lang w:eastAsia="et-EE"/>
          <w14:ligatures w14:val="standardContextual"/>
        </w:rPr>
        <w:t>st</w:t>
      </w:r>
      <w:r w:rsidR="004A7609" w:rsidRPr="004A7609">
        <w:rPr>
          <w:rFonts w:ascii="Times New Roman" w:eastAsia="Times New Roman" w:hAnsi="Times New Roman" w:cs="Times New Roman"/>
          <w:kern w:val="2"/>
          <w:sz w:val="24"/>
          <w:szCs w:val="24"/>
          <w:lang w:eastAsia="et-EE"/>
          <w14:ligatures w14:val="standardContextual"/>
        </w:rPr>
        <w:t xml:space="preserve"> laadimi</w:t>
      </w:r>
      <w:r w:rsidR="000655AF">
        <w:rPr>
          <w:rFonts w:ascii="Times New Roman" w:eastAsia="Times New Roman" w:hAnsi="Times New Roman" w:cs="Times New Roman"/>
          <w:kern w:val="2"/>
          <w:sz w:val="24"/>
          <w:szCs w:val="24"/>
          <w:lang w:eastAsia="et-EE"/>
          <w14:ligatures w14:val="standardContextual"/>
        </w:rPr>
        <w:t>st</w:t>
      </w:r>
      <w:r w:rsidR="004A7609" w:rsidRPr="004A7609">
        <w:rPr>
          <w:rFonts w:ascii="Times New Roman" w:eastAsia="Times New Roman" w:hAnsi="Times New Roman" w:cs="Times New Roman"/>
          <w:kern w:val="2"/>
          <w:sz w:val="24"/>
          <w:szCs w:val="24"/>
          <w:lang w:eastAsia="et-EE"/>
          <w14:ligatures w14:val="standardContextual"/>
        </w:rPr>
        <w:t>, paindliku töörežiimiga soojuspum</w:t>
      </w:r>
      <w:r w:rsidR="000655AF">
        <w:rPr>
          <w:rFonts w:ascii="Times New Roman" w:eastAsia="Times New Roman" w:hAnsi="Times New Roman" w:cs="Times New Roman"/>
          <w:kern w:val="2"/>
          <w:sz w:val="24"/>
          <w:szCs w:val="24"/>
          <w:lang w:eastAsia="et-EE"/>
          <w14:ligatures w14:val="standardContextual"/>
        </w:rPr>
        <w:t>pasid, nutikaid termostaate, reaalajas reguleeritavat koduautomaatikat jne</w:t>
      </w:r>
      <w:r w:rsidR="004A7609" w:rsidRPr="004A7609">
        <w:rPr>
          <w:rFonts w:ascii="Times New Roman" w:eastAsia="Times New Roman" w:hAnsi="Times New Roman" w:cs="Times New Roman"/>
          <w:kern w:val="2"/>
          <w:sz w:val="24"/>
          <w:szCs w:val="24"/>
          <w:lang w:eastAsia="et-EE"/>
          <w14:ligatures w14:val="standardContextual"/>
        </w:rPr>
        <w:t>,</w:t>
      </w:r>
      <w:r w:rsidR="000655AF">
        <w:rPr>
          <w:rFonts w:ascii="Times New Roman" w:eastAsia="Times New Roman" w:hAnsi="Times New Roman" w:cs="Times New Roman"/>
          <w:kern w:val="2"/>
          <w:sz w:val="24"/>
          <w:szCs w:val="24"/>
          <w:lang w:eastAsia="et-EE"/>
          <w14:ligatures w14:val="standardContextual"/>
        </w:rPr>
        <w:t xml:space="preserve"> kuid ka</w:t>
      </w:r>
      <w:r w:rsidR="004A7609" w:rsidRPr="004A7609">
        <w:rPr>
          <w:rFonts w:ascii="Times New Roman" w:eastAsia="Times New Roman" w:hAnsi="Times New Roman" w:cs="Times New Roman"/>
          <w:kern w:val="2"/>
          <w:sz w:val="24"/>
          <w:szCs w:val="24"/>
          <w:lang w:eastAsia="et-EE"/>
          <w14:ligatures w14:val="standardContextual"/>
        </w:rPr>
        <w:t xml:space="preserve"> kasutusajast sõltuva</w:t>
      </w:r>
      <w:r w:rsidR="000655AF">
        <w:rPr>
          <w:rFonts w:ascii="Times New Roman" w:eastAsia="Times New Roman" w:hAnsi="Times New Roman" w:cs="Times New Roman"/>
          <w:kern w:val="2"/>
          <w:sz w:val="24"/>
          <w:szCs w:val="24"/>
          <w:lang w:eastAsia="et-EE"/>
          <w14:ligatures w14:val="standardContextual"/>
        </w:rPr>
        <w:t>i</w:t>
      </w:r>
      <w:r w:rsidR="004A7609" w:rsidRPr="004A7609">
        <w:rPr>
          <w:rFonts w:ascii="Times New Roman" w:eastAsia="Times New Roman" w:hAnsi="Times New Roman" w:cs="Times New Roman"/>
          <w:kern w:val="2"/>
          <w:sz w:val="24"/>
          <w:szCs w:val="24"/>
          <w:lang w:eastAsia="et-EE"/>
          <w14:ligatures w14:val="standardContextual"/>
        </w:rPr>
        <w:t>d energiatariif</w:t>
      </w:r>
      <w:r w:rsidR="000655AF">
        <w:rPr>
          <w:rFonts w:ascii="Times New Roman" w:eastAsia="Times New Roman" w:hAnsi="Times New Roman" w:cs="Times New Roman"/>
          <w:kern w:val="2"/>
          <w:sz w:val="24"/>
          <w:szCs w:val="24"/>
          <w:lang w:eastAsia="et-EE"/>
          <w14:ligatures w14:val="standardContextual"/>
        </w:rPr>
        <w:t>e</w:t>
      </w:r>
      <w:r w:rsidR="004A7609" w:rsidRPr="004A7609">
        <w:rPr>
          <w:rFonts w:ascii="Times New Roman" w:eastAsia="Times New Roman" w:hAnsi="Times New Roman" w:cs="Times New Roman"/>
          <w:kern w:val="2"/>
          <w:sz w:val="24"/>
          <w:szCs w:val="24"/>
          <w:lang w:eastAsia="et-EE"/>
          <w14:ligatures w14:val="standardContextual"/>
        </w:rPr>
        <w:t xml:space="preserve"> ja tarbimiskaja koondamise teenuse</w:t>
      </w:r>
      <w:r w:rsidR="000655AF">
        <w:rPr>
          <w:rFonts w:ascii="Times New Roman" w:eastAsia="Times New Roman" w:hAnsi="Times New Roman" w:cs="Times New Roman"/>
          <w:kern w:val="2"/>
          <w:sz w:val="24"/>
          <w:szCs w:val="24"/>
          <w:lang w:eastAsia="et-EE"/>
          <w14:ligatures w14:val="standardContextual"/>
        </w:rPr>
        <w:t>id</w:t>
      </w:r>
      <w:r w:rsidRPr="00D40ADB">
        <w:rPr>
          <w:rFonts w:ascii="Times New Roman" w:eastAsia="Times New Roman" w:hAnsi="Times New Roman" w:cs="Times New Roman"/>
          <w:kern w:val="2"/>
          <w:sz w:val="24"/>
          <w:szCs w:val="24"/>
          <w:lang w:eastAsia="et-EE"/>
          <w14:ligatures w14:val="standardContextual"/>
        </w:rPr>
        <w:t>, et reageerida konkreetsele vajadusele või eesmärgile. Eelkõige</w:t>
      </w:r>
      <w:r w:rsidR="7983DDA9" w:rsidRPr="00D40ADB">
        <w:rPr>
          <w:rFonts w:ascii="Times New Roman" w:eastAsia="Times New Roman" w:hAnsi="Times New Roman" w:cs="Times New Roman"/>
          <w:kern w:val="2"/>
          <w:sz w:val="24"/>
          <w:szCs w:val="24"/>
          <w:lang w:eastAsia="et-EE"/>
          <w14:ligatures w14:val="standardContextual"/>
        </w:rPr>
        <w:t xml:space="preserve"> tuleb põhimõtet rakendada olukordades, kus</w:t>
      </w:r>
      <w:r w:rsidRPr="00D40ADB">
        <w:rPr>
          <w:rFonts w:ascii="Times New Roman" w:eastAsia="Times New Roman" w:hAnsi="Times New Roman" w:cs="Times New Roman"/>
          <w:kern w:val="2"/>
          <w:sz w:val="24"/>
          <w:szCs w:val="24"/>
          <w:lang w:eastAsia="et-EE"/>
          <w14:ligatures w14:val="standardContextual"/>
        </w:rPr>
        <w:t xml:space="preserve"> </w:t>
      </w:r>
      <w:r w:rsidR="0017126D">
        <w:rPr>
          <w:rFonts w:ascii="Times New Roman" w:eastAsia="Times New Roman" w:hAnsi="Times New Roman" w:cs="Times New Roman"/>
          <w:kern w:val="2"/>
          <w:sz w:val="24"/>
          <w:szCs w:val="24"/>
          <w:lang w:eastAsia="et-EE"/>
          <w14:ligatures w14:val="standardContextual"/>
        </w:rPr>
        <w:t xml:space="preserve">on </w:t>
      </w:r>
      <w:r w:rsidRPr="00D40ADB">
        <w:rPr>
          <w:rFonts w:ascii="Times New Roman" w:eastAsia="Times New Roman" w:hAnsi="Times New Roman" w:cs="Times New Roman"/>
          <w:kern w:val="2"/>
          <w:sz w:val="24"/>
          <w:szCs w:val="24"/>
          <w:lang w:eastAsia="et-EE"/>
          <w14:ligatures w14:val="standardContextual"/>
        </w:rPr>
        <w:t xml:space="preserve">tegemist </w:t>
      </w:r>
      <w:r w:rsidR="000655AF">
        <w:rPr>
          <w:rFonts w:ascii="Times New Roman" w:eastAsia="Times New Roman" w:hAnsi="Times New Roman" w:cs="Times New Roman"/>
          <w:kern w:val="2"/>
          <w:sz w:val="24"/>
          <w:szCs w:val="24"/>
          <w:lang w:eastAsia="et-EE"/>
          <w14:ligatures w14:val="standardContextual"/>
        </w:rPr>
        <w:t xml:space="preserve">alternatiiviga </w:t>
      </w:r>
      <w:r w:rsidRPr="00D40ADB">
        <w:rPr>
          <w:rFonts w:ascii="Times New Roman" w:eastAsia="Times New Roman" w:hAnsi="Times New Roman" w:cs="Times New Roman"/>
          <w:kern w:val="2"/>
          <w:sz w:val="24"/>
          <w:szCs w:val="24"/>
          <w:lang w:eastAsia="et-EE"/>
          <w14:ligatures w14:val="standardContextual"/>
        </w:rPr>
        <w:t>investeeringute</w:t>
      </w:r>
      <w:r w:rsidR="000655AF">
        <w:rPr>
          <w:rFonts w:ascii="Times New Roman" w:eastAsia="Times New Roman" w:hAnsi="Times New Roman" w:cs="Times New Roman"/>
          <w:kern w:val="2"/>
          <w:sz w:val="24"/>
          <w:szCs w:val="24"/>
          <w:lang w:eastAsia="et-EE"/>
          <w14:ligatures w14:val="standardContextual"/>
        </w:rPr>
        <w:t>le</w:t>
      </w:r>
      <w:r w:rsidRPr="00D40ADB">
        <w:rPr>
          <w:rFonts w:ascii="Times New Roman" w:eastAsia="Times New Roman" w:hAnsi="Times New Roman" w:cs="Times New Roman"/>
          <w:kern w:val="2"/>
          <w:sz w:val="24"/>
          <w:szCs w:val="24"/>
          <w:lang w:eastAsia="et-EE"/>
          <w14:ligatures w14:val="standardContextual"/>
        </w:rPr>
        <w:t xml:space="preserve"> energiavarustusse ja taristusse. Selle põhimõtte abil saab kindlaks teha ja rakendada</w:t>
      </w:r>
      <w:r w:rsidR="000655AF">
        <w:rPr>
          <w:rFonts w:ascii="Times New Roman" w:eastAsia="Times New Roman" w:hAnsi="Times New Roman" w:cs="Times New Roman"/>
          <w:kern w:val="2"/>
          <w:sz w:val="24"/>
          <w:szCs w:val="24"/>
          <w:lang w:eastAsia="et-EE"/>
          <w14:ligatures w14:val="standardContextual"/>
        </w:rPr>
        <w:t xml:space="preserve"> kõige</w:t>
      </w:r>
      <w:r w:rsidRPr="00D40ADB">
        <w:rPr>
          <w:rFonts w:ascii="Times New Roman" w:eastAsia="Times New Roman" w:hAnsi="Times New Roman" w:cs="Times New Roman"/>
          <w:kern w:val="2"/>
          <w:sz w:val="24"/>
          <w:szCs w:val="24"/>
          <w:lang w:eastAsia="et-EE"/>
          <w14:ligatures w14:val="standardContextual"/>
        </w:rPr>
        <w:t xml:space="preserve"> kulutõhusa</w:t>
      </w:r>
      <w:r w:rsidR="000655AF">
        <w:rPr>
          <w:rFonts w:ascii="Times New Roman" w:eastAsia="Times New Roman" w:hAnsi="Times New Roman" w:cs="Times New Roman"/>
          <w:kern w:val="2"/>
          <w:sz w:val="24"/>
          <w:szCs w:val="24"/>
          <w:lang w:eastAsia="et-EE"/>
          <w14:ligatures w14:val="standardContextual"/>
        </w:rPr>
        <w:t>ma</w:t>
      </w:r>
      <w:r w:rsidRPr="00D40ADB">
        <w:rPr>
          <w:rFonts w:ascii="Times New Roman" w:eastAsia="Times New Roman" w:hAnsi="Times New Roman" w:cs="Times New Roman"/>
          <w:kern w:val="2"/>
          <w:sz w:val="24"/>
          <w:szCs w:val="24"/>
          <w:lang w:eastAsia="et-EE"/>
          <w14:ligatures w14:val="standardContextual"/>
        </w:rPr>
        <w:t>id lahendusi ning selle kohaldamine peaks toetama</w:t>
      </w:r>
      <w:r w:rsidR="000655AF">
        <w:rPr>
          <w:rFonts w:ascii="Times New Roman" w:eastAsia="Times New Roman" w:hAnsi="Times New Roman" w:cs="Times New Roman"/>
          <w:kern w:val="2"/>
          <w:sz w:val="24"/>
          <w:szCs w:val="24"/>
          <w:lang w:eastAsia="et-EE"/>
          <w14:ligatures w14:val="standardContextual"/>
        </w:rPr>
        <w:t xml:space="preserve"> neid</w:t>
      </w:r>
      <w:r w:rsidRPr="00D40ADB">
        <w:rPr>
          <w:rFonts w:ascii="Times New Roman" w:eastAsia="Times New Roman" w:hAnsi="Times New Roman" w:cs="Times New Roman"/>
          <w:kern w:val="2"/>
          <w:sz w:val="24"/>
          <w:szCs w:val="24"/>
          <w:lang w:eastAsia="et-EE"/>
          <w14:ligatures w14:val="standardContextual"/>
        </w:rPr>
        <w:t xml:space="preserve"> investeeringuid, mis aitavad kaasa keskkonnaeesmärkide saavutamisele</w:t>
      </w:r>
      <w:r w:rsidR="317A2721" w:rsidRPr="00D40ADB">
        <w:rPr>
          <w:rFonts w:ascii="Times New Roman" w:eastAsia="Times New Roman" w:hAnsi="Times New Roman" w:cs="Times New Roman"/>
          <w:kern w:val="2"/>
          <w:sz w:val="24"/>
          <w:szCs w:val="24"/>
          <w:lang w:eastAsia="et-EE"/>
          <w14:ligatures w14:val="standardContextual"/>
        </w:rPr>
        <w:t>.</w:t>
      </w:r>
      <w:r w:rsidR="7C59EC6C" w:rsidRPr="00D40ADB">
        <w:rPr>
          <w:rFonts w:ascii="Times New Roman" w:eastAsia="Times New Roman" w:hAnsi="Times New Roman" w:cs="Times New Roman"/>
          <w:kern w:val="2"/>
          <w:sz w:val="24"/>
          <w:szCs w:val="24"/>
          <w:lang w:eastAsia="et-EE"/>
          <w14:ligatures w14:val="standardContextual"/>
        </w:rPr>
        <w:t xml:space="preserve"> Oluline on vastata</w:t>
      </w:r>
      <w:r w:rsidRPr="00D40ADB">
        <w:rPr>
          <w:rFonts w:ascii="Times New Roman" w:eastAsia="Times New Roman" w:hAnsi="Times New Roman" w:cs="Times New Roman"/>
          <w:kern w:val="2"/>
          <w:sz w:val="24"/>
          <w:szCs w:val="24"/>
          <w:lang w:eastAsia="et-EE"/>
          <w14:ligatures w14:val="standardContextual"/>
        </w:rPr>
        <w:t xml:space="preserve"> keskkonnasäästlike investeeringute kriteeriumitele energia väärtusahela kõigis etappides</w:t>
      </w:r>
      <w:r w:rsidR="00DA05B2">
        <w:rPr>
          <w:rFonts w:ascii="Times New Roman" w:eastAsia="Times New Roman" w:hAnsi="Times New Roman" w:cs="Times New Roman"/>
          <w:kern w:val="2"/>
          <w:sz w:val="24"/>
          <w:szCs w:val="24"/>
          <w:lang w:eastAsia="et-EE"/>
          <w14:ligatures w14:val="standardContextual"/>
        </w:rPr>
        <w:t>,</w:t>
      </w:r>
      <w:r w:rsidR="00DA05B2" w:rsidRPr="00DA05B2">
        <w:t xml:space="preserve"> </w:t>
      </w:r>
      <w:r w:rsidR="00DA05B2" w:rsidRPr="00DA05B2">
        <w:rPr>
          <w:rFonts w:ascii="Times New Roman" w:eastAsia="Times New Roman" w:hAnsi="Times New Roman" w:cs="Times New Roman"/>
          <w:kern w:val="2"/>
          <w:sz w:val="24"/>
          <w:szCs w:val="24"/>
          <w:lang w:eastAsia="et-EE"/>
          <w14:ligatures w14:val="standardContextual"/>
        </w:rPr>
        <w:t>alates energia tootmisest ja selle edastamisest kuni kasutamiseni välja</w:t>
      </w:r>
      <w:r w:rsidRPr="00D40ADB">
        <w:rPr>
          <w:rFonts w:ascii="Times New Roman" w:eastAsia="Times New Roman" w:hAnsi="Times New Roman" w:cs="Times New Roman"/>
          <w:kern w:val="2"/>
          <w:sz w:val="24"/>
          <w:szCs w:val="24"/>
          <w:lang w:eastAsia="et-EE"/>
          <w14:ligatures w14:val="standardContextual"/>
        </w:rPr>
        <w:t>.</w:t>
      </w:r>
      <w:r w:rsidR="000655AF">
        <w:rPr>
          <w:rFonts w:ascii="Times New Roman" w:eastAsia="Times New Roman" w:hAnsi="Times New Roman" w:cs="Times New Roman"/>
          <w:kern w:val="2"/>
          <w:sz w:val="24"/>
          <w:szCs w:val="24"/>
          <w:lang w:eastAsia="et-EE"/>
          <w14:ligatures w14:val="standardContextual"/>
        </w:rPr>
        <w:t xml:space="preserve"> Ehk kui on võimalik lükata edasi suuri investeeringuid täiendava energiataristu rajamisse või uue elektrijaama ehitamisse ning selle asemel võtta kasutusele nutikaid digilahendusi, mis võimaldavad tarbimise juhtimise ja paindlikkuse kaudu katta energiatarbimise, tuleks eelistada ühiskonnale ja keskkonnale soodsamaid lahendusi.</w:t>
      </w:r>
    </w:p>
    <w:p w14:paraId="4D1325F6" w14:textId="77777777" w:rsidR="00A77DB9" w:rsidRDefault="00A77DB9" w:rsidP="00ED3ECE">
      <w:pPr>
        <w:spacing w:after="0" w:line="240" w:lineRule="auto"/>
        <w:ind w:left="10" w:right="60" w:hanging="10"/>
        <w:jc w:val="both"/>
        <w:rPr>
          <w:rFonts w:ascii="Times New Roman" w:eastAsia="Times New Roman" w:hAnsi="Times New Roman" w:cs="Times New Roman"/>
          <w:kern w:val="2"/>
          <w:sz w:val="24"/>
          <w:szCs w:val="24"/>
          <w:lang w:eastAsia="et-EE"/>
          <w14:ligatures w14:val="standardContextual"/>
        </w:rPr>
      </w:pPr>
    </w:p>
    <w:p w14:paraId="17FABDB9" w14:textId="6FFC473E" w:rsidR="0D039D05" w:rsidRPr="00932FE9" w:rsidRDefault="00AA07CC" w:rsidP="00195432">
      <w:pPr>
        <w:spacing w:after="0" w:line="240" w:lineRule="auto"/>
        <w:ind w:left="10" w:right="60" w:hanging="10"/>
        <w:jc w:val="both"/>
        <w:rPr>
          <w:rFonts w:eastAsiaTheme="minorEastAsia"/>
          <w:color w:val="333333"/>
          <w:sz w:val="24"/>
          <w:szCs w:val="24"/>
        </w:rPr>
      </w:pPr>
      <w:r>
        <w:rPr>
          <w:rFonts w:eastAsia="Times New Roman"/>
          <w:b/>
          <w:sz w:val="24"/>
          <w:szCs w:val="24"/>
          <w:lang w:eastAsia="et-EE"/>
        </w:rPr>
        <w:t xml:space="preserve">Punktiga </w:t>
      </w:r>
      <w:r w:rsidR="00647139">
        <w:rPr>
          <w:rFonts w:eastAsia="Times New Roman"/>
          <w:b/>
          <w:sz w:val="24"/>
          <w:szCs w:val="24"/>
          <w:lang w:eastAsia="et-EE"/>
        </w:rPr>
        <w:t>5</w:t>
      </w:r>
      <w:r>
        <w:rPr>
          <w:rFonts w:eastAsia="Times New Roman"/>
          <w:b/>
          <w:sz w:val="24"/>
          <w:szCs w:val="24"/>
          <w:lang w:eastAsia="et-EE"/>
        </w:rPr>
        <w:t xml:space="preserve"> </w:t>
      </w:r>
      <w:r>
        <w:rPr>
          <w:rFonts w:eastAsia="Times New Roman"/>
          <w:bCs/>
          <w:sz w:val="24"/>
          <w:szCs w:val="24"/>
          <w:lang w:eastAsia="et-EE"/>
        </w:rPr>
        <w:t xml:space="preserve">muudetakse seaduse </w:t>
      </w:r>
      <w:r>
        <w:rPr>
          <w:rFonts w:eastAsia="Times New Roman"/>
          <w:b/>
          <w:sz w:val="24"/>
          <w:szCs w:val="24"/>
          <w:lang w:eastAsia="et-EE"/>
        </w:rPr>
        <w:t xml:space="preserve"> </w:t>
      </w:r>
      <w:r>
        <w:rPr>
          <w:rFonts w:eastAsia="Times New Roman"/>
          <w:bCs/>
          <w:sz w:val="24"/>
          <w:szCs w:val="24"/>
          <w:lang w:eastAsia="et-EE"/>
        </w:rPr>
        <w:t>n</w:t>
      </w:r>
      <w:r w:rsidR="244C2E41" w:rsidRPr="00195432">
        <w:rPr>
          <w:rFonts w:eastAsia="Times New Roman"/>
          <w:bCs/>
          <w:sz w:val="24"/>
          <w:szCs w:val="24"/>
          <w:lang w:eastAsia="et-EE"/>
        </w:rPr>
        <w:t>ormitehnili</w:t>
      </w:r>
      <w:r>
        <w:rPr>
          <w:rFonts w:eastAsia="Times New Roman"/>
          <w:bCs/>
          <w:sz w:val="24"/>
          <w:szCs w:val="24"/>
          <w:lang w:eastAsia="et-EE"/>
        </w:rPr>
        <w:t>st</w:t>
      </w:r>
      <w:r w:rsidR="244C2E41" w:rsidRPr="00195432">
        <w:rPr>
          <w:rFonts w:eastAsia="Times New Roman"/>
          <w:bCs/>
          <w:sz w:val="24"/>
          <w:szCs w:val="24"/>
          <w:lang w:eastAsia="et-EE"/>
        </w:rPr>
        <w:t xml:space="preserve"> märkus</w:t>
      </w:r>
      <w:r>
        <w:rPr>
          <w:rFonts w:eastAsia="Times New Roman"/>
          <w:bCs/>
          <w:sz w:val="24"/>
          <w:szCs w:val="24"/>
          <w:lang w:eastAsia="et-EE"/>
        </w:rPr>
        <w:t xml:space="preserve">t ning </w:t>
      </w:r>
      <w:r>
        <w:rPr>
          <w:rFonts w:eastAsiaTheme="minorEastAsia"/>
          <w:color w:val="333333"/>
          <w:sz w:val="24"/>
          <w:szCs w:val="24"/>
        </w:rPr>
        <w:t>l</w:t>
      </w:r>
      <w:r w:rsidR="5E6438F3" w:rsidRPr="0D039D05">
        <w:rPr>
          <w:rFonts w:eastAsiaTheme="minorEastAsia"/>
          <w:color w:val="333333"/>
          <w:sz w:val="24"/>
          <w:szCs w:val="24"/>
        </w:rPr>
        <w:t>isatakse andmed ülevõetava direktiivi 2023/1791</w:t>
      </w:r>
      <w:r w:rsidR="00F34416">
        <w:rPr>
          <w:rFonts w:eastAsiaTheme="minorEastAsia"/>
          <w:color w:val="333333"/>
          <w:sz w:val="24"/>
          <w:szCs w:val="24"/>
        </w:rPr>
        <w:t xml:space="preserve"> kohta</w:t>
      </w:r>
      <w:r w:rsidR="5E6438F3" w:rsidRPr="0D039D05">
        <w:rPr>
          <w:rFonts w:eastAsiaTheme="minorEastAsia"/>
          <w:color w:val="333333"/>
          <w:sz w:val="24"/>
          <w:szCs w:val="24"/>
        </w:rPr>
        <w:t>.</w:t>
      </w:r>
    </w:p>
    <w:p w14:paraId="537C80E6" w14:textId="6BB308E2" w:rsidR="5FADDD51" w:rsidRDefault="5FADDD51" w:rsidP="5FADDD51">
      <w:pPr>
        <w:spacing w:after="0" w:line="240" w:lineRule="auto"/>
        <w:jc w:val="both"/>
        <w:rPr>
          <w:rFonts w:eastAsiaTheme="minorEastAsia"/>
          <w:color w:val="333333"/>
          <w:sz w:val="24"/>
          <w:szCs w:val="24"/>
        </w:rPr>
      </w:pPr>
    </w:p>
    <w:p w14:paraId="408B6DE5" w14:textId="49F6BC8A" w:rsidR="5FADDD51" w:rsidRPr="00932FE9" w:rsidRDefault="5FADDD51" w:rsidP="5FADDD51">
      <w:pPr>
        <w:spacing w:after="0" w:line="240" w:lineRule="auto"/>
        <w:jc w:val="both"/>
        <w:rPr>
          <w:rFonts w:eastAsiaTheme="minorEastAsia"/>
          <w:color w:val="333333"/>
          <w:sz w:val="24"/>
          <w:szCs w:val="24"/>
        </w:rPr>
      </w:pPr>
    </w:p>
    <w:p w14:paraId="7920A4C4" w14:textId="652667E7" w:rsidR="00A77DB9" w:rsidRDefault="00A77DB9" w:rsidP="00947442">
      <w:pPr>
        <w:pStyle w:val="muudetavtekst"/>
        <w:rPr>
          <w:rFonts w:asciiTheme="minorHAnsi" w:hAnsiTheme="minorHAnsi" w:cstheme="minorHAnsi"/>
          <w:b/>
          <w:bCs/>
        </w:rPr>
      </w:pPr>
      <w:r w:rsidRPr="00E836C4">
        <w:rPr>
          <w:rFonts w:asciiTheme="minorHAnsi" w:hAnsiTheme="minorHAnsi" w:cstheme="minorHAnsi"/>
          <w:b/>
          <w:bCs/>
        </w:rPr>
        <w:t>Eelnõu §-ga 3 muudetakse maagaasiseadust</w:t>
      </w:r>
      <w:r w:rsidR="00F34416">
        <w:rPr>
          <w:rFonts w:asciiTheme="minorHAnsi" w:hAnsiTheme="minorHAnsi" w:cstheme="minorHAnsi"/>
          <w:b/>
          <w:bCs/>
        </w:rPr>
        <w:t>.</w:t>
      </w:r>
    </w:p>
    <w:p w14:paraId="745DF43A" w14:textId="77777777" w:rsidR="00A77DB9" w:rsidRPr="00597350" w:rsidRDefault="00A77DB9" w:rsidP="00947442">
      <w:pPr>
        <w:pStyle w:val="muudetavtekst"/>
        <w:rPr>
          <w:rFonts w:asciiTheme="minorHAnsi" w:hAnsiTheme="minorHAnsi" w:cstheme="minorHAnsi"/>
          <w:b/>
          <w:bCs/>
        </w:rPr>
      </w:pPr>
    </w:p>
    <w:p w14:paraId="536F4D2E" w14:textId="3D380FC3" w:rsidR="00A77DB9" w:rsidRDefault="00A77DB9" w:rsidP="00947442">
      <w:pPr>
        <w:pStyle w:val="muudetavtekst"/>
        <w:rPr>
          <w:rFonts w:asciiTheme="minorHAnsi" w:hAnsiTheme="minorHAnsi" w:cstheme="minorHAnsi"/>
          <w:b/>
          <w:bCs/>
        </w:rPr>
      </w:pPr>
      <w:r w:rsidRPr="00883D56">
        <w:rPr>
          <w:rFonts w:asciiTheme="minorHAnsi" w:hAnsiTheme="minorHAnsi" w:cstheme="minorHAnsi"/>
          <w:b/>
          <w:bCs/>
        </w:rPr>
        <w:t xml:space="preserve">Punktiga 1 </w:t>
      </w:r>
      <w:r w:rsidRPr="00883D56">
        <w:rPr>
          <w:rFonts w:asciiTheme="minorHAnsi" w:hAnsiTheme="minorHAnsi" w:cstheme="minorHAnsi"/>
        </w:rPr>
        <w:t xml:space="preserve">täiendatakse </w:t>
      </w:r>
      <w:r w:rsidR="0017126D" w:rsidRPr="00883D56">
        <w:rPr>
          <w:rFonts w:asciiTheme="minorHAnsi" w:hAnsiTheme="minorHAnsi" w:cstheme="minorBidi"/>
        </w:rPr>
        <w:t>§</w:t>
      </w:r>
      <w:r w:rsidR="00E84870" w:rsidRPr="00883D56">
        <w:rPr>
          <w:rFonts w:asciiTheme="minorHAnsi" w:hAnsiTheme="minorHAnsi" w:cstheme="minorBidi"/>
        </w:rPr>
        <w:t xml:space="preserve"> </w:t>
      </w:r>
      <w:r w:rsidRPr="00883D56">
        <w:rPr>
          <w:rFonts w:asciiTheme="minorHAnsi" w:hAnsiTheme="minorHAnsi" w:cstheme="minorHAnsi"/>
        </w:rPr>
        <w:t>21² lõi</w:t>
      </w:r>
      <w:r w:rsidR="00296B7A">
        <w:rPr>
          <w:rFonts w:asciiTheme="minorHAnsi" w:hAnsiTheme="minorHAnsi" w:cstheme="minorHAnsi"/>
        </w:rPr>
        <w:t>kega</w:t>
      </w:r>
      <w:r w:rsidRPr="00883D56">
        <w:rPr>
          <w:rFonts w:asciiTheme="minorHAnsi" w:hAnsiTheme="minorHAnsi" w:cstheme="minorHAnsi"/>
        </w:rPr>
        <w:t xml:space="preserve"> </w:t>
      </w:r>
      <w:r w:rsidR="00296B7A">
        <w:rPr>
          <w:rFonts w:asciiTheme="minorHAnsi" w:hAnsiTheme="minorHAnsi" w:cstheme="minorHAnsi"/>
        </w:rPr>
        <w:t>7</w:t>
      </w:r>
      <w:r w:rsidR="00F34416">
        <w:rPr>
          <w:rFonts w:asciiTheme="minorHAnsi" w:hAnsiTheme="minorHAnsi" w:cstheme="minorHAnsi"/>
        </w:rPr>
        <w:t>, viidates</w:t>
      </w:r>
      <w:r w:rsidR="00475601">
        <w:rPr>
          <w:rFonts w:asciiTheme="minorHAnsi" w:hAnsiTheme="minorHAnsi" w:cstheme="minorHAnsi"/>
        </w:rPr>
        <w:t xml:space="preserve"> EnKS</w:t>
      </w:r>
      <w:r w:rsidR="00F34416">
        <w:rPr>
          <w:rFonts w:asciiTheme="minorHAnsi" w:hAnsiTheme="minorHAnsi" w:cstheme="minorHAnsi"/>
        </w:rPr>
        <w:t>i</w:t>
      </w:r>
      <w:r w:rsidR="00475601">
        <w:rPr>
          <w:rFonts w:asciiTheme="minorHAnsi" w:hAnsiTheme="minorHAnsi" w:cstheme="minorHAnsi"/>
        </w:rPr>
        <w:t xml:space="preserve"> § </w:t>
      </w:r>
      <w:r w:rsidR="00B4332C">
        <w:rPr>
          <w:rFonts w:asciiTheme="minorHAnsi" w:hAnsiTheme="minorHAnsi" w:cstheme="minorHAnsi"/>
        </w:rPr>
        <w:t>7 l</w:t>
      </w:r>
      <w:r w:rsidR="00F34416">
        <w:rPr>
          <w:rFonts w:asciiTheme="minorHAnsi" w:hAnsiTheme="minorHAnsi" w:cstheme="minorHAnsi"/>
        </w:rPr>
        <w:t>õikele</w:t>
      </w:r>
      <w:r w:rsidR="00E40C02">
        <w:rPr>
          <w:rFonts w:asciiTheme="minorHAnsi" w:hAnsiTheme="minorHAnsi" w:cstheme="minorHAnsi"/>
        </w:rPr>
        <w:t xml:space="preserve"> 1</w:t>
      </w:r>
      <w:r w:rsidR="00B4332C">
        <w:rPr>
          <w:rFonts w:asciiTheme="minorHAnsi" w:hAnsiTheme="minorHAnsi" w:cstheme="minorHAnsi"/>
        </w:rPr>
        <w:t>, mi</w:t>
      </w:r>
      <w:r w:rsidR="00690797">
        <w:rPr>
          <w:rFonts w:asciiTheme="minorHAnsi" w:hAnsiTheme="minorHAnsi" w:cstheme="minorHAnsi"/>
        </w:rPr>
        <w:t>da muudetakse ka käesoleva eelnõuga</w:t>
      </w:r>
      <w:r w:rsidR="00AB6026">
        <w:rPr>
          <w:rFonts w:asciiTheme="minorHAnsi" w:hAnsiTheme="minorHAnsi" w:cstheme="minorHAnsi"/>
        </w:rPr>
        <w:t>. E</w:t>
      </w:r>
      <w:r w:rsidR="00A54E50">
        <w:rPr>
          <w:rFonts w:asciiTheme="minorHAnsi" w:hAnsiTheme="minorHAnsi" w:cstheme="minorHAnsi"/>
        </w:rPr>
        <w:t>esmärk on ära si</w:t>
      </w:r>
      <w:r w:rsidR="00F34416">
        <w:rPr>
          <w:rFonts w:asciiTheme="minorHAnsi" w:hAnsiTheme="minorHAnsi" w:cstheme="minorHAnsi"/>
        </w:rPr>
        <w:t>s</w:t>
      </w:r>
      <w:r w:rsidR="00A54E50">
        <w:rPr>
          <w:rFonts w:asciiTheme="minorHAnsi" w:hAnsiTheme="minorHAnsi" w:cstheme="minorHAnsi"/>
        </w:rPr>
        <w:t>ustada energiatõhusus</w:t>
      </w:r>
      <w:r w:rsidR="00883D56">
        <w:rPr>
          <w:rFonts w:asciiTheme="minorHAnsi" w:hAnsiTheme="minorHAnsi" w:cstheme="minorHAnsi"/>
        </w:rPr>
        <w:t>meetmed</w:t>
      </w:r>
      <w:r w:rsidR="00A54E50">
        <w:rPr>
          <w:rFonts w:asciiTheme="minorHAnsi" w:hAnsiTheme="minorHAnsi" w:cstheme="minorHAnsi"/>
        </w:rPr>
        <w:t>, kui tehakse</w:t>
      </w:r>
      <w:r w:rsidR="00296B7A">
        <w:rPr>
          <w:rFonts w:asciiTheme="minorHAnsi" w:hAnsiTheme="minorHAnsi" w:cstheme="minorHAnsi"/>
        </w:rPr>
        <w:t xml:space="preserve"> gaasivõrgu planeerimise ja arendamisega seotud</w:t>
      </w:r>
      <w:r w:rsidR="00A54E50">
        <w:rPr>
          <w:rFonts w:asciiTheme="minorHAnsi" w:hAnsiTheme="minorHAnsi" w:cstheme="minorHAnsi"/>
        </w:rPr>
        <w:t xml:space="preserve"> </w:t>
      </w:r>
      <w:r w:rsidR="00296B7A">
        <w:rPr>
          <w:rFonts w:asciiTheme="minorHAnsi" w:hAnsiTheme="minorHAnsi" w:cstheme="minorHAnsi"/>
        </w:rPr>
        <w:t>investeerimisotsuseid</w:t>
      </w:r>
      <w:r w:rsidR="00A54E50">
        <w:rPr>
          <w:rFonts w:asciiTheme="minorHAnsi" w:hAnsiTheme="minorHAnsi" w:cstheme="minorHAnsi"/>
        </w:rPr>
        <w:t xml:space="preserve">. </w:t>
      </w:r>
    </w:p>
    <w:p w14:paraId="1CBF4AF2" w14:textId="77777777" w:rsidR="00A77DB9" w:rsidRPr="00597350" w:rsidRDefault="00A77DB9" w:rsidP="00947442">
      <w:pPr>
        <w:pStyle w:val="muudetavtekst"/>
        <w:rPr>
          <w:rFonts w:asciiTheme="minorHAnsi" w:hAnsiTheme="minorHAnsi" w:cstheme="minorHAnsi"/>
          <w:b/>
          <w:bCs/>
        </w:rPr>
      </w:pPr>
    </w:p>
    <w:p w14:paraId="748E7BAB" w14:textId="01BFE1A6" w:rsidR="1C310096" w:rsidRDefault="00AA07CC" w:rsidP="00AB6026">
      <w:pPr>
        <w:pStyle w:val="muudetavtekst"/>
        <w:rPr>
          <w:rFonts w:eastAsiaTheme="minorEastAsia"/>
          <w:color w:val="333333"/>
        </w:rPr>
      </w:pPr>
      <w:r w:rsidRPr="00AB6026">
        <w:rPr>
          <w:b/>
          <w:bCs/>
        </w:rPr>
        <w:t xml:space="preserve">Punktiga 2 </w:t>
      </w:r>
      <w:r>
        <w:rPr>
          <w:rFonts w:asciiTheme="minorHAnsi" w:hAnsiTheme="minorHAnsi" w:cstheme="minorBidi"/>
        </w:rPr>
        <w:t xml:space="preserve">muudetakse seaduse </w:t>
      </w:r>
      <w:r w:rsidRPr="00AB6026">
        <w:rPr>
          <w:rFonts w:eastAsiaTheme="minorEastAsia"/>
          <w:bCs/>
        </w:rPr>
        <w:t>n</w:t>
      </w:r>
      <w:r w:rsidR="0F4C608C" w:rsidRPr="00AB6026">
        <w:rPr>
          <w:rFonts w:eastAsiaTheme="minorEastAsia"/>
          <w:bCs/>
        </w:rPr>
        <w:t>ormitehnili</w:t>
      </w:r>
      <w:r>
        <w:rPr>
          <w:rFonts w:eastAsiaTheme="minorEastAsia"/>
          <w:bCs/>
        </w:rPr>
        <w:t>st</w:t>
      </w:r>
      <w:r w:rsidR="0F4C608C" w:rsidRPr="00AB6026">
        <w:rPr>
          <w:rFonts w:eastAsiaTheme="minorEastAsia"/>
          <w:bCs/>
        </w:rPr>
        <w:t xml:space="preserve"> märkus</w:t>
      </w:r>
      <w:r>
        <w:rPr>
          <w:rFonts w:eastAsiaTheme="minorEastAsia"/>
          <w:bCs/>
        </w:rPr>
        <w:t>t</w:t>
      </w:r>
      <w:r w:rsidR="001F2B3D">
        <w:rPr>
          <w:rFonts w:eastAsiaTheme="minorEastAsia"/>
          <w:bCs/>
        </w:rPr>
        <w:t xml:space="preserve">. </w:t>
      </w:r>
      <w:r w:rsidR="1C310096" w:rsidRPr="464F3E70">
        <w:rPr>
          <w:rFonts w:eastAsiaTheme="minorEastAsia"/>
          <w:color w:val="333333"/>
        </w:rPr>
        <w:t>N</w:t>
      </w:r>
      <w:r w:rsidR="1C310096" w:rsidRPr="006D1AC1">
        <w:rPr>
          <w:rFonts w:eastAsiaTheme="minorEastAsia"/>
          <w:color w:val="333333"/>
        </w:rPr>
        <w:t xml:space="preserve">ormitehnilises märkuses </w:t>
      </w:r>
      <w:r w:rsidR="00F413D3">
        <w:rPr>
          <w:rFonts w:eastAsiaTheme="minorEastAsia"/>
          <w:color w:val="333333"/>
        </w:rPr>
        <w:t>esitatud</w:t>
      </w:r>
      <w:r w:rsidR="1C310096" w:rsidRPr="006D1AC1">
        <w:rPr>
          <w:rFonts w:eastAsiaTheme="minorEastAsia"/>
          <w:color w:val="333333"/>
        </w:rPr>
        <w:t xml:space="preserve"> ülevõetud EL</w:t>
      </w:r>
      <w:r w:rsidR="00304A9F">
        <w:rPr>
          <w:rFonts w:eastAsiaTheme="minorEastAsia"/>
          <w:color w:val="333333"/>
        </w:rPr>
        <w:t>i</w:t>
      </w:r>
      <w:r w:rsidR="1C310096" w:rsidRPr="006D1AC1">
        <w:rPr>
          <w:rFonts w:eastAsiaTheme="minorEastAsia"/>
          <w:color w:val="333333"/>
        </w:rPr>
        <w:t xml:space="preserve"> direktiivide loetelu muudetakse ning ajakohastatakse direktiivide andmeid. </w:t>
      </w:r>
    </w:p>
    <w:p w14:paraId="4D80CE5F" w14:textId="5FB8D92E" w:rsidR="1C310096" w:rsidRPr="006D1AC1" w:rsidRDefault="1C310096" w:rsidP="4185675C">
      <w:pPr>
        <w:shd w:val="clear" w:color="auto" w:fill="FFFFFF" w:themeFill="background1"/>
        <w:spacing w:after="0"/>
        <w:jc w:val="both"/>
        <w:rPr>
          <w:rFonts w:eastAsiaTheme="minorEastAsia"/>
          <w:color w:val="333333"/>
          <w:sz w:val="24"/>
          <w:szCs w:val="24"/>
        </w:rPr>
      </w:pPr>
      <w:r w:rsidRPr="006D1AC1">
        <w:rPr>
          <w:rFonts w:eastAsiaTheme="minorEastAsia"/>
          <w:color w:val="333333"/>
          <w:sz w:val="24"/>
          <w:szCs w:val="24"/>
        </w:rPr>
        <w:t xml:space="preserve">Andmed direktiivile 2009/73/EÜ ja selle muutmise direktiivile jäetakse välja. Lisatakse andmed direktiivile 2024/1788, millega asendatakse direktiiv 2009/73/EÜ. </w:t>
      </w:r>
    </w:p>
    <w:p w14:paraId="60A5D2C2" w14:textId="1EBA062B" w:rsidR="1C310096" w:rsidRPr="006D1AC1" w:rsidRDefault="1C310096" w:rsidP="006D1AC1">
      <w:pPr>
        <w:shd w:val="clear" w:color="auto" w:fill="FFFFFF" w:themeFill="background1"/>
        <w:spacing w:after="0"/>
        <w:jc w:val="both"/>
        <w:rPr>
          <w:rFonts w:eastAsiaTheme="minorEastAsia"/>
          <w:color w:val="333333"/>
          <w:sz w:val="24"/>
          <w:szCs w:val="24"/>
        </w:rPr>
      </w:pPr>
      <w:r w:rsidRPr="006D1AC1">
        <w:rPr>
          <w:rFonts w:eastAsiaTheme="minorEastAsia"/>
          <w:color w:val="333333"/>
          <w:sz w:val="24"/>
          <w:szCs w:val="24"/>
        </w:rPr>
        <w:t xml:space="preserve">Andmed direktiivile 2009/28/EÜ jäetakse välja. Lisatakse andmed direktiivile 2018/2001, millega asendatakse direktiiv 2009/28/EÜ. </w:t>
      </w:r>
    </w:p>
    <w:p w14:paraId="4FACBB9D" w14:textId="44D2A169" w:rsidR="1C310096" w:rsidRPr="006D1AC1" w:rsidRDefault="1C310096" w:rsidP="006D1AC1">
      <w:pPr>
        <w:shd w:val="clear" w:color="auto" w:fill="FFFFFF" w:themeFill="background1"/>
        <w:spacing w:after="0"/>
        <w:jc w:val="both"/>
        <w:rPr>
          <w:rFonts w:eastAsiaTheme="minorEastAsia"/>
          <w:color w:val="333333"/>
          <w:sz w:val="24"/>
          <w:szCs w:val="24"/>
        </w:rPr>
      </w:pPr>
      <w:r w:rsidRPr="006D1AC1">
        <w:rPr>
          <w:rFonts w:eastAsiaTheme="minorEastAsia"/>
          <w:color w:val="333333"/>
          <w:sz w:val="24"/>
          <w:szCs w:val="24"/>
        </w:rPr>
        <w:t>Andmed direktiivile 2012/27/EL ja selle muutmise direktiivile jäetakse välja. Lisatakse andmed direktiivile 2023/1791, millega asendatakse direktiiv 2012/27/EL.</w:t>
      </w:r>
    </w:p>
    <w:p w14:paraId="2A10C009" w14:textId="77777777" w:rsidR="00AA7CD5" w:rsidRDefault="00AA7CD5" w:rsidP="00947442">
      <w:pPr>
        <w:spacing w:after="0" w:line="240" w:lineRule="auto"/>
        <w:jc w:val="both"/>
        <w:rPr>
          <w:rFonts w:eastAsia="Times New Roman" w:cstheme="minorHAnsi"/>
          <w:b/>
          <w:bCs/>
          <w:sz w:val="24"/>
          <w:szCs w:val="24"/>
          <w:lang w:eastAsia="et-EE"/>
        </w:rPr>
      </w:pPr>
    </w:p>
    <w:p w14:paraId="18C5D755" w14:textId="2C23C04D" w:rsidR="00FF0EC1" w:rsidRPr="00DB4996" w:rsidRDefault="00AB6026" w:rsidP="00947442">
      <w:pPr>
        <w:spacing w:after="0" w:line="240" w:lineRule="auto"/>
        <w:jc w:val="both"/>
        <w:rPr>
          <w:rFonts w:eastAsia="Times New Roman" w:cstheme="minorHAnsi"/>
          <w:b/>
          <w:bCs/>
          <w:sz w:val="24"/>
          <w:szCs w:val="24"/>
          <w:lang w:eastAsia="et-EE"/>
        </w:rPr>
      </w:pPr>
      <w:commentRangeStart w:id="24"/>
      <w:r>
        <w:rPr>
          <w:rFonts w:eastAsia="Times New Roman" w:cstheme="minorHAnsi"/>
          <w:b/>
          <w:bCs/>
          <w:sz w:val="24"/>
          <w:szCs w:val="24"/>
          <w:lang w:eastAsia="et-EE"/>
        </w:rPr>
        <w:t>4</w:t>
      </w:r>
      <w:r w:rsidR="00FF0EC1" w:rsidRPr="00DB4996">
        <w:rPr>
          <w:rFonts w:eastAsia="Times New Roman" w:cstheme="minorHAnsi"/>
          <w:b/>
          <w:bCs/>
          <w:sz w:val="24"/>
          <w:szCs w:val="24"/>
          <w:lang w:eastAsia="et-EE"/>
        </w:rPr>
        <w:t xml:space="preserve">. Eelnõu </w:t>
      </w:r>
      <w:commentRangeEnd w:id="24"/>
      <w:r w:rsidR="00392353" w:rsidRPr="00DB4996">
        <w:rPr>
          <w:rStyle w:val="Kommentaariviide"/>
          <w:rFonts w:eastAsia="Times New Roman" w:cstheme="minorHAnsi"/>
          <w:b/>
          <w:bCs/>
          <w:sz w:val="24"/>
          <w:szCs w:val="24"/>
          <w:lang w:eastAsia="et-EE"/>
        </w:rPr>
        <w:commentReference w:id="24"/>
      </w:r>
      <w:r w:rsidR="00FF0EC1" w:rsidRPr="00DB4996">
        <w:rPr>
          <w:rFonts w:eastAsia="Times New Roman" w:cstheme="minorHAnsi"/>
          <w:b/>
          <w:bCs/>
          <w:sz w:val="24"/>
          <w:szCs w:val="24"/>
          <w:lang w:eastAsia="et-EE"/>
        </w:rPr>
        <w:t>vastavus Euroopa Liidu õigusele</w:t>
      </w:r>
    </w:p>
    <w:p w14:paraId="78E28B5A" w14:textId="77777777" w:rsidR="00FF0EC1" w:rsidRDefault="00FF0EC1" w:rsidP="00947442">
      <w:pPr>
        <w:spacing w:after="0" w:line="240" w:lineRule="auto"/>
        <w:jc w:val="both"/>
        <w:rPr>
          <w:rFonts w:eastAsia="Times New Roman" w:cstheme="minorHAnsi"/>
          <w:sz w:val="24"/>
          <w:szCs w:val="24"/>
          <w:lang w:eastAsia="et-EE"/>
        </w:rPr>
      </w:pPr>
    </w:p>
    <w:p w14:paraId="407B2679" w14:textId="1B7491A9" w:rsidR="00FF0EC1" w:rsidRDefault="00877B95" w:rsidP="00947442">
      <w:pPr>
        <w:spacing w:after="0" w:line="240" w:lineRule="auto"/>
        <w:jc w:val="both"/>
        <w:rPr>
          <w:rFonts w:eastAsia="Times New Roman" w:cstheme="minorHAnsi"/>
          <w:sz w:val="24"/>
          <w:szCs w:val="24"/>
          <w:lang w:eastAsia="et-EE"/>
        </w:rPr>
      </w:pPr>
      <w:r w:rsidRPr="003A2600">
        <w:rPr>
          <w:rFonts w:eastAsia="Times New Roman" w:cstheme="minorHAnsi"/>
          <w:sz w:val="24"/>
          <w:szCs w:val="24"/>
          <w:lang w:eastAsia="et-EE"/>
        </w:rPr>
        <w:t>Euroopa Parlamendi ja nõukogu direktiivi 2012/27/EL on korduvalt oluliselt muudetud</w:t>
      </w:r>
      <w:r>
        <w:rPr>
          <w:rFonts w:eastAsia="Times New Roman" w:cstheme="minorHAnsi"/>
          <w:sz w:val="24"/>
          <w:szCs w:val="24"/>
          <w:lang w:eastAsia="et-EE"/>
        </w:rPr>
        <w:t xml:space="preserve">. </w:t>
      </w:r>
      <w:r w:rsidR="00B32F38">
        <w:rPr>
          <w:rFonts w:eastAsia="Times New Roman" w:cstheme="minorHAnsi"/>
          <w:sz w:val="24"/>
          <w:szCs w:val="24"/>
          <w:lang w:eastAsia="et-EE"/>
        </w:rPr>
        <w:t>E</w:t>
      </w:r>
      <w:r w:rsidR="00A221A7">
        <w:rPr>
          <w:rFonts w:eastAsia="Times New Roman" w:cstheme="minorHAnsi"/>
          <w:sz w:val="24"/>
          <w:szCs w:val="24"/>
          <w:lang w:eastAsia="et-EE"/>
        </w:rPr>
        <w:t xml:space="preserve">elnõu on vastavuses </w:t>
      </w:r>
      <w:r w:rsidR="005C1AE3">
        <w:rPr>
          <w:rFonts w:eastAsia="Times New Roman" w:cstheme="minorHAnsi"/>
          <w:sz w:val="24"/>
          <w:szCs w:val="24"/>
          <w:lang w:eastAsia="et-EE"/>
        </w:rPr>
        <w:t xml:space="preserve">Euroopa Parlamendi ja </w:t>
      </w:r>
      <w:r w:rsidR="00B32F38">
        <w:rPr>
          <w:rFonts w:eastAsia="Times New Roman" w:cstheme="minorHAnsi"/>
          <w:sz w:val="24"/>
          <w:szCs w:val="24"/>
          <w:lang w:eastAsia="et-EE"/>
        </w:rPr>
        <w:t>n</w:t>
      </w:r>
      <w:r w:rsidR="005C1AE3">
        <w:rPr>
          <w:rFonts w:eastAsia="Times New Roman" w:cstheme="minorHAnsi"/>
          <w:sz w:val="24"/>
          <w:szCs w:val="24"/>
          <w:lang w:eastAsia="et-EE"/>
        </w:rPr>
        <w:t>õukogu direktiivi</w:t>
      </w:r>
      <w:r w:rsidR="00B32F38">
        <w:rPr>
          <w:rFonts w:eastAsia="Times New Roman" w:cstheme="minorHAnsi"/>
          <w:sz w:val="24"/>
          <w:szCs w:val="24"/>
          <w:lang w:eastAsia="et-EE"/>
        </w:rPr>
        <w:t>ga</w:t>
      </w:r>
      <w:r w:rsidR="005C1AE3">
        <w:rPr>
          <w:rFonts w:eastAsia="Times New Roman" w:cstheme="minorHAnsi"/>
          <w:sz w:val="24"/>
          <w:szCs w:val="24"/>
          <w:lang w:eastAsia="et-EE"/>
        </w:rPr>
        <w:t xml:space="preserve"> </w:t>
      </w:r>
      <w:r w:rsidR="00A221A7" w:rsidRPr="00A221A7">
        <w:rPr>
          <w:rFonts w:eastAsia="Times New Roman" w:cstheme="minorHAnsi"/>
          <w:sz w:val="24"/>
          <w:szCs w:val="24"/>
          <w:lang w:eastAsia="et-EE"/>
        </w:rPr>
        <w:t>(EL) 2023/1791, mis käsitleb energiatõhusust ja millega muudetakse määrust (EL) 2023/955 (uuesti sõnastatud)</w:t>
      </w:r>
      <w:r w:rsidR="001F5053">
        <w:rPr>
          <w:rFonts w:eastAsia="Times New Roman" w:cstheme="minorHAnsi"/>
          <w:sz w:val="24"/>
          <w:szCs w:val="24"/>
          <w:lang w:eastAsia="et-EE"/>
        </w:rPr>
        <w:t xml:space="preserve">. </w:t>
      </w:r>
      <w:r w:rsidR="00B402EA" w:rsidRPr="00B402EA">
        <w:rPr>
          <w:rFonts w:eastAsia="Times New Roman" w:cstheme="minorHAnsi"/>
          <w:sz w:val="24"/>
          <w:szCs w:val="24"/>
          <w:lang w:eastAsia="et-EE"/>
        </w:rPr>
        <w:t xml:space="preserve">Seletuskirjale on lisatud </w:t>
      </w:r>
      <w:r w:rsidR="00B32F38">
        <w:rPr>
          <w:rFonts w:eastAsia="Times New Roman" w:cstheme="minorHAnsi"/>
          <w:sz w:val="24"/>
          <w:szCs w:val="24"/>
          <w:lang w:eastAsia="et-EE"/>
        </w:rPr>
        <w:t xml:space="preserve">Eesti õiguse ja </w:t>
      </w:r>
      <w:r w:rsidR="00B402EA" w:rsidRPr="00B402EA">
        <w:rPr>
          <w:rFonts w:eastAsia="Times New Roman" w:cstheme="minorHAnsi"/>
          <w:sz w:val="24"/>
          <w:szCs w:val="24"/>
          <w:lang w:eastAsia="et-EE"/>
        </w:rPr>
        <w:t>direktiivi vastavustabel.</w:t>
      </w:r>
    </w:p>
    <w:p w14:paraId="5B990C2F" w14:textId="77777777" w:rsidR="00B402EA" w:rsidRDefault="00B402EA" w:rsidP="00947442">
      <w:pPr>
        <w:spacing w:after="0" w:line="240" w:lineRule="auto"/>
        <w:jc w:val="both"/>
        <w:rPr>
          <w:rFonts w:eastAsia="Times New Roman" w:cstheme="minorHAnsi"/>
          <w:b/>
          <w:bCs/>
          <w:color w:val="000000"/>
          <w:sz w:val="24"/>
          <w:szCs w:val="24"/>
          <w:bdr w:val="none" w:sz="0" w:space="0" w:color="auto" w:frame="1"/>
          <w:lang w:eastAsia="et-EE"/>
        </w:rPr>
      </w:pPr>
    </w:p>
    <w:p w14:paraId="4F7FCC1E" w14:textId="110A4C53" w:rsidR="00FF0EC1" w:rsidRPr="00DB4996" w:rsidRDefault="00AB6026" w:rsidP="00947442">
      <w:pPr>
        <w:spacing w:after="0" w:line="240" w:lineRule="auto"/>
        <w:jc w:val="both"/>
        <w:rPr>
          <w:rFonts w:eastAsia="Times New Roman" w:cstheme="minorHAnsi"/>
          <w:b/>
          <w:bCs/>
          <w:color w:val="000000"/>
          <w:sz w:val="24"/>
          <w:szCs w:val="24"/>
          <w:bdr w:val="none" w:sz="0" w:space="0" w:color="auto" w:frame="1"/>
          <w:lang w:eastAsia="et-EE"/>
        </w:rPr>
      </w:pPr>
      <w:r>
        <w:rPr>
          <w:rFonts w:eastAsia="Times New Roman" w:cstheme="minorHAnsi"/>
          <w:b/>
          <w:bCs/>
          <w:color w:val="000000"/>
          <w:sz w:val="24"/>
          <w:szCs w:val="24"/>
          <w:bdr w:val="none" w:sz="0" w:space="0" w:color="auto" w:frame="1"/>
          <w:lang w:eastAsia="et-EE"/>
        </w:rPr>
        <w:t>5</w:t>
      </w:r>
      <w:r w:rsidR="00FF0EC1" w:rsidRPr="00DB4996">
        <w:rPr>
          <w:rFonts w:eastAsia="Times New Roman" w:cstheme="minorHAnsi"/>
          <w:b/>
          <w:bCs/>
          <w:color w:val="000000"/>
          <w:sz w:val="24"/>
          <w:szCs w:val="24"/>
          <w:bdr w:val="none" w:sz="0" w:space="0" w:color="auto" w:frame="1"/>
          <w:lang w:eastAsia="et-EE"/>
        </w:rPr>
        <w:t>. Seaduse mõjud</w:t>
      </w:r>
    </w:p>
    <w:p w14:paraId="3AB4EA94" w14:textId="77777777" w:rsidR="00B32F38" w:rsidRDefault="00B32F38" w:rsidP="00947442">
      <w:pPr>
        <w:spacing w:after="0" w:line="240" w:lineRule="auto"/>
        <w:jc w:val="both"/>
        <w:rPr>
          <w:rFonts w:cstheme="minorHAnsi"/>
          <w:bCs/>
          <w:sz w:val="24"/>
          <w:szCs w:val="24"/>
        </w:rPr>
      </w:pPr>
    </w:p>
    <w:p w14:paraId="7EE06CA7" w14:textId="13CC92ED" w:rsidR="00FF0EC1" w:rsidRDefault="00B32F38" w:rsidP="00947442">
      <w:pPr>
        <w:spacing w:after="0" w:line="240" w:lineRule="auto"/>
        <w:jc w:val="both"/>
        <w:rPr>
          <w:rFonts w:cstheme="minorHAnsi"/>
          <w:bCs/>
          <w:sz w:val="24"/>
          <w:szCs w:val="24"/>
        </w:rPr>
      </w:pPr>
      <w:r>
        <w:rPr>
          <w:rFonts w:cstheme="minorHAnsi"/>
          <w:bCs/>
          <w:sz w:val="24"/>
          <w:szCs w:val="24"/>
        </w:rPr>
        <w:t>Seaduse</w:t>
      </w:r>
      <w:r w:rsidR="00FF0EC1" w:rsidRPr="002E0553">
        <w:rPr>
          <w:rFonts w:cstheme="minorHAnsi"/>
          <w:bCs/>
          <w:sz w:val="24"/>
          <w:szCs w:val="24"/>
        </w:rPr>
        <w:t xml:space="preserve"> rakendamine on oluline samm Eesti </w:t>
      </w:r>
      <w:r w:rsidR="00E84870">
        <w:rPr>
          <w:rFonts w:cstheme="minorHAnsi"/>
          <w:bCs/>
          <w:sz w:val="24"/>
          <w:szCs w:val="24"/>
        </w:rPr>
        <w:t>energiatõhususe</w:t>
      </w:r>
      <w:r w:rsidR="00E84870" w:rsidRPr="002E0553">
        <w:rPr>
          <w:rFonts w:cstheme="minorHAnsi"/>
          <w:bCs/>
          <w:sz w:val="24"/>
          <w:szCs w:val="24"/>
        </w:rPr>
        <w:t xml:space="preserve"> </w:t>
      </w:r>
      <w:r w:rsidR="00FF0EC1" w:rsidRPr="002E0553">
        <w:rPr>
          <w:rFonts w:cstheme="minorHAnsi"/>
          <w:bCs/>
          <w:sz w:val="24"/>
          <w:szCs w:val="24"/>
        </w:rPr>
        <w:t>eesmärkide saavutamise</w:t>
      </w:r>
      <w:r w:rsidR="00304A9F">
        <w:rPr>
          <w:rFonts w:cstheme="minorHAnsi"/>
          <w:bCs/>
          <w:sz w:val="24"/>
          <w:szCs w:val="24"/>
        </w:rPr>
        <w:t>l</w:t>
      </w:r>
      <w:r w:rsidR="00FF0EC1" w:rsidRPr="002E0553">
        <w:rPr>
          <w:rFonts w:cstheme="minorHAnsi"/>
          <w:bCs/>
          <w:sz w:val="24"/>
          <w:szCs w:val="24"/>
        </w:rPr>
        <w:t>, pakkudes majanduslik</w:t>
      </w:r>
      <w:r w:rsidR="00FF0EC1">
        <w:rPr>
          <w:rFonts w:cstheme="minorHAnsi"/>
          <w:bCs/>
          <w:sz w:val="24"/>
          <w:szCs w:val="24"/>
        </w:rPr>
        <w:t>ku</w:t>
      </w:r>
      <w:r w:rsidR="00FF0EC1" w:rsidRPr="002E0553">
        <w:rPr>
          <w:rFonts w:cstheme="minorHAnsi"/>
          <w:bCs/>
          <w:sz w:val="24"/>
          <w:szCs w:val="24"/>
        </w:rPr>
        <w:t>, keskkonna- ja sotsiaalse</w:t>
      </w:r>
      <w:r w:rsidR="00FF0EC1">
        <w:rPr>
          <w:rFonts w:cstheme="minorHAnsi"/>
          <w:bCs/>
          <w:sz w:val="24"/>
          <w:szCs w:val="24"/>
        </w:rPr>
        <w:t>t</w:t>
      </w:r>
      <w:r w:rsidR="00FF0EC1" w:rsidRPr="002E0553">
        <w:rPr>
          <w:rFonts w:cstheme="minorHAnsi"/>
          <w:bCs/>
          <w:sz w:val="24"/>
          <w:szCs w:val="24"/>
        </w:rPr>
        <w:t xml:space="preserve"> kasu. Mõjude hoolikas hindamine ja juhtimine tagab, et rakendamine on edukas ja toob kaasa positiivseid muutusi Eesti energiasüsteemis ja ühiskonnas tervikuna</w:t>
      </w:r>
      <w:r w:rsidR="00E90AFD">
        <w:rPr>
          <w:rFonts w:cstheme="minorHAnsi"/>
          <w:bCs/>
          <w:sz w:val="24"/>
          <w:szCs w:val="24"/>
        </w:rPr>
        <w:t>. Väiksem</w:t>
      </w:r>
      <w:r w:rsidR="00F82D34">
        <w:rPr>
          <w:rFonts w:cstheme="minorHAnsi"/>
          <w:bCs/>
          <w:sz w:val="24"/>
          <w:szCs w:val="24"/>
        </w:rPr>
        <w:t xml:space="preserve">ad energiakulud aitavad </w:t>
      </w:r>
      <w:r>
        <w:rPr>
          <w:rFonts w:cstheme="minorHAnsi"/>
          <w:bCs/>
          <w:sz w:val="24"/>
          <w:szCs w:val="24"/>
        </w:rPr>
        <w:t>suurendada</w:t>
      </w:r>
      <w:r w:rsidR="00201837">
        <w:rPr>
          <w:rFonts w:cstheme="minorHAnsi"/>
          <w:bCs/>
          <w:sz w:val="24"/>
          <w:szCs w:val="24"/>
        </w:rPr>
        <w:t xml:space="preserve"> </w:t>
      </w:r>
      <w:r w:rsidR="00F82D34">
        <w:rPr>
          <w:rFonts w:cstheme="minorHAnsi"/>
          <w:bCs/>
          <w:sz w:val="24"/>
          <w:szCs w:val="24"/>
        </w:rPr>
        <w:t>ettevõtete konkurentsivõime</w:t>
      </w:r>
      <w:r>
        <w:rPr>
          <w:rFonts w:cstheme="minorHAnsi"/>
          <w:bCs/>
          <w:sz w:val="24"/>
          <w:szCs w:val="24"/>
        </w:rPr>
        <w:t>t. Avanevad</w:t>
      </w:r>
      <w:r w:rsidR="006D136A">
        <w:rPr>
          <w:rFonts w:cstheme="minorHAnsi"/>
          <w:bCs/>
          <w:sz w:val="24"/>
          <w:szCs w:val="24"/>
        </w:rPr>
        <w:t xml:space="preserve"> uu</w:t>
      </w:r>
      <w:r>
        <w:rPr>
          <w:rFonts w:cstheme="minorHAnsi"/>
          <w:bCs/>
          <w:sz w:val="24"/>
          <w:szCs w:val="24"/>
        </w:rPr>
        <w:t>ed</w:t>
      </w:r>
      <w:r w:rsidR="006D136A">
        <w:rPr>
          <w:rFonts w:cstheme="minorHAnsi"/>
          <w:bCs/>
          <w:sz w:val="24"/>
          <w:szCs w:val="24"/>
        </w:rPr>
        <w:t xml:space="preserve"> võimalus</w:t>
      </w:r>
      <w:r>
        <w:rPr>
          <w:rFonts w:cstheme="minorHAnsi"/>
          <w:bCs/>
          <w:sz w:val="24"/>
          <w:szCs w:val="24"/>
        </w:rPr>
        <w:t>ed</w:t>
      </w:r>
      <w:r w:rsidR="006D136A">
        <w:rPr>
          <w:rFonts w:cstheme="minorHAnsi"/>
          <w:bCs/>
          <w:sz w:val="24"/>
          <w:szCs w:val="24"/>
        </w:rPr>
        <w:t xml:space="preserve"> ka uutele ettevõtlussuundadele</w:t>
      </w:r>
      <w:r>
        <w:rPr>
          <w:rFonts w:cstheme="minorHAnsi"/>
          <w:bCs/>
          <w:sz w:val="24"/>
          <w:szCs w:val="24"/>
        </w:rPr>
        <w:t>,</w:t>
      </w:r>
      <w:r w:rsidR="006D136A">
        <w:rPr>
          <w:rFonts w:cstheme="minorHAnsi"/>
          <w:bCs/>
          <w:sz w:val="24"/>
          <w:szCs w:val="24"/>
        </w:rPr>
        <w:t xml:space="preserve"> n</w:t>
      </w:r>
      <w:r>
        <w:rPr>
          <w:rFonts w:cstheme="minorHAnsi"/>
          <w:bCs/>
          <w:sz w:val="24"/>
          <w:szCs w:val="24"/>
        </w:rPr>
        <w:t>t</w:t>
      </w:r>
      <w:r w:rsidR="00533498">
        <w:rPr>
          <w:rFonts w:cstheme="minorHAnsi"/>
          <w:bCs/>
          <w:sz w:val="24"/>
          <w:szCs w:val="24"/>
        </w:rPr>
        <w:t xml:space="preserve"> energiajuhtimissüsteemid</w:t>
      </w:r>
      <w:r>
        <w:rPr>
          <w:rFonts w:cstheme="minorHAnsi"/>
          <w:bCs/>
          <w:sz w:val="24"/>
          <w:szCs w:val="24"/>
        </w:rPr>
        <w:t>ele</w:t>
      </w:r>
      <w:r w:rsidR="00533498">
        <w:rPr>
          <w:rFonts w:cstheme="minorHAnsi"/>
          <w:bCs/>
          <w:sz w:val="24"/>
          <w:szCs w:val="24"/>
        </w:rPr>
        <w:t xml:space="preserve"> nii </w:t>
      </w:r>
      <w:r w:rsidR="001D113D">
        <w:rPr>
          <w:rFonts w:cstheme="minorHAnsi"/>
          <w:bCs/>
          <w:sz w:val="24"/>
          <w:szCs w:val="24"/>
        </w:rPr>
        <w:t xml:space="preserve">üldise </w:t>
      </w:r>
      <w:r w:rsidR="00533498">
        <w:rPr>
          <w:rFonts w:cstheme="minorHAnsi"/>
          <w:bCs/>
          <w:sz w:val="24"/>
          <w:szCs w:val="24"/>
        </w:rPr>
        <w:t xml:space="preserve">teenusena kui ka </w:t>
      </w:r>
      <w:r w:rsidR="008644BD">
        <w:rPr>
          <w:rFonts w:cstheme="minorHAnsi"/>
          <w:bCs/>
          <w:sz w:val="24"/>
          <w:szCs w:val="24"/>
        </w:rPr>
        <w:t>seadmete tootjatele, riist</w:t>
      </w:r>
      <w:r>
        <w:rPr>
          <w:rFonts w:cstheme="minorHAnsi"/>
          <w:bCs/>
          <w:sz w:val="24"/>
          <w:szCs w:val="24"/>
        </w:rPr>
        <w:t>-</w:t>
      </w:r>
      <w:r w:rsidR="008644BD">
        <w:rPr>
          <w:rFonts w:cstheme="minorHAnsi"/>
          <w:bCs/>
          <w:sz w:val="24"/>
          <w:szCs w:val="24"/>
        </w:rPr>
        <w:t xml:space="preserve"> ja tarkvara teenuseid pakkuvatele ettevõtetele</w:t>
      </w:r>
      <w:r w:rsidR="00FF0EC1" w:rsidRPr="002E0553">
        <w:rPr>
          <w:rFonts w:cstheme="minorHAnsi"/>
          <w:bCs/>
          <w:sz w:val="24"/>
          <w:szCs w:val="24"/>
        </w:rPr>
        <w:t>.</w:t>
      </w:r>
    </w:p>
    <w:p w14:paraId="5C3EE53F" w14:textId="77777777" w:rsidR="00AB366E" w:rsidRDefault="00AB366E" w:rsidP="00947442">
      <w:pPr>
        <w:spacing w:after="0" w:line="240" w:lineRule="auto"/>
        <w:jc w:val="both"/>
        <w:rPr>
          <w:rFonts w:cstheme="minorHAnsi"/>
          <w:bCs/>
          <w:sz w:val="24"/>
          <w:szCs w:val="24"/>
        </w:rPr>
      </w:pPr>
    </w:p>
    <w:p w14:paraId="7AEF4660" w14:textId="04A55E53" w:rsidR="00AB366E" w:rsidRPr="00207DE9" w:rsidRDefault="00AB6026" w:rsidP="00947442">
      <w:pPr>
        <w:spacing w:after="0" w:line="240" w:lineRule="auto"/>
        <w:jc w:val="both"/>
        <w:rPr>
          <w:rFonts w:cstheme="minorHAnsi"/>
          <w:b/>
          <w:sz w:val="24"/>
          <w:szCs w:val="24"/>
        </w:rPr>
      </w:pPr>
      <w:r>
        <w:rPr>
          <w:rFonts w:cstheme="minorHAnsi"/>
          <w:b/>
          <w:sz w:val="24"/>
          <w:szCs w:val="24"/>
        </w:rPr>
        <w:t>5</w:t>
      </w:r>
      <w:r w:rsidR="00AB366E" w:rsidRPr="00207DE9">
        <w:rPr>
          <w:rFonts w:cstheme="minorHAnsi"/>
          <w:b/>
          <w:sz w:val="24"/>
          <w:szCs w:val="24"/>
        </w:rPr>
        <w:t xml:space="preserve">.1. </w:t>
      </w:r>
      <w:r w:rsidR="00B7191A" w:rsidRPr="00207DE9">
        <w:rPr>
          <w:rFonts w:cstheme="minorHAnsi"/>
          <w:b/>
          <w:sz w:val="24"/>
          <w:szCs w:val="24"/>
        </w:rPr>
        <w:t>Sotsiaalne mõju</w:t>
      </w:r>
    </w:p>
    <w:p w14:paraId="56247C49" w14:textId="18F51C68" w:rsidR="00AD483A" w:rsidRDefault="00B7191A" w:rsidP="00947442">
      <w:pPr>
        <w:spacing w:after="0" w:line="240" w:lineRule="auto"/>
        <w:jc w:val="both"/>
        <w:rPr>
          <w:rFonts w:cstheme="minorHAnsi"/>
          <w:bCs/>
          <w:sz w:val="24"/>
          <w:szCs w:val="24"/>
        </w:rPr>
      </w:pPr>
      <w:r>
        <w:rPr>
          <w:rFonts w:cstheme="minorHAnsi"/>
          <w:bCs/>
          <w:sz w:val="24"/>
          <w:szCs w:val="24"/>
        </w:rPr>
        <w:t xml:space="preserve">Direktiiv (EL) 2023/1791 </w:t>
      </w:r>
      <w:r w:rsidR="00960F31">
        <w:rPr>
          <w:rFonts w:cstheme="minorHAnsi"/>
          <w:bCs/>
          <w:sz w:val="24"/>
          <w:szCs w:val="24"/>
        </w:rPr>
        <w:t>pöörab tähelepanu</w:t>
      </w:r>
      <w:r w:rsidR="00EF1BC5">
        <w:rPr>
          <w:rFonts w:cstheme="minorHAnsi"/>
          <w:bCs/>
          <w:sz w:val="24"/>
          <w:szCs w:val="24"/>
        </w:rPr>
        <w:t xml:space="preserve"> </w:t>
      </w:r>
      <w:r w:rsidR="00575CBF">
        <w:rPr>
          <w:rFonts w:cstheme="minorHAnsi"/>
          <w:bCs/>
          <w:sz w:val="24"/>
          <w:szCs w:val="24"/>
        </w:rPr>
        <w:t>energiasääst</w:t>
      </w:r>
      <w:r w:rsidR="00EF1BC5">
        <w:rPr>
          <w:rFonts w:cstheme="minorHAnsi"/>
          <w:bCs/>
          <w:sz w:val="24"/>
          <w:szCs w:val="24"/>
        </w:rPr>
        <w:t>u saavutamise</w:t>
      </w:r>
      <w:r w:rsidR="00960F31">
        <w:rPr>
          <w:rFonts w:cstheme="minorHAnsi"/>
          <w:bCs/>
          <w:sz w:val="24"/>
          <w:szCs w:val="24"/>
        </w:rPr>
        <w:t>le</w:t>
      </w:r>
      <w:r w:rsidR="00EF1BC5">
        <w:rPr>
          <w:rFonts w:cstheme="minorHAnsi"/>
          <w:bCs/>
          <w:sz w:val="24"/>
          <w:szCs w:val="24"/>
        </w:rPr>
        <w:t xml:space="preserve"> </w:t>
      </w:r>
      <w:r w:rsidR="00960F31">
        <w:rPr>
          <w:rFonts w:cstheme="minorHAnsi"/>
          <w:bCs/>
          <w:sz w:val="24"/>
          <w:szCs w:val="24"/>
        </w:rPr>
        <w:t xml:space="preserve">kõige </w:t>
      </w:r>
      <w:r w:rsidR="00EF1BC5">
        <w:rPr>
          <w:rFonts w:cstheme="minorHAnsi"/>
          <w:bCs/>
          <w:sz w:val="24"/>
          <w:szCs w:val="24"/>
        </w:rPr>
        <w:t>haavatavam</w:t>
      </w:r>
      <w:r w:rsidR="00960F31">
        <w:rPr>
          <w:rFonts w:cstheme="minorHAnsi"/>
          <w:bCs/>
          <w:sz w:val="24"/>
          <w:szCs w:val="24"/>
        </w:rPr>
        <w:t>a</w:t>
      </w:r>
      <w:r w:rsidR="00870D59">
        <w:rPr>
          <w:rFonts w:cstheme="minorHAnsi"/>
          <w:bCs/>
          <w:sz w:val="24"/>
          <w:szCs w:val="24"/>
        </w:rPr>
        <w:t xml:space="preserve">te </w:t>
      </w:r>
      <w:r w:rsidR="00960F31">
        <w:rPr>
          <w:rFonts w:cstheme="minorHAnsi"/>
          <w:bCs/>
          <w:sz w:val="24"/>
          <w:szCs w:val="24"/>
        </w:rPr>
        <w:t>rühmade (</w:t>
      </w:r>
      <w:commentRangeStart w:id="25"/>
      <w:r w:rsidR="00575CBF" w:rsidRPr="00575CBF">
        <w:rPr>
          <w:rFonts w:cstheme="minorHAnsi"/>
          <w:bCs/>
          <w:sz w:val="24"/>
          <w:szCs w:val="24"/>
        </w:rPr>
        <w:t>vähekaitstud tarbija</w:t>
      </w:r>
      <w:r w:rsidR="007C3A0E">
        <w:rPr>
          <w:rFonts w:cstheme="minorHAnsi"/>
          <w:bCs/>
          <w:sz w:val="24"/>
          <w:szCs w:val="24"/>
        </w:rPr>
        <w:t>d</w:t>
      </w:r>
      <w:r w:rsidR="00575CBF" w:rsidRPr="00575CBF">
        <w:rPr>
          <w:rFonts w:cstheme="minorHAnsi"/>
          <w:bCs/>
          <w:sz w:val="24"/>
          <w:szCs w:val="24"/>
        </w:rPr>
        <w:t xml:space="preserve"> ja lõpptarbija</w:t>
      </w:r>
      <w:r w:rsidR="007C3A0E">
        <w:rPr>
          <w:rFonts w:cstheme="minorHAnsi"/>
          <w:bCs/>
          <w:sz w:val="24"/>
          <w:szCs w:val="24"/>
        </w:rPr>
        <w:t>d</w:t>
      </w:r>
      <w:r w:rsidR="00575CBF" w:rsidRPr="00575CBF">
        <w:rPr>
          <w:rFonts w:cstheme="minorHAnsi"/>
          <w:bCs/>
          <w:sz w:val="24"/>
          <w:szCs w:val="24"/>
        </w:rPr>
        <w:t xml:space="preserve">, </w:t>
      </w:r>
      <w:r w:rsidR="00304A9F">
        <w:rPr>
          <w:rFonts w:cstheme="minorHAnsi"/>
          <w:bCs/>
          <w:sz w:val="24"/>
          <w:szCs w:val="24"/>
        </w:rPr>
        <w:t>väikese</w:t>
      </w:r>
      <w:r w:rsidR="00575CBF" w:rsidRPr="00575CBF">
        <w:rPr>
          <w:rFonts w:cstheme="minorHAnsi"/>
          <w:bCs/>
          <w:sz w:val="24"/>
          <w:szCs w:val="24"/>
        </w:rPr>
        <w:t xml:space="preserve"> või keskmise sissetulekuga leibkon</w:t>
      </w:r>
      <w:r w:rsidR="007C3A0E">
        <w:rPr>
          <w:rFonts w:cstheme="minorHAnsi"/>
          <w:bCs/>
          <w:sz w:val="24"/>
          <w:szCs w:val="24"/>
        </w:rPr>
        <w:t>nad</w:t>
      </w:r>
      <w:r w:rsidR="00575CBF" w:rsidRPr="00575CBF">
        <w:rPr>
          <w:rFonts w:cstheme="minorHAnsi"/>
          <w:bCs/>
          <w:sz w:val="24"/>
          <w:szCs w:val="24"/>
        </w:rPr>
        <w:t>, sotsiaaleluruumides elavate inimes</w:t>
      </w:r>
      <w:r w:rsidR="007C3A0E">
        <w:rPr>
          <w:rFonts w:cstheme="minorHAnsi"/>
          <w:bCs/>
          <w:sz w:val="24"/>
          <w:szCs w:val="24"/>
        </w:rPr>
        <w:t>ed</w:t>
      </w:r>
      <w:r w:rsidR="00575CBF" w:rsidRPr="00575CBF">
        <w:rPr>
          <w:rFonts w:cstheme="minorHAnsi"/>
          <w:bCs/>
          <w:sz w:val="24"/>
          <w:szCs w:val="24"/>
        </w:rPr>
        <w:t xml:space="preserve">, eakate ning maa- ja </w:t>
      </w:r>
      <w:commentRangeStart w:id="26"/>
      <w:r w:rsidR="00575CBF" w:rsidRPr="00575CBF">
        <w:rPr>
          <w:rFonts w:cstheme="minorHAnsi"/>
          <w:bCs/>
          <w:sz w:val="24"/>
          <w:szCs w:val="24"/>
        </w:rPr>
        <w:t>äärepoolsetes</w:t>
      </w:r>
      <w:commentRangeEnd w:id="26"/>
      <w:r w:rsidR="002D25DF" w:rsidRPr="00575CBF">
        <w:rPr>
          <w:rStyle w:val="Kommentaariviide"/>
          <w:rFonts w:cstheme="minorHAnsi"/>
          <w:bCs/>
          <w:sz w:val="24"/>
          <w:szCs w:val="24"/>
        </w:rPr>
        <w:commentReference w:id="26"/>
      </w:r>
      <w:r w:rsidR="00575CBF" w:rsidRPr="00575CBF">
        <w:rPr>
          <w:rFonts w:cstheme="minorHAnsi"/>
          <w:bCs/>
          <w:sz w:val="24"/>
          <w:szCs w:val="24"/>
        </w:rPr>
        <w:t xml:space="preserve"> piirkondades elava</w:t>
      </w:r>
      <w:r w:rsidR="00A47246">
        <w:rPr>
          <w:rFonts w:cstheme="minorHAnsi"/>
          <w:bCs/>
          <w:sz w:val="24"/>
          <w:szCs w:val="24"/>
        </w:rPr>
        <w:t>d</w:t>
      </w:r>
      <w:r w:rsidR="00575CBF" w:rsidRPr="00575CBF">
        <w:rPr>
          <w:rFonts w:cstheme="minorHAnsi"/>
          <w:bCs/>
          <w:sz w:val="24"/>
          <w:szCs w:val="24"/>
        </w:rPr>
        <w:t xml:space="preserve"> inimese</w:t>
      </w:r>
      <w:r w:rsidR="00A47246">
        <w:rPr>
          <w:rFonts w:cstheme="minorHAnsi"/>
          <w:bCs/>
          <w:sz w:val="24"/>
          <w:szCs w:val="24"/>
        </w:rPr>
        <w:t>d</w:t>
      </w:r>
      <w:r w:rsidR="00960F31">
        <w:rPr>
          <w:rFonts w:cstheme="minorHAnsi"/>
          <w:bCs/>
          <w:sz w:val="24"/>
          <w:szCs w:val="24"/>
        </w:rPr>
        <w:t>)</w:t>
      </w:r>
      <w:r w:rsidR="00575CBF" w:rsidRPr="00575CBF">
        <w:rPr>
          <w:rFonts w:cstheme="minorHAnsi"/>
          <w:bCs/>
          <w:sz w:val="24"/>
          <w:szCs w:val="24"/>
        </w:rPr>
        <w:t>.</w:t>
      </w:r>
      <w:commentRangeEnd w:id="25"/>
      <w:r w:rsidR="003676A8" w:rsidRPr="00575CBF">
        <w:rPr>
          <w:rStyle w:val="Kommentaariviide"/>
          <w:rFonts w:cstheme="minorHAnsi"/>
          <w:bCs/>
          <w:sz w:val="24"/>
          <w:szCs w:val="24"/>
        </w:rPr>
        <w:commentReference w:id="25"/>
      </w:r>
      <w:r w:rsidR="00575CBF" w:rsidRPr="00575CBF">
        <w:rPr>
          <w:rFonts w:cstheme="minorHAnsi"/>
          <w:bCs/>
          <w:sz w:val="24"/>
          <w:szCs w:val="24"/>
        </w:rPr>
        <w:t xml:space="preserve"> </w:t>
      </w:r>
      <w:r w:rsidR="00EB6577">
        <w:rPr>
          <w:rFonts w:cstheme="minorHAnsi"/>
          <w:bCs/>
          <w:sz w:val="24"/>
          <w:szCs w:val="24"/>
        </w:rPr>
        <w:t xml:space="preserve">Peamine takistus </w:t>
      </w:r>
      <w:r w:rsidR="003427CC">
        <w:rPr>
          <w:rFonts w:cstheme="minorHAnsi"/>
          <w:bCs/>
          <w:sz w:val="24"/>
          <w:szCs w:val="24"/>
        </w:rPr>
        <w:t xml:space="preserve">nende </w:t>
      </w:r>
      <w:r w:rsidR="00960F31">
        <w:rPr>
          <w:rFonts w:cstheme="minorHAnsi"/>
          <w:bCs/>
          <w:sz w:val="24"/>
          <w:szCs w:val="24"/>
        </w:rPr>
        <w:t>rühmade</w:t>
      </w:r>
      <w:r w:rsidR="003427CC">
        <w:rPr>
          <w:rFonts w:cstheme="minorHAnsi"/>
          <w:bCs/>
          <w:sz w:val="24"/>
          <w:szCs w:val="24"/>
        </w:rPr>
        <w:t xml:space="preserve"> </w:t>
      </w:r>
      <w:r w:rsidR="00F413D3">
        <w:rPr>
          <w:rFonts w:cstheme="minorHAnsi"/>
          <w:bCs/>
          <w:sz w:val="24"/>
          <w:szCs w:val="24"/>
        </w:rPr>
        <w:t>puhul</w:t>
      </w:r>
      <w:r w:rsidR="003427CC">
        <w:rPr>
          <w:rFonts w:cstheme="minorHAnsi"/>
          <w:bCs/>
          <w:sz w:val="24"/>
          <w:szCs w:val="24"/>
        </w:rPr>
        <w:t xml:space="preserve"> on eelkõige </w:t>
      </w:r>
      <w:commentRangeStart w:id="27"/>
      <w:r w:rsidR="003427CC">
        <w:rPr>
          <w:rFonts w:cstheme="minorHAnsi"/>
          <w:bCs/>
          <w:sz w:val="24"/>
          <w:szCs w:val="24"/>
        </w:rPr>
        <w:t>huvi</w:t>
      </w:r>
      <w:commentRangeEnd w:id="27"/>
      <w:r w:rsidR="004D2C26">
        <w:rPr>
          <w:rStyle w:val="Kommentaariviide"/>
          <w:rFonts w:cstheme="minorHAnsi"/>
          <w:bCs/>
          <w:sz w:val="24"/>
          <w:szCs w:val="24"/>
        </w:rPr>
        <w:commentReference w:id="27"/>
      </w:r>
      <w:r w:rsidR="003427CC">
        <w:rPr>
          <w:rFonts w:cstheme="minorHAnsi"/>
          <w:bCs/>
          <w:sz w:val="24"/>
          <w:szCs w:val="24"/>
        </w:rPr>
        <w:t xml:space="preserve"> ja rahastamisvõimaluste </w:t>
      </w:r>
      <w:r w:rsidR="00AD483A">
        <w:rPr>
          <w:rFonts w:cstheme="minorHAnsi"/>
          <w:bCs/>
          <w:sz w:val="24"/>
          <w:szCs w:val="24"/>
        </w:rPr>
        <w:t xml:space="preserve">puudumine. </w:t>
      </w:r>
      <w:r w:rsidR="00456A2C">
        <w:rPr>
          <w:rFonts w:cstheme="minorHAnsi"/>
          <w:bCs/>
          <w:sz w:val="24"/>
          <w:szCs w:val="24"/>
        </w:rPr>
        <w:t xml:space="preserve">Seega </w:t>
      </w:r>
      <w:r w:rsidR="00960F31">
        <w:rPr>
          <w:rFonts w:cstheme="minorHAnsi"/>
          <w:bCs/>
          <w:sz w:val="24"/>
          <w:szCs w:val="24"/>
        </w:rPr>
        <w:t>avaldub</w:t>
      </w:r>
      <w:r w:rsidR="00456A2C">
        <w:rPr>
          <w:rFonts w:cstheme="minorHAnsi"/>
          <w:bCs/>
          <w:sz w:val="24"/>
          <w:szCs w:val="24"/>
        </w:rPr>
        <w:t xml:space="preserve"> tulevikus poliitikameetmete </w:t>
      </w:r>
      <w:r w:rsidR="0056173A">
        <w:rPr>
          <w:rFonts w:cstheme="minorHAnsi"/>
          <w:bCs/>
          <w:sz w:val="24"/>
          <w:szCs w:val="24"/>
        </w:rPr>
        <w:t xml:space="preserve">rakendamisel </w:t>
      </w:r>
      <w:r w:rsidR="00960F31">
        <w:rPr>
          <w:rFonts w:cstheme="minorHAnsi"/>
          <w:bCs/>
          <w:sz w:val="24"/>
          <w:szCs w:val="24"/>
        </w:rPr>
        <w:t xml:space="preserve">positiivne </w:t>
      </w:r>
      <w:r w:rsidR="0056173A">
        <w:rPr>
          <w:rFonts w:cstheme="minorHAnsi"/>
          <w:bCs/>
          <w:sz w:val="24"/>
          <w:szCs w:val="24"/>
        </w:rPr>
        <w:t xml:space="preserve">mõju just haavatavatele </w:t>
      </w:r>
      <w:r w:rsidR="00960F31">
        <w:rPr>
          <w:rFonts w:cstheme="minorHAnsi"/>
          <w:bCs/>
          <w:sz w:val="24"/>
          <w:szCs w:val="24"/>
        </w:rPr>
        <w:t>rühmadele</w:t>
      </w:r>
      <w:r w:rsidR="0056173A">
        <w:rPr>
          <w:rFonts w:cstheme="minorHAnsi"/>
          <w:bCs/>
          <w:sz w:val="24"/>
          <w:szCs w:val="24"/>
        </w:rPr>
        <w:t xml:space="preserve">, eriti just </w:t>
      </w:r>
      <w:r w:rsidR="00960F31">
        <w:rPr>
          <w:rFonts w:cstheme="minorHAnsi"/>
          <w:bCs/>
          <w:sz w:val="24"/>
          <w:szCs w:val="24"/>
        </w:rPr>
        <w:t>ELi</w:t>
      </w:r>
      <w:r w:rsidR="007D7002">
        <w:rPr>
          <w:rFonts w:cstheme="minorHAnsi"/>
          <w:bCs/>
          <w:sz w:val="24"/>
          <w:szCs w:val="24"/>
        </w:rPr>
        <w:t xml:space="preserve"> rahastamisskeemide rakendamisel</w:t>
      </w:r>
      <w:r w:rsidR="00236385">
        <w:rPr>
          <w:rFonts w:cstheme="minorHAnsi"/>
          <w:bCs/>
          <w:sz w:val="24"/>
          <w:szCs w:val="24"/>
        </w:rPr>
        <w:t xml:space="preserve">. Euroopa Liidus </w:t>
      </w:r>
      <w:r w:rsidR="00960F31">
        <w:rPr>
          <w:rFonts w:cstheme="minorHAnsi"/>
          <w:bCs/>
          <w:sz w:val="24"/>
          <w:szCs w:val="24"/>
        </w:rPr>
        <w:t xml:space="preserve">on </w:t>
      </w:r>
      <w:r w:rsidR="00236385">
        <w:rPr>
          <w:rFonts w:cstheme="minorHAnsi"/>
          <w:bCs/>
          <w:sz w:val="24"/>
          <w:szCs w:val="24"/>
        </w:rPr>
        <w:t>loodud Sotsiaalne Kliimafond, mis kesken</w:t>
      </w:r>
      <w:r w:rsidR="006E4E3B">
        <w:rPr>
          <w:rFonts w:cstheme="minorHAnsi"/>
          <w:bCs/>
          <w:sz w:val="24"/>
          <w:szCs w:val="24"/>
        </w:rPr>
        <w:t xml:space="preserve">dub just </w:t>
      </w:r>
      <w:r w:rsidR="00960F31">
        <w:rPr>
          <w:rFonts w:cstheme="minorHAnsi"/>
          <w:bCs/>
          <w:sz w:val="24"/>
          <w:szCs w:val="24"/>
        </w:rPr>
        <w:t>nendele rühmadele</w:t>
      </w:r>
      <w:r w:rsidR="00E84870">
        <w:rPr>
          <w:rFonts w:cstheme="minorHAnsi"/>
          <w:bCs/>
          <w:sz w:val="24"/>
          <w:szCs w:val="24"/>
        </w:rPr>
        <w:t xml:space="preserve">, luues </w:t>
      </w:r>
      <w:r w:rsidR="000A4028">
        <w:rPr>
          <w:rFonts w:cstheme="minorHAnsi"/>
          <w:bCs/>
          <w:sz w:val="24"/>
          <w:szCs w:val="24"/>
        </w:rPr>
        <w:t>meetmeid nende hoonete ja seadmete energiatõhusus</w:t>
      </w:r>
      <w:r w:rsidR="00304A9F">
        <w:rPr>
          <w:rFonts w:cstheme="minorHAnsi"/>
          <w:bCs/>
          <w:sz w:val="24"/>
          <w:szCs w:val="24"/>
        </w:rPr>
        <w:t>e suurendamiseks.</w:t>
      </w:r>
    </w:p>
    <w:p w14:paraId="3B668A43" w14:textId="763CA4B9" w:rsidR="00C727B4" w:rsidRDefault="00C727B4" w:rsidP="00947442">
      <w:pPr>
        <w:spacing w:after="0" w:line="240" w:lineRule="auto"/>
        <w:jc w:val="both"/>
        <w:rPr>
          <w:rFonts w:cstheme="minorHAnsi"/>
          <w:bCs/>
          <w:sz w:val="24"/>
          <w:szCs w:val="24"/>
        </w:rPr>
      </w:pPr>
    </w:p>
    <w:p w14:paraId="79FD7319" w14:textId="7AF2BDFD" w:rsidR="00FA2E19" w:rsidRPr="00207DE9" w:rsidRDefault="00AB6026" w:rsidP="00947442">
      <w:pPr>
        <w:spacing w:after="0" w:line="240" w:lineRule="auto"/>
        <w:jc w:val="both"/>
        <w:rPr>
          <w:rFonts w:cstheme="minorHAnsi"/>
          <w:b/>
          <w:sz w:val="24"/>
          <w:szCs w:val="24"/>
        </w:rPr>
      </w:pPr>
      <w:commentRangeStart w:id="28"/>
      <w:r>
        <w:rPr>
          <w:rFonts w:cstheme="minorHAnsi"/>
          <w:b/>
          <w:sz w:val="24"/>
          <w:szCs w:val="24"/>
        </w:rPr>
        <w:t>5</w:t>
      </w:r>
      <w:r w:rsidR="00FA2E19" w:rsidRPr="00207DE9">
        <w:rPr>
          <w:rFonts w:cstheme="minorHAnsi"/>
          <w:b/>
          <w:sz w:val="24"/>
          <w:szCs w:val="24"/>
        </w:rPr>
        <w:t>.2. Mõju riigi julgeolekule ja välissuh</w:t>
      </w:r>
      <w:r w:rsidR="00B5244D" w:rsidRPr="00207DE9">
        <w:rPr>
          <w:rFonts w:cstheme="minorHAnsi"/>
          <w:b/>
          <w:sz w:val="24"/>
          <w:szCs w:val="24"/>
        </w:rPr>
        <w:t>etele</w:t>
      </w:r>
    </w:p>
    <w:p w14:paraId="2F6FD056" w14:textId="69FD83DB" w:rsidR="00FA2E19" w:rsidRDefault="00960F31" w:rsidP="00947442">
      <w:pPr>
        <w:spacing w:after="0" w:line="240" w:lineRule="auto"/>
        <w:jc w:val="both"/>
        <w:rPr>
          <w:rFonts w:cstheme="minorHAnsi"/>
          <w:bCs/>
          <w:sz w:val="24"/>
          <w:szCs w:val="24"/>
        </w:rPr>
      </w:pPr>
      <w:r>
        <w:rPr>
          <w:rFonts w:cstheme="minorHAnsi"/>
          <w:bCs/>
          <w:sz w:val="24"/>
          <w:szCs w:val="24"/>
        </w:rPr>
        <w:t>M</w:t>
      </w:r>
      <w:r w:rsidR="00BB7C23">
        <w:rPr>
          <w:rFonts w:cstheme="minorHAnsi"/>
          <w:bCs/>
          <w:sz w:val="24"/>
          <w:szCs w:val="24"/>
        </w:rPr>
        <w:t>õju riigi julgeolekule ja välissuh</w:t>
      </w:r>
      <w:r w:rsidR="00B5244D">
        <w:rPr>
          <w:rFonts w:cstheme="minorHAnsi"/>
          <w:bCs/>
          <w:sz w:val="24"/>
          <w:szCs w:val="24"/>
        </w:rPr>
        <w:t>etele</w:t>
      </w:r>
      <w:r w:rsidR="00BB7C23">
        <w:rPr>
          <w:rFonts w:cstheme="minorHAnsi"/>
          <w:bCs/>
          <w:sz w:val="24"/>
          <w:szCs w:val="24"/>
        </w:rPr>
        <w:t xml:space="preserve"> on</w:t>
      </w:r>
      <w:r w:rsidR="00164038">
        <w:rPr>
          <w:rFonts w:cstheme="minorHAnsi"/>
          <w:bCs/>
          <w:sz w:val="24"/>
          <w:szCs w:val="24"/>
        </w:rPr>
        <w:t xml:space="preserve"> minimaalne. Relvajõud</w:t>
      </w:r>
      <w:r>
        <w:rPr>
          <w:rFonts w:cstheme="minorHAnsi"/>
          <w:bCs/>
          <w:sz w:val="24"/>
          <w:szCs w:val="24"/>
        </w:rPr>
        <w:t>udel ei ole</w:t>
      </w:r>
      <w:r w:rsidR="00164038">
        <w:rPr>
          <w:rFonts w:cstheme="minorHAnsi"/>
          <w:bCs/>
          <w:sz w:val="24"/>
          <w:szCs w:val="24"/>
        </w:rPr>
        <w:t xml:space="preserve"> energiasäästukohustus</w:t>
      </w:r>
      <w:r>
        <w:rPr>
          <w:rFonts w:cstheme="minorHAnsi"/>
          <w:bCs/>
          <w:sz w:val="24"/>
          <w:szCs w:val="24"/>
        </w:rPr>
        <w:t>t</w:t>
      </w:r>
      <w:r w:rsidR="00B404B6">
        <w:rPr>
          <w:rFonts w:cstheme="minorHAnsi"/>
          <w:bCs/>
          <w:sz w:val="24"/>
          <w:szCs w:val="24"/>
        </w:rPr>
        <w:t>, kuid ka seal innustatakse otsima meetmeid</w:t>
      </w:r>
      <w:r>
        <w:rPr>
          <w:rFonts w:cstheme="minorHAnsi"/>
          <w:bCs/>
          <w:sz w:val="24"/>
          <w:szCs w:val="24"/>
        </w:rPr>
        <w:t>,</w:t>
      </w:r>
      <w:r w:rsidR="00B404B6">
        <w:rPr>
          <w:rFonts w:cstheme="minorHAnsi"/>
          <w:bCs/>
          <w:sz w:val="24"/>
          <w:szCs w:val="24"/>
        </w:rPr>
        <w:t xml:space="preserve"> kuidas energiatõhusust suurendada. </w:t>
      </w:r>
      <w:r w:rsidR="008B53D6">
        <w:rPr>
          <w:rFonts w:cstheme="minorHAnsi"/>
          <w:bCs/>
          <w:sz w:val="24"/>
          <w:szCs w:val="24"/>
        </w:rPr>
        <w:t>Üldine energiatõhusus</w:t>
      </w:r>
      <w:r w:rsidR="000A0C2E">
        <w:rPr>
          <w:rFonts w:cstheme="minorHAnsi"/>
          <w:bCs/>
          <w:sz w:val="24"/>
          <w:szCs w:val="24"/>
        </w:rPr>
        <w:t xml:space="preserve"> ning kohalik</w:t>
      </w:r>
      <w:r w:rsidR="0054365F">
        <w:rPr>
          <w:rFonts w:cstheme="minorHAnsi"/>
          <w:bCs/>
          <w:sz w:val="24"/>
          <w:szCs w:val="24"/>
        </w:rPr>
        <w:t>e energiaallikate kasutamine vähendab aga riigi sõltuvust</w:t>
      </w:r>
      <w:r w:rsidR="006030B1">
        <w:rPr>
          <w:rFonts w:cstheme="minorHAnsi"/>
          <w:bCs/>
          <w:sz w:val="24"/>
          <w:szCs w:val="24"/>
        </w:rPr>
        <w:t xml:space="preserve"> välistest tarnijatest</w:t>
      </w:r>
      <w:r w:rsidR="007665AF">
        <w:rPr>
          <w:rFonts w:cstheme="minorHAnsi"/>
          <w:bCs/>
          <w:sz w:val="24"/>
          <w:szCs w:val="24"/>
        </w:rPr>
        <w:t>, mis suurendab riigi sõltumatust ja julgeolekut.</w:t>
      </w:r>
      <w:commentRangeEnd w:id="28"/>
      <w:r w:rsidR="00340C6B">
        <w:rPr>
          <w:rStyle w:val="Kommentaariviide"/>
          <w:rFonts w:cstheme="minorHAnsi"/>
          <w:bCs/>
          <w:sz w:val="24"/>
          <w:szCs w:val="24"/>
        </w:rPr>
        <w:commentReference w:id="28"/>
      </w:r>
    </w:p>
    <w:p w14:paraId="123BB034" w14:textId="77777777" w:rsidR="006030B1" w:rsidRDefault="006030B1" w:rsidP="00947442">
      <w:pPr>
        <w:spacing w:after="0" w:line="240" w:lineRule="auto"/>
        <w:jc w:val="both"/>
        <w:rPr>
          <w:rFonts w:cstheme="minorHAnsi"/>
          <w:bCs/>
          <w:sz w:val="24"/>
          <w:szCs w:val="24"/>
        </w:rPr>
      </w:pPr>
    </w:p>
    <w:p w14:paraId="2F724DC9" w14:textId="4D48CFBD" w:rsidR="006030B1" w:rsidRPr="00207DE9" w:rsidRDefault="00AB6026" w:rsidP="00947442">
      <w:pPr>
        <w:spacing w:after="0" w:line="240" w:lineRule="auto"/>
        <w:jc w:val="both"/>
        <w:rPr>
          <w:rFonts w:cstheme="minorHAnsi"/>
          <w:b/>
          <w:sz w:val="24"/>
          <w:szCs w:val="24"/>
        </w:rPr>
      </w:pPr>
      <w:r>
        <w:rPr>
          <w:rFonts w:cstheme="minorHAnsi"/>
          <w:b/>
          <w:sz w:val="24"/>
          <w:szCs w:val="24"/>
        </w:rPr>
        <w:t>5</w:t>
      </w:r>
      <w:r w:rsidR="006030B1" w:rsidRPr="00207DE9">
        <w:rPr>
          <w:rFonts w:cstheme="minorHAnsi"/>
          <w:b/>
          <w:sz w:val="24"/>
          <w:szCs w:val="24"/>
        </w:rPr>
        <w:t xml:space="preserve">.3. </w:t>
      </w:r>
      <w:r w:rsidR="00E80F31" w:rsidRPr="00207DE9">
        <w:rPr>
          <w:rFonts w:cstheme="minorHAnsi"/>
          <w:b/>
          <w:sz w:val="24"/>
          <w:szCs w:val="24"/>
        </w:rPr>
        <w:t>Mõju majandusele</w:t>
      </w:r>
    </w:p>
    <w:p w14:paraId="79669616" w14:textId="5B542F9B" w:rsidR="00D356D1" w:rsidRDefault="005A2F7A" w:rsidP="00947442">
      <w:pPr>
        <w:spacing w:after="0" w:line="240" w:lineRule="auto"/>
        <w:jc w:val="both"/>
        <w:rPr>
          <w:rFonts w:cstheme="minorHAnsi"/>
          <w:bCs/>
          <w:sz w:val="24"/>
          <w:szCs w:val="24"/>
        </w:rPr>
      </w:pPr>
      <w:r w:rsidRPr="00EA3929">
        <w:rPr>
          <w:rFonts w:cstheme="minorHAnsi"/>
          <w:bCs/>
          <w:sz w:val="24"/>
          <w:szCs w:val="24"/>
        </w:rPr>
        <w:t>Energiakasutusel ja energiahindadel on suur mõju ettevõtete äritegevusele ja konkurentsivõimele. Seega kõik meetmed, mis aitavad energiakasutust vähendada ja samal ajal tootlikkust parandada, on määrava tähtsusega</w:t>
      </w:r>
      <w:r w:rsidR="00D356D1" w:rsidRPr="00EA3929">
        <w:rPr>
          <w:rFonts w:cstheme="minorHAnsi"/>
          <w:bCs/>
          <w:sz w:val="24"/>
          <w:szCs w:val="24"/>
        </w:rPr>
        <w:t xml:space="preserve">. </w:t>
      </w:r>
    </w:p>
    <w:p w14:paraId="12D3BDCF" w14:textId="3F62B019" w:rsidR="00F93D47" w:rsidRDefault="0004526F" w:rsidP="00F61A60">
      <w:pPr>
        <w:spacing w:after="0" w:line="240" w:lineRule="auto"/>
        <w:jc w:val="both"/>
        <w:rPr>
          <w:rFonts w:cstheme="minorHAnsi"/>
          <w:bCs/>
          <w:sz w:val="24"/>
          <w:szCs w:val="24"/>
        </w:rPr>
      </w:pPr>
      <w:r>
        <w:rPr>
          <w:rFonts w:cstheme="minorHAnsi"/>
          <w:bCs/>
          <w:sz w:val="24"/>
          <w:szCs w:val="24"/>
        </w:rPr>
        <w:t xml:space="preserve">Energiatõhusust ja süsinikuheite </w:t>
      </w:r>
      <w:r w:rsidR="00675BBE">
        <w:rPr>
          <w:rFonts w:cstheme="minorHAnsi"/>
          <w:bCs/>
          <w:sz w:val="24"/>
          <w:szCs w:val="24"/>
        </w:rPr>
        <w:t xml:space="preserve">vähendamist käsitlevad ka Euroopa Liidu </w:t>
      </w:r>
      <w:r w:rsidR="00BC317E">
        <w:rPr>
          <w:rFonts w:cstheme="minorHAnsi"/>
          <w:bCs/>
          <w:sz w:val="24"/>
          <w:szCs w:val="24"/>
        </w:rPr>
        <w:t>raportid ja algatused</w:t>
      </w:r>
      <w:r w:rsidR="00960F31">
        <w:rPr>
          <w:rFonts w:cstheme="minorHAnsi"/>
          <w:bCs/>
          <w:sz w:val="24"/>
          <w:szCs w:val="24"/>
        </w:rPr>
        <w:t>,</w:t>
      </w:r>
      <w:r w:rsidR="00BC317E">
        <w:rPr>
          <w:rFonts w:cstheme="minorHAnsi"/>
          <w:bCs/>
          <w:sz w:val="24"/>
          <w:szCs w:val="24"/>
        </w:rPr>
        <w:t xml:space="preserve"> nagu Mario </w:t>
      </w:r>
      <w:r w:rsidR="009C5B78">
        <w:rPr>
          <w:rFonts w:cstheme="minorHAnsi"/>
          <w:bCs/>
          <w:sz w:val="24"/>
          <w:szCs w:val="24"/>
        </w:rPr>
        <w:t xml:space="preserve">Draghi </w:t>
      </w:r>
      <w:r w:rsidR="00486D06">
        <w:rPr>
          <w:rFonts w:cstheme="minorHAnsi"/>
          <w:bCs/>
          <w:sz w:val="24"/>
          <w:szCs w:val="24"/>
        </w:rPr>
        <w:t>r</w:t>
      </w:r>
      <w:r w:rsidR="00960F31">
        <w:rPr>
          <w:rFonts w:cstheme="minorHAnsi"/>
          <w:bCs/>
          <w:sz w:val="24"/>
          <w:szCs w:val="24"/>
        </w:rPr>
        <w:t>a</w:t>
      </w:r>
      <w:r w:rsidR="00486D06">
        <w:rPr>
          <w:rFonts w:cstheme="minorHAnsi"/>
          <w:bCs/>
          <w:sz w:val="24"/>
          <w:szCs w:val="24"/>
        </w:rPr>
        <w:t>port</w:t>
      </w:r>
      <w:r w:rsidR="00F413D3">
        <w:rPr>
          <w:rFonts w:cstheme="minorHAnsi"/>
          <w:bCs/>
          <w:sz w:val="24"/>
          <w:szCs w:val="24"/>
        </w:rPr>
        <w:t>,</w:t>
      </w:r>
      <w:r w:rsidR="00486D06">
        <w:rPr>
          <w:rStyle w:val="Allmrkuseviide"/>
          <w:rFonts w:cstheme="minorHAnsi"/>
          <w:bCs/>
          <w:sz w:val="24"/>
          <w:szCs w:val="24"/>
        </w:rPr>
        <w:footnoteReference w:id="75"/>
      </w:r>
      <w:r w:rsidR="00486D06">
        <w:rPr>
          <w:rFonts w:cstheme="minorHAnsi"/>
          <w:bCs/>
          <w:sz w:val="24"/>
          <w:szCs w:val="24"/>
        </w:rPr>
        <w:t xml:space="preserve"> </w:t>
      </w:r>
      <w:r w:rsidR="0017567F">
        <w:rPr>
          <w:rFonts w:cstheme="minorHAnsi"/>
          <w:bCs/>
          <w:sz w:val="24"/>
          <w:szCs w:val="24"/>
        </w:rPr>
        <w:t>Konkurentsivõime Kompass</w:t>
      </w:r>
      <w:r w:rsidR="0017567F">
        <w:rPr>
          <w:rStyle w:val="Allmrkuseviide"/>
          <w:rFonts w:cstheme="minorHAnsi"/>
          <w:bCs/>
          <w:sz w:val="24"/>
          <w:szCs w:val="24"/>
        </w:rPr>
        <w:footnoteReference w:id="76"/>
      </w:r>
      <w:r w:rsidR="0017567F">
        <w:rPr>
          <w:rFonts w:cstheme="minorHAnsi"/>
          <w:bCs/>
          <w:sz w:val="24"/>
          <w:szCs w:val="24"/>
        </w:rPr>
        <w:t xml:space="preserve"> ja puhta tööstuse kokkulepe</w:t>
      </w:r>
      <w:r w:rsidR="00F413D3">
        <w:rPr>
          <w:rFonts w:cstheme="minorHAnsi"/>
          <w:bCs/>
          <w:sz w:val="24"/>
          <w:szCs w:val="24"/>
        </w:rPr>
        <w:t>,</w:t>
      </w:r>
      <w:r w:rsidR="00901D8B">
        <w:rPr>
          <w:rStyle w:val="Allmrkuseviide"/>
          <w:rFonts w:cstheme="minorHAnsi"/>
          <w:bCs/>
          <w:sz w:val="24"/>
          <w:szCs w:val="24"/>
        </w:rPr>
        <w:footnoteReference w:id="77"/>
      </w:r>
      <w:r w:rsidR="00B86086">
        <w:rPr>
          <w:rFonts w:cstheme="minorHAnsi"/>
          <w:bCs/>
          <w:sz w:val="24"/>
          <w:szCs w:val="24"/>
        </w:rPr>
        <w:t xml:space="preserve"> </w:t>
      </w:r>
      <w:r w:rsidR="00C45D10" w:rsidRPr="00C45D10">
        <w:rPr>
          <w:rFonts w:cstheme="minorHAnsi"/>
          <w:bCs/>
          <w:sz w:val="24"/>
          <w:szCs w:val="24"/>
        </w:rPr>
        <w:t>mis rõhutavad energiatõhususe rolli Euroopa majanduse konkurentsivõime, strateegilise autonoomia ja tööstuse dekarboniseerimise võtmetegurina.</w:t>
      </w:r>
    </w:p>
    <w:p w14:paraId="76CDCB02" w14:textId="61527B04" w:rsidR="00F61A60" w:rsidRPr="00F61A60" w:rsidRDefault="00BD469A" w:rsidP="00F61A60">
      <w:pPr>
        <w:spacing w:after="0" w:line="240" w:lineRule="auto"/>
        <w:jc w:val="both"/>
        <w:rPr>
          <w:rFonts w:cstheme="minorHAnsi"/>
          <w:bCs/>
          <w:sz w:val="24"/>
          <w:szCs w:val="24"/>
        </w:rPr>
      </w:pPr>
      <w:r w:rsidRPr="00BD469A">
        <w:rPr>
          <w:rFonts w:cstheme="minorHAnsi"/>
          <w:bCs/>
          <w:sz w:val="24"/>
          <w:szCs w:val="24"/>
        </w:rPr>
        <w:t>Lisaks Euroopa-sisesele raamistikule mõjutavad energiahindu ja seeläbi majandust üha enam ka globaalsed geopoliitilised riskid. Energiaturud on jätkuvalt tundlikud rahvusvaheliste tarneahelate häiretele, sealhulgas konfliktidele ja pingetele olulistes energiatransiidi piirkondades, nagu Hormuzi väin.</w:t>
      </w:r>
      <w:r w:rsidR="00F61A60">
        <w:rPr>
          <w:rFonts w:cstheme="minorHAnsi"/>
          <w:bCs/>
          <w:sz w:val="24"/>
          <w:szCs w:val="24"/>
        </w:rPr>
        <w:t xml:space="preserve"> H</w:t>
      </w:r>
      <w:r w:rsidR="00F61A60" w:rsidRPr="00F61A60">
        <w:rPr>
          <w:rFonts w:cstheme="minorHAnsi"/>
          <w:bCs/>
          <w:sz w:val="24"/>
          <w:szCs w:val="24"/>
        </w:rPr>
        <w:t xml:space="preserve">äired sellistes </w:t>
      </w:r>
      <w:r w:rsidR="00C92503">
        <w:rPr>
          <w:rFonts w:cstheme="minorHAnsi"/>
          <w:bCs/>
          <w:sz w:val="24"/>
          <w:szCs w:val="24"/>
        </w:rPr>
        <w:t>pudelikaela</w:t>
      </w:r>
      <w:r w:rsidR="00C92503" w:rsidRPr="00F61A60">
        <w:rPr>
          <w:rFonts w:cstheme="minorHAnsi"/>
          <w:bCs/>
          <w:sz w:val="24"/>
          <w:szCs w:val="24"/>
        </w:rPr>
        <w:t xml:space="preserve">des </w:t>
      </w:r>
      <w:r w:rsidR="00F61A60" w:rsidRPr="00F61A60">
        <w:rPr>
          <w:rFonts w:cstheme="minorHAnsi"/>
          <w:bCs/>
          <w:sz w:val="24"/>
          <w:szCs w:val="24"/>
        </w:rPr>
        <w:t>võivad põhjustada järske hinnatõuse ja suurendada turu volatiilsust.</w:t>
      </w:r>
    </w:p>
    <w:p w14:paraId="133F211B" w14:textId="77777777" w:rsidR="00F61A60" w:rsidRPr="00F61A60" w:rsidRDefault="00F61A60" w:rsidP="00F61A60">
      <w:pPr>
        <w:spacing w:after="0" w:line="240" w:lineRule="auto"/>
        <w:jc w:val="both"/>
        <w:rPr>
          <w:rFonts w:cstheme="minorHAnsi"/>
          <w:bCs/>
          <w:sz w:val="24"/>
          <w:szCs w:val="24"/>
        </w:rPr>
      </w:pPr>
      <w:r w:rsidRPr="00F61A60">
        <w:rPr>
          <w:rFonts w:cstheme="minorHAnsi"/>
          <w:bCs/>
          <w:sz w:val="24"/>
          <w:szCs w:val="24"/>
        </w:rPr>
        <w:t>Sellises keskkonnas aitab energiatõhususe suurendamine:</w:t>
      </w:r>
    </w:p>
    <w:p w14:paraId="448621E8" w14:textId="77777777" w:rsidR="00F61A60" w:rsidRPr="00EA3929" w:rsidRDefault="00F61A60" w:rsidP="00A669F2">
      <w:pPr>
        <w:pStyle w:val="Loendilik"/>
        <w:numPr>
          <w:ilvl w:val="0"/>
          <w:numId w:val="29"/>
        </w:numPr>
        <w:spacing w:after="0" w:line="240" w:lineRule="auto"/>
        <w:jc w:val="both"/>
        <w:rPr>
          <w:rFonts w:cstheme="minorHAnsi"/>
          <w:bCs/>
          <w:sz w:val="24"/>
          <w:szCs w:val="24"/>
        </w:rPr>
      </w:pPr>
      <w:r w:rsidRPr="00EA3929">
        <w:rPr>
          <w:rFonts w:cstheme="minorHAnsi"/>
          <w:bCs/>
          <w:sz w:val="24"/>
          <w:szCs w:val="24"/>
        </w:rPr>
        <w:t>vähendada ettevõtete haavatavust energiahindade kõikumise suhtes;</w:t>
      </w:r>
    </w:p>
    <w:p w14:paraId="68CF92E0" w14:textId="77777777" w:rsidR="00F61A60" w:rsidRPr="00EA3929" w:rsidRDefault="00F61A60" w:rsidP="00A669F2">
      <w:pPr>
        <w:pStyle w:val="Loendilik"/>
        <w:numPr>
          <w:ilvl w:val="0"/>
          <w:numId w:val="29"/>
        </w:numPr>
        <w:spacing w:after="0" w:line="240" w:lineRule="auto"/>
        <w:jc w:val="both"/>
        <w:rPr>
          <w:rFonts w:cstheme="minorHAnsi"/>
          <w:bCs/>
          <w:sz w:val="24"/>
          <w:szCs w:val="24"/>
        </w:rPr>
      </w:pPr>
      <w:r w:rsidRPr="00EA3929">
        <w:rPr>
          <w:rFonts w:cstheme="minorHAnsi"/>
          <w:bCs/>
          <w:sz w:val="24"/>
          <w:szCs w:val="24"/>
        </w:rPr>
        <w:t>parandada kulude prognoositavust ja juhtimist;</w:t>
      </w:r>
    </w:p>
    <w:p w14:paraId="5196AF21" w14:textId="7E429428" w:rsidR="00F61A60" w:rsidRPr="00EA3929" w:rsidRDefault="00F61A60" w:rsidP="00A669F2">
      <w:pPr>
        <w:pStyle w:val="Loendilik"/>
        <w:numPr>
          <w:ilvl w:val="0"/>
          <w:numId w:val="29"/>
        </w:numPr>
        <w:spacing w:after="0" w:line="240" w:lineRule="auto"/>
        <w:jc w:val="both"/>
        <w:rPr>
          <w:rFonts w:cstheme="minorHAnsi"/>
          <w:bCs/>
          <w:sz w:val="24"/>
          <w:szCs w:val="24"/>
        </w:rPr>
      </w:pPr>
      <w:r w:rsidRPr="00EA3929">
        <w:rPr>
          <w:rFonts w:cstheme="minorHAnsi"/>
          <w:bCs/>
          <w:sz w:val="24"/>
          <w:szCs w:val="24"/>
        </w:rPr>
        <w:t>suurendada varustuskindlust kaudse nõudluse vähenemise kaudu.</w:t>
      </w:r>
    </w:p>
    <w:p w14:paraId="69758513" w14:textId="79C596DC" w:rsidR="009422B2" w:rsidRDefault="00BF6F48" w:rsidP="00947442">
      <w:pPr>
        <w:spacing w:after="0" w:line="240" w:lineRule="auto"/>
        <w:jc w:val="both"/>
        <w:rPr>
          <w:rFonts w:cstheme="minorHAnsi"/>
          <w:bCs/>
          <w:sz w:val="24"/>
          <w:szCs w:val="24"/>
        </w:rPr>
      </w:pPr>
      <w:r>
        <w:rPr>
          <w:rFonts w:cstheme="minorHAnsi"/>
          <w:bCs/>
          <w:sz w:val="24"/>
          <w:szCs w:val="24"/>
        </w:rPr>
        <w:t>Meetm</w:t>
      </w:r>
      <w:r w:rsidR="0072073C">
        <w:rPr>
          <w:rFonts w:cstheme="minorHAnsi"/>
          <w:bCs/>
          <w:sz w:val="24"/>
          <w:szCs w:val="24"/>
        </w:rPr>
        <w:t>ed, mis aitavad energi</w:t>
      </w:r>
      <w:r w:rsidR="00F648B2">
        <w:rPr>
          <w:rFonts w:cstheme="minorHAnsi"/>
          <w:bCs/>
          <w:sz w:val="24"/>
          <w:szCs w:val="24"/>
        </w:rPr>
        <w:t>atõhususele kaasa</w:t>
      </w:r>
      <w:r w:rsidR="00960F31">
        <w:rPr>
          <w:rFonts w:cstheme="minorHAnsi"/>
          <w:bCs/>
          <w:sz w:val="24"/>
          <w:szCs w:val="24"/>
        </w:rPr>
        <w:t>,</w:t>
      </w:r>
      <w:r w:rsidR="00F648B2">
        <w:rPr>
          <w:rFonts w:cstheme="minorHAnsi"/>
          <w:bCs/>
          <w:sz w:val="24"/>
          <w:szCs w:val="24"/>
        </w:rPr>
        <w:t xml:space="preserve"> on nii </w:t>
      </w:r>
      <w:r w:rsidR="003C6E04">
        <w:rPr>
          <w:rFonts w:cstheme="minorHAnsi"/>
          <w:bCs/>
          <w:sz w:val="24"/>
          <w:szCs w:val="24"/>
        </w:rPr>
        <w:t>teadlikkuse</w:t>
      </w:r>
      <w:r w:rsidR="006771AC">
        <w:rPr>
          <w:rFonts w:cstheme="minorHAnsi"/>
          <w:bCs/>
          <w:sz w:val="24"/>
          <w:szCs w:val="24"/>
        </w:rPr>
        <w:t xml:space="preserve"> </w:t>
      </w:r>
      <w:r w:rsidR="00960F31">
        <w:rPr>
          <w:rFonts w:cstheme="minorHAnsi"/>
          <w:bCs/>
          <w:sz w:val="24"/>
          <w:szCs w:val="24"/>
        </w:rPr>
        <w:t>parandamine</w:t>
      </w:r>
      <w:r w:rsidR="006771AC">
        <w:rPr>
          <w:rFonts w:cstheme="minorHAnsi"/>
          <w:bCs/>
          <w:sz w:val="24"/>
          <w:szCs w:val="24"/>
        </w:rPr>
        <w:t xml:space="preserve"> (nt</w:t>
      </w:r>
      <w:r w:rsidR="003C6E04">
        <w:rPr>
          <w:rFonts w:cstheme="minorHAnsi"/>
          <w:bCs/>
          <w:sz w:val="24"/>
          <w:szCs w:val="24"/>
        </w:rPr>
        <w:t xml:space="preserve"> energia</w:t>
      </w:r>
      <w:r w:rsidR="00F21D27">
        <w:rPr>
          <w:rFonts w:cstheme="minorHAnsi"/>
          <w:bCs/>
          <w:sz w:val="24"/>
          <w:szCs w:val="24"/>
        </w:rPr>
        <w:t>- ja ressursiauditid</w:t>
      </w:r>
      <w:r w:rsidR="007275BF">
        <w:rPr>
          <w:rFonts w:cstheme="minorHAnsi"/>
          <w:bCs/>
          <w:sz w:val="24"/>
          <w:szCs w:val="24"/>
        </w:rPr>
        <w:t xml:space="preserve"> ja</w:t>
      </w:r>
      <w:r w:rsidR="00F21D27">
        <w:rPr>
          <w:rFonts w:cstheme="minorHAnsi"/>
          <w:bCs/>
          <w:sz w:val="24"/>
          <w:szCs w:val="24"/>
        </w:rPr>
        <w:t xml:space="preserve"> parimate </w:t>
      </w:r>
      <w:r w:rsidR="00960F31">
        <w:rPr>
          <w:rFonts w:cstheme="minorHAnsi"/>
          <w:bCs/>
          <w:sz w:val="24"/>
          <w:szCs w:val="24"/>
        </w:rPr>
        <w:t>kogemuste</w:t>
      </w:r>
      <w:r w:rsidR="00F21D27">
        <w:rPr>
          <w:rFonts w:cstheme="minorHAnsi"/>
          <w:bCs/>
          <w:sz w:val="24"/>
          <w:szCs w:val="24"/>
        </w:rPr>
        <w:t xml:space="preserve"> jagami</w:t>
      </w:r>
      <w:r w:rsidR="00960F31">
        <w:rPr>
          <w:rFonts w:cstheme="minorHAnsi"/>
          <w:bCs/>
          <w:sz w:val="24"/>
          <w:szCs w:val="24"/>
        </w:rPr>
        <w:t>ne</w:t>
      </w:r>
      <w:r w:rsidR="00553FDF">
        <w:rPr>
          <w:rFonts w:cstheme="minorHAnsi"/>
          <w:bCs/>
          <w:sz w:val="24"/>
          <w:szCs w:val="24"/>
        </w:rPr>
        <w:t xml:space="preserve">) kui ka investeeringutoetused </w:t>
      </w:r>
      <w:r w:rsidR="00C916AE">
        <w:rPr>
          <w:rFonts w:cstheme="minorHAnsi"/>
          <w:bCs/>
          <w:sz w:val="24"/>
          <w:szCs w:val="24"/>
        </w:rPr>
        <w:t xml:space="preserve">energiatõhusamate </w:t>
      </w:r>
      <w:r w:rsidR="0050471A">
        <w:rPr>
          <w:rFonts w:cstheme="minorHAnsi"/>
          <w:bCs/>
          <w:sz w:val="24"/>
          <w:szCs w:val="24"/>
        </w:rPr>
        <w:t>tehnoloogiate kasutuselevõtuks.</w:t>
      </w:r>
      <w:r w:rsidR="00201837">
        <w:rPr>
          <w:rFonts w:cstheme="minorHAnsi"/>
          <w:bCs/>
          <w:sz w:val="24"/>
          <w:szCs w:val="24"/>
        </w:rPr>
        <w:t xml:space="preserve"> </w:t>
      </w:r>
      <w:r w:rsidR="00C4610F">
        <w:rPr>
          <w:rFonts w:cstheme="minorHAnsi"/>
          <w:bCs/>
          <w:sz w:val="24"/>
          <w:szCs w:val="24"/>
        </w:rPr>
        <w:t>Näiteks ettevõtete ressursi</w:t>
      </w:r>
      <w:r w:rsidR="009422B2">
        <w:rPr>
          <w:rFonts w:cstheme="minorHAnsi"/>
          <w:bCs/>
          <w:sz w:val="24"/>
          <w:szCs w:val="24"/>
        </w:rPr>
        <w:t xml:space="preserve">tõhususe meede </w:t>
      </w:r>
      <w:r w:rsidR="00FE0878">
        <w:rPr>
          <w:rFonts w:cstheme="minorHAnsi"/>
          <w:bCs/>
          <w:sz w:val="24"/>
          <w:szCs w:val="24"/>
        </w:rPr>
        <w:t>(</w:t>
      </w:r>
      <w:hyperlink r:id="rId43" w:history="1">
        <w:r w:rsidR="009422B2" w:rsidRPr="00BC7017">
          <w:rPr>
            <w:rStyle w:val="Hperlink"/>
            <w:rFonts w:cstheme="minorHAnsi"/>
            <w:bCs/>
            <w:sz w:val="24"/>
            <w:szCs w:val="24"/>
          </w:rPr>
          <w:t>https://kik.ee/et/toetavad-tegevused/ettevotete-ressursitohusus</w:t>
        </w:r>
      </w:hyperlink>
      <w:r w:rsidR="00FE0878">
        <w:t>)</w:t>
      </w:r>
      <w:r w:rsidR="00304A9F">
        <w:t xml:space="preserve"> </w:t>
      </w:r>
      <w:r w:rsidR="00A16822">
        <w:rPr>
          <w:rFonts w:cstheme="minorHAnsi"/>
          <w:bCs/>
          <w:sz w:val="24"/>
          <w:szCs w:val="24"/>
        </w:rPr>
        <w:t>15 miljonit</w:t>
      </w:r>
      <w:r w:rsidR="00FE0878">
        <w:rPr>
          <w:rFonts w:cstheme="minorHAnsi"/>
          <w:bCs/>
          <w:sz w:val="24"/>
          <w:szCs w:val="24"/>
        </w:rPr>
        <w:t xml:space="preserve"> eurot</w:t>
      </w:r>
      <w:r w:rsidR="00A16822">
        <w:rPr>
          <w:rFonts w:cstheme="minorHAnsi"/>
          <w:bCs/>
          <w:sz w:val="24"/>
          <w:szCs w:val="24"/>
        </w:rPr>
        <w:t>.</w:t>
      </w:r>
    </w:p>
    <w:p w14:paraId="4712626E" w14:textId="6F368EF4" w:rsidR="00A16822" w:rsidRDefault="00F413D3" w:rsidP="00947442">
      <w:pPr>
        <w:spacing w:after="0" w:line="240" w:lineRule="auto"/>
        <w:jc w:val="both"/>
        <w:rPr>
          <w:rFonts w:cstheme="minorHAnsi"/>
          <w:bCs/>
          <w:sz w:val="24"/>
          <w:szCs w:val="24"/>
        </w:rPr>
      </w:pPr>
      <w:r>
        <w:rPr>
          <w:rFonts w:cstheme="minorHAnsi"/>
          <w:bCs/>
          <w:sz w:val="24"/>
          <w:szCs w:val="24"/>
        </w:rPr>
        <w:t>A</w:t>
      </w:r>
      <w:r w:rsidR="00F262A6">
        <w:rPr>
          <w:rFonts w:cstheme="minorHAnsi"/>
          <w:bCs/>
          <w:sz w:val="24"/>
          <w:szCs w:val="24"/>
        </w:rPr>
        <w:t xml:space="preserve">valiku sektori asutuste hoonete rekonstrueerimine </w:t>
      </w:r>
      <w:r>
        <w:rPr>
          <w:rFonts w:cstheme="minorHAnsi"/>
          <w:bCs/>
          <w:sz w:val="24"/>
          <w:szCs w:val="24"/>
        </w:rPr>
        <w:t xml:space="preserve">mõjutab positiivselt </w:t>
      </w:r>
      <w:r w:rsidR="00F262A6">
        <w:rPr>
          <w:rFonts w:cstheme="minorHAnsi"/>
          <w:bCs/>
          <w:sz w:val="24"/>
          <w:szCs w:val="24"/>
        </w:rPr>
        <w:t>ehitussektori</w:t>
      </w:r>
      <w:r>
        <w:rPr>
          <w:rFonts w:cstheme="minorHAnsi"/>
          <w:bCs/>
          <w:sz w:val="24"/>
          <w:szCs w:val="24"/>
        </w:rPr>
        <w:t>t</w:t>
      </w:r>
      <w:r w:rsidR="00F262A6">
        <w:rPr>
          <w:rFonts w:cstheme="minorHAnsi"/>
          <w:bCs/>
          <w:sz w:val="24"/>
          <w:szCs w:val="24"/>
        </w:rPr>
        <w:t>, kuna</w:t>
      </w:r>
      <w:r w:rsidR="004D1C61">
        <w:rPr>
          <w:rFonts w:cstheme="minorHAnsi"/>
          <w:bCs/>
          <w:sz w:val="24"/>
          <w:szCs w:val="24"/>
        </w:rPr>
        <w:t xml:space="preserve"> </w:t>
      </w:r>
      <w:r w:rsidR="00FE0878">
        <w:rPr>
          <w:rFonts w:cstheme="minorHAnsi"/>
          <w:bCs/>
          <w:sz w:val="24"/>
          <w:szCs w:val="24"/>
        </w:rPr>
        <w:t>nõudlus nende tööde järele</w:t>
      </w:r>
      <w:r w:rsidR="004D1C61">
        <w:rPr>
          <w:rFonts w:cstheme="minorHAnsi"/>
          <w:bCs/>
          <w:sz w:val="24"/>
          <w:szCs w:val="24"/>
        </w:rPr>
        <w:t xml:space="preserve"> kasvab.</w:t>
      </w:r>
    </w:p>
    <w:p w14:paraId="43D61922" w14:textId="77777777" w:rsidR="00401A01" w:rsidRDefault="00401A01" w:rsidP="00947442">
      <w:pPr>
        <w:spacing w:after="0" w:line="240" w:lineRule="auto"/>
        <w:jc w:val="both"/>
        <w:rPr>
          <w:rFonts w:cstheme="minorHAnsi"/>
          <w:bCs/>
          <w:sz w:val="24"/>
          <w:szCs w:val="24"/>
          <w:u w:val="single"/>
        </w:rPr>
      </w:pPr>
    </w:p>
    <w:p w14:paraId="0B7447D7" w14:textId="6174405D" w:rsidR="004D1C61" w:rsidRPr="004305F2" w:rsidRDefault="004D1C61" w:rsidP="00947442">
      <w:pPr>
        <w:spacing w:after="0" w:line="240" w:lineRule="auto"/>
        <w:jc w:val="both"/>
        <w:rPr>
          <w:rFonts w:cstheme="minorHAnsi"/>
          <w:bCs/>
          <w:sz w:val="24"/>
          <w:szCs w:val="24"/>
          <w:u w:val="single"/>
        </w:rPr>
      </w:pPr>
      <w:r w:rsidRPr="004305F2">
        <w:rPr>
          <w:rFonts w:cstheme="minorHAnsi"/>
          <w:bCs/>
          <w:sz w:val="24"/>
          <w:szCs w:val="24"/>
          <w:u w:val="single"/>
        </w:rPr>
        <w:t>Mõju ettevõtetele</w:t>
      </w:r>
    </w:p>
    <w:p w14:paraId="66539522" w14:textId="5B3BA433" w:rsidR="004D1C61" w:rsidRDefault="00BB25F0" w:rsidP="00947442">
      <w:pPr>
        <w:spacing w:after="0" w:line="240" w:lineRule="auto"/>
        <w:jc w:val="both"/>
        <w:rPr>
          <w:rFonts w:cstheme="minorHAnsi"/>
          <w:bCs/>
          <w:sz w:val="24"/>
          <w:szCs w:val="24"/>
        </w:rPr>
      </w:pPr>
      <w:r>
        <w:rPr>
          <w:rFonts w:cstheme="minorHAnsi"/>
          <w:bCs/>
          <w:sz w:val="24"/>
          <w:szCs w:val="24"/>
        </w:rPr>
        <w:t xml:space="preserve">Uusi kohustusi ettevõtetele ei tule, </w:t>
      </w:r>
      <w:r w:rsidR="00BD7F57">
        <w:rPr>
          <w:rFonts w:cstheme="minorHAnsi"/>
          <w:bCs/>
          <w:sz w:val="24"/>
          <w:szCs w:val="24"/>
        </w:rPr>
        <w:t>vaid olemasolevat</w:t>
      </w:r>
      <w:r w:rsidR="00304A9F">
        <w:rPr>
          <w:rFonts w:cstheme="minorHAnsi"/>
          <w:bCs/>
          <w:sz w:val="24"/>
          <w:szCs w:val="24"/>
        </w:rPr>
        <w:t>e</w:t>
      </w:r>
      <w:r w:rsidR="00BD7F57">
        <w:rPr>
          <w:rFonts w:cstheme="minorHAnsi"/>
          <w:bCs/>
          <w:sz w:val="24"/>
          <w:szCs w:val="24"/>
        </w:rPr>
        <w:t xml:space="preserve"> </w:t>
      </w:r>
      <w:r w:rsidR="00304A9F">
        <w:rPr>
          <w:rFonts w:cstheme="minorHAnsi"/>
          <w:bCs/>
          <w:sz w:val="24"/>
          <w:szCs w:val="24"/>
        </w:rPr>
        <w:t>ulatus</w:t>
      </w:r>
      <w:r w:rsidR="00BD7F57">
        <w:rPr>
          <w:rFonts w:cstheme="minorHAnsi"/>
          <w:bCs/>
          <w:sz w:val="24"/>
          <w:szCs w:val="24"/>
        </w:rPr>
        <w:t xml:space="preserve"> laieneb. </w:t>
      </w:r>
      <w:r w:rsidR="00010832">
        <w:rPr>
          <w:rFonts w:cstheme="minorHAnsi"/>
          <w:bCs/>
          <w:sz w:val="24"/>
          <w:szCs w:val="24"/>
        </w:rPr>
        <w:t>Kui var</w:t>
      </w:r>
      <w:r w:rsidR="00FE0878">
        <w:rPr>
          <w:rFonts w:cstheme="minorHAnsi"/>
          <w:bCs/>
          <w:sz w:val="24"/>
          <w:szCs w:val="24"/>
        </w:rPr>
        <w:t>em</w:t>
      </w:r>
      <w:r w:rsidR="00010832">
        <w:rPr>
          <w:rFonts w:cstheme="minorHAnsi"/>
          <w:bCs/>
          <w:sz w:val="24"/>
          <w:szCs w:val="24"/>
        </w:rPr>
        <w:t xml:space="preserve"> oli </w:t>
      </w:r>
      <w:r w:rsidR="006209DB">
        <w:rPr>
          <w:rFonts w:cstheme="minorHAnsi"/>
          <w:bCs/>
          <w:sz w:val="24"/>
          <w:szCs w:val="24"/>
        </w:rPr>
        <w:t>energiaauditi kohustus vaid suurettevõtetel</w:t>
      </w:r>
      <w:r w:rsidR="00BD41B0">
        <w:rPr>
          <w:rFonts w:cstheme="minorHAnsi"/>
          <w:bCs/>
          <w:sz w:val="24"/>
          <w:szCs w:val="24"/>
        </w:rPr>
        <w:t xml:space="preserve"> </w:t>
      </w:r>
      <w:commentRangeStart w:id="29"/>
      <w:r w:rsidR="00BD41B0">
        <w:rPr>
          <w:rFonts w:cstheme="minorHAnsi"/>
          <w:bCs/>
          <w:sz w:val="24"/>
          <w:szCs w:val="24"/>
        </w:rPr>
        <w:t>(130</w:t>
      </w:r>
      <w:r w:rsidR="00FE0878">
        <w:rPr>
          <w:rFonts w:cstheme="minorHAnsi"/>
          <w:bCs/>
          <w:sz w:val="24"/>
          <w:szCs w:val="24"/>
        </w:rPr>
        <w:t>–</w:t>
      </w:r>
      <w:r w:rsidR="00BD41B0">
        <w:rPr>
          <w:rFonts w:cstheme="minorHAnsi"/>
          <w:bCs/>
          <w:sz w:val="24"/>
          <w:szCs w:val="24"/>
        </w:rPr>
        <w:t>150 ettevõtet)</w:t>
      </w:r>
      <w:r w:rsidR="006209DB">
        <w:rPr>
          <w:rFonts w:cstheme="minorHAnsi"/>
          <w:bCs/>
          <w:sz w:val="24"/>
          <w:szCs w:val="24"/>
        </w:rPr>
        <w:t xml:space="preserve">, </w:t>
      </w:r>
      <w:commentRangeEnd w:id="29"/>
      <w:r w:rsidR="006B4C0B">
        <w:rPr>
          <w:rStyle w:val="Kommentaariviide"/>
          <w:rFonts w:cstheme="minorHAnsi"/>
          <w:bCs/>
          <w:sz w:val="24"/>
          <w:szCs w:val="24"/>
        </w:rPr>
        <w:commentReference w:id="29"/>
      </w:r>
      <w:r w:rsidR="00EA5A5D">
        <w:rPr>
          <w:rFonts w:cstheme="minorHAnsi"/>
          <w:bCs/>
          <w:sz w:val="24"/>
          <w:szCs w:val="24"/>
        </w:rPr>
        <w:t xml:space="preserve">siis nüüd suureneb </w:t>
      </w:r>
      <w:r w:rsidR="00FE0878">
        <w:rPr>
          <w:rFonts w:cstheme="minorHAnsi"/>
          <w:bCs/>
          <w:sz w:val="24"/>
          <w:szCs w:val="24"/>
        </w:rPr>
        <w:t xml:space="preserve">nende </w:t>
      </w:r>
      <w:r w:rsidR="00EA5A5D">
        <w:rPr>
          <w:rFonts w:cstheme="minorHAnsi"/>
          <w:bCs/>
          <w:sz w:val="24"/>
          <w:szCs w:val="24"/>
        </w:rPr>
        <w:t>ettevõtete</w:t>
      </w:r>
      <w:r w:rsidR="00FE0878">
        <w:rPr>
          <w:rFonts w:cstheme="minorHAnsi"/>
          <w:bCs/>
          <w:sz w:val="24"/>
          <w:szCs w:val="24"/>
        </w:rPr>
        <w:t xml:space="preserve"> arv kuni viis korda (~800 ettevõtteni)</w:t>
      </w:r>
      <w:r w:rsidR="00BD41B0">
        <w:rPr>
          <w:rFonts w:cstheme="minorHAnsi"/>
          <w:bCs/>
          <w:sz w:val="24"/>
          <w:szCs w:val="24"/>
        </w:rPr>
        <w:t>, sest kohustus hakkab põhine</w:t>
      </w:r>
      <w:r w:rsidR="00304A9F">
        <w:rPr>
          <w:rFonts w:cstheme="minorHAnsi"/>
          <w:bCs/>
          <w:sz w:val="24"/>
          <w:szCs w:val="24"/>
        </w:rPr>
        <w:t>m</w:t>
      </w:r>
      <w:r w:rsidR="00BD41B0">
        <w:rPr>
          <w:rFonts w:cstheme="minorHAnsi"/>
          <w:bCs/>
          <w:sz w:val="24"/>
          <w:szCs w:val="24"/>
        </w:rPr>
        <w:t>a ettevõtte energiata</w:t>
      </w:r>
      <w:r w:rsidR="00E472B0">
        <w:rPr>
          <w:rFonts w:cstheme="minorHAnsi"/>
          <w:bCs/>
          <w:sz w:val="24"/>
          <w:szCs w:val="24"/>
        </w:rPr>
        <w:t>r</w:t>
      </w:r>
      <w:r w:rsidR="00BD41B0">
        <w:rPr>
          <w:rFonts w:cstheme="minorHAnsi"/>
          <w:bCs/>
          <w:sz w:val="24"/>
          <w:szCs w:val="24"/>
        </w:rPr>
        <w:t>bimisel</w:t>
      </w:r>
      <w:r w:rsidR="009868A3">
        <w:rPr>
          <w:rFonts w:cstheme="minorHAnsi"/>
          <w:bCs/>
          <w:sz w:val="24"/>
          <w:szCs w:val="24"/>
        </w:rPr>
        <w:t xml:space="preserve">. </w:t>
      </w:r>
      <w:r w:rsidR="00FE0878">
        <w:rPr>
          <w:rFonts w:cstheme="minorHAnsi"/>
          <w:bCs/>
          <w:sz w:val="24"/>
          <w:szCs w:val="24"/>
        </w:rPr>
        <w:t>E</w:t>
      </w:r>
      <w:r w:rsidR="009868A3">
        <w:rPr>
          <w:rFonts w:cstheme="minorHAnsi"/>
          <w:bCs/>
          <w:sz w:val="24"/>
          <w:szCs w:val="24"/>
        </w:rPr>
        <w:t xml:space="preserve">ttevõtete </w:t>
      </w:r>
      <w:r w:rsidR="00742F05">
        <w:rPr>
          <w:rFonts w:cstheme="minorHAnsi"/>
          <w:bCs/>
          <w:sz w:val="24"/>
          <w:szCs w:val="24"/>
        </w:rPr>
        <w:t xml:space="preserve">elektri ja gaasi tarbimise </w:t>
      </w:r>
      <w:r w:rsidR="00FE0878">
        <w:rPr>
          <w:rFonts w:cstheme="minorHAnsi"/>
          <w:bCs/>
          <w:sz w:val="24"/>
          <w:szCs w:val="24"/>
        </w:rPr>
        <w:t>andmed on paremini kättesaadavad</w:t>
      </w:r>
      <w:r w:rsidR="00742F05">
        <w:rPr>
          <w:rFonts w:cstheme="minorHAnsi"/>
          <w:bCs/>
          <w:sz w:val="24"/>
          <w:szCs w:val="24"/>
        </w:rPr>
        <w:t xml:space="preserve">, puudulik on </w:t>
      </w:r>
      <w:r w:rsidR="00FE0878">
        <w:rPr>
          <w:rFonts w:cstheme="minorHAnsi"/>
          <w:bCs/>
          <w:sz w:val="24"/>
          <w:szCs w:val="24"/>
        </w:rPr>
        <w:t xml:space="preserve">veel </w:t>
      </w:r>
      <w:r w:rsidR="00742F05">
        <w:rPr>
          <w:rFonts w:cstheme="minorHAnsi"/>
          <w:bCs/>
          <w:sz w:val="24"/>
          <w:szCs w:val="24"/>
        </w:rPr>
        <w:t>info transpordikütuste kohta</w:t>
      </w:r>
      <w:r w:rsidR="000A4028">
        <w:rPr>
          <w:rFonts w:cstheme="minorHAnsi"/>
          <w:bCs/>
          <w:sz w:val="24"/>
          <w:szCs w:val="24"/>
        </w:rPr>
        <w:t>.</w:t>
      </w:r>
    </w:p>
    <w:p w14:paraId="3976CBE8" w14:textId="6DBA7C4C" w:rsidR="00F37F4F" w:rsidRDefault="00742F05" w:rsidP="00947442">
      <w:pPr>
        <w:spacing w:after="0" w:line="240" w:lineRule="auto"/>
        <w:jc w:val="both"/>
        <w:rPr>
          <w:rFonts w:cstheme="minorHAnsi"/>
          <w:bCs/>
          <w:sz w:val="24"/>
          <w:szCs w:val="24"/>
        </w:rPr>
      </w:pPr>
      <w:r>
        <w:rPr>
          <w:rFonts w:cstheme="minorHAnsi"/>
          <w:bCs/>
          <w:sz w:val="24"/>
          <w:szCs w:val="24"/>
        </w:rPr>
        <w:t>Tabelis 1</w:t>
      </w:r>
      <w:r w:rsidR="00304A9F">
        <w:rPr>
          <w:rFonts w:cstheme="minorHAnsi"/>
          <w:bCs/>
          <w:sz w:val="24"/>
          <w:szCs w:val="24"/>
        </w:rPr>
        <w:t>5</w:t>
      </w:r>
      <w:r>
        <w:rPr>
          <w:rFonts w:cstheme="minorHAnsi"/>
          <w:bCs/>
          <w:sz w:val="24"/>
          <w:szCs w:val="24"/>
        </w:rPr>
        <w:t xml:space="preserve"> on</w:t>
      </w:r>
      <w:r w:rsidR="00304A9F">
        <w:rPr>
          <w:rFonts w:cstheme="minorHAnsi"/>
          <w:bCs/>
          <w:sz w:val="24"/>
          <w:szCs w:val="24"/>
        </w:rPr>
        <w:t xml:space="preserve"> esitatud</w:t>
      </w:r>
      <w:r>
        <w:rPr>
          <w:rFonts w:cstheme="minorHAnsi"/>
          <w:bCs/>
          <w:sz w:val="24"/>
          <w:szCs w:val="24"/>
        </w:rPr>
        <w:t xml:space="preserve"> </w:t>
      </w:r>
      <w:r w:rsidR="00B02A2F">
        <w:rPr>
          <w:rFonts w:cstheme="minorHAnsi"/>
          <w:bCs/>
          <w:sz w:val="24"/>
          <w:szCs w:val="24"/>
        </w:rPr>
        <w:t xml:space="preserve">Elering ASi </w:t>
      </w:r>
      <w:r w:rsidR="00F37F4F">
        <w:rPr>
          <w:rFonts w:cstheme="minorHAnsi"/>
          <w:bCs/>
          <w:sz w:val="24"/>
          <w:szCs w:val="24"/>
        </w:rPr>
        <w:t xml:space="preserve">andmed ettevõtete elektri ja gaasi tarbimise kohta aastal </w:t>
      </w:r>
      <w:r w:rsidR="00BB57CA">
        <w:rPr>
          <w:rFonts w:cstheme="minorHAnsi"/>
          <w:bCs/>
          <w:sz w:val="24"/>
          <w:szCs w:val="24"/>
        </w:rPr>
        <w:t>2024</w:t>
      </w:r>
      <w:r w:rsidR="00332B9E">
        <w:rPr>
          <w:rFonts w:cstheme="minorHAnsi"/>
          <w:bCs/>
          <w:sz w:val="24"/>
          <w:szCs w:val="24"/>
        </w:rPr>
        <w:t>. Kui energiatarbimine on üle 10 TJ</w:t>
      </w:r>
      <w:r w:rsidR="00FE0878">
        <w:rPr>
          <w:rFonts w:cstheme="minorHAnsi"/>
          <w:bCs/>
          <w:sz w:val="24"/>
          <w:szCs w:val="24"/>
        </w:rPr>
        <w:t>,</w:t>
      </w:r>
      <w:r w:rsidR="00332B9E">
        <w:rPr>
          <w:rFonts w:cstheme="minorHAnsi"/>
          <w:bCs/>
          <w:sz w:val="24"/>
          <w:szCs w:val="24"/>
        </w:rPr>
        <w:t xml:space="preserve"> tekib ettevõttel energiaauditi koostamise kohustus</w:t>
      </w:r>
      <w:r w:rsidR="00FE0878">
        <w:rPr>
          <w:rFonts w:cstheme="minorHAnsi"/>
          <w:bCs/>
          <w:sz w:val="24"/>
          <w:szCs w:val="24"/>
        </w:rPr>
        <w:t>,</w:t>
      </w:r>
      <w:r w:rsidR="00332B9E">
        <w:rPr>
          <w:rFonts w:cstheme="minorHAnsi"/>
          <w:bCs/>
          <w:sz w:val="24"/>
          <w:szCs w:val="24"/>
        </w:rPr>
        <w:t xml:space="preserve"> </w:t>
      </w:r>
      <w:r w:rsidR="000058AE">
        <w:rPr>
          <w:rFonts w:cstheme="minorHAnsi"/>
          <w:bCs/>
          <w:sz w:val="24"/>
          <w:szCs w:val="24"/>
        </w:rPr>
        <w:t xml:space="preserve">ja kui energiatarbimine on üle </w:t>
      </w:r>
      <w:r w:rsidR="00AA604A">
        <w:rPr>
          <w:rFonts w:cstheme="minorHAnsi"/>
          <w:bCs/>
          <w:sz w:val="24"/>
          <w:szCs w:val="24"/>
        </w:rPr>
        <w:t>85 TJ</w:t>
      </w:r>
      <w:r w:rsidR="00FE0878">
        <w:rPr>
          <w:rFonts w:cstheme="minorHAnsi"/>
          <w:bCs/>
          <w:sz w:val="24"/>
          <w:szCs w:val="24"/>
        </w:rPr>
        <w:t>,</w:t>
      </w:r>
      <w:r w:rsidR="00F413D3">
        <w:rPr>
          <w:rFonts w:cstheme="minorHAnsi"/>
          <w:bCs/>
          <w:sz w:val="24"/>
          <w:szCs w:val="24"/>
        </w:rPr>
        <w:t xml:space="preserve"> siis</w:t>
      </w:r>
      <w:r w:rsidR="00AA604A">
        <w:rPr>
          <w:rFonts w:cstheme="minorHAnsi"/>
          <w:bCs/>
          <w:sz w:val="24"/>
          <w:szCs w:val="24"/>
        </w:rPr>
        <w:t xml:space="preserve"> energiajuhtimissüsteemi rakendamise kohustus.</w:t>
      </w:r>
    </w:p>
    <w:p w14:paraId="66E5D7DE" w14:textId="77777777" w:rsidR="00332B9E" w:rsidRDefault="00332B9E" w:rsidP="00947442">
      <w:pPr>
        <w:spacing w:after="0" w:line="240" w:lineRule="auto"/>
        <w:jc w:val="both"/>
        <w:rPr>
          <w:rFonts w:cstheme="minorHAnsi"/>
          <w:bCs/>
          <w:sz w:val="24"/>
          <w:szCs w:val="24"/>
        </w:rPr>
      </w:pPr>
    </w:p>
    <w:p w14:paraId="3740C7D5" w14:textId="1515D97C" w:rsidR="00AA604A" w:rsidRDefault="00991505" w:rsidP="00947442">
      <w:pPr>
        <w:spacing w:after="0" w:line="240" w:lineRule="auto"/>
        <w:jc w:val="both"/>
        <w:rPr>
          <w:rFonts w:cstheme="minorHAnsi"/>
          <w:bCs/>
          <w:sz w:val="24"/>
          <w:szCs w:val="24"/>
        </w:rPr>
      </w:pPr>
      <w:r>
        <w:rPr>
          <w:rFonts w:cstheme="minorHAnsi"/>
          <w:bCs/>
          <w:sz w:val="24"/>
          <w:szCs w:val="24"/>
        </w:rPr>
        <w:t xml:space="preserve">Tabel </w:t>
      </w:r>
      <w:r w:rsidR="008957DB">
        <w:rPr>
          <w:rFonts w:cstheme="minorHAnsi"/>
          <w:bCs/>
          <w:sz w:val="24"/>
          <w:szCs w:val="24"/>
        </w:rPr>
        <w:t>15</w:t>
      </w:r>
      <w:r w:rsidR="00AA604A">
        <w:rPr>
          <w:rFonts w:cstheme="minorHAnsi"/>
          <w:bCs/>
          <w:sz w:val="24"/>
          <w:szCs w:val="24"/>
        </w:rPr>
        <w:t>. Elering ASi andmed ettevõtete energiatarbimise kohta</w:t>
      </w:r>
    </w:p>
    <w:tbl>
      <w:tblPr>
        <w:tblStyle w:val="Kontuurtabel"/>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7"/>
        <w:gridCol w:w="2835"/>
      </w:tblGrid>
      <w:tr w:rsidR="009868A3" w14:paraId="654E378F" w14:textId="77777777" w:rsidTr="00EA3929">
        <w:tc>
          <w:tcPr>
            <w:tcW w:w="4957" w:type="dxa"/>
          </w:tcPr>
          <w:p w14:paraId="553C6F35" w14:textId="77777777" w:rsidR="009868A3" w:rsidRPr="008957DB" w:rsidRDefault="009868A3" w:rsidP="00947442">
            <w:pPr>
              <w:jc w:val="both"/>
              <w:rPr>
                <w:rFonts w:cstheme="minorHAnsi"/>
                <w:bCs/>
                <w:sz w:val="24"/>
                <w:szCs w:val="24"/>
              </w:rPr>
            </w:pPr>
          </w:p>
        </w:tc>
        <w:tc>
          <w:tcPr>
            <w:tcW w:w="2835" w:type="dxa"/>
          </w:tcPr>
          <w:p w14:paraId="0A832C7C" w14:textId="4A4D2876" w:rsidR="009868A3" w:rsidRPr="008957DB" w:rsidRDefault="009868A3" w:rsidP="00947442">
            <w:pPr>
              <w:jc w:val="center"/>
              <w:rPr>
                <w:rFonts w:cstheme="minorHAnsi"/>
                <w:bCs/>
                <w:sz w:val="24"/>
                <w:szCs w:val="24"/>
              </w:rPr>
            </w:pPr>
            <w:r w:rsidRPr="008957DB">
              <w:rPr>
                <w:rFonts w:cstheme="minorHAnsi"/>
                <w:bCs/>
                <w:sz w:val="24"/>
                <w:szCs w:val="24"/>
              </w:rPr>
              <w:t>Ettevõtete arv</w:t>
            </w:r>
          </w:p>
        </w:tc>
      </w:tr>
      <w:tr w:rsidR="009868A3" w14:paraId="5CC27E5A" w14:textId="77777777" w:rsidTr="00EA3929">
        <w:tc>
          <w:tcPr>
            <w:tcW w:w="4957" w:type="dxa"/>
          </w:tcPr>
          <w:p w14:paraId="3BDA9F43" w14:textId="48825E0A" w:rsidR="009868A3" w:rsidRPr="008957DB" w:rsidRDefault="009868A3" w:rsidP="00947442">
            <w:pPr>
              <w:jc w:val="both"/>
              <w:rPr>
                <w:rFonts w:cstheme="minorHAnsi"/>
                <w:bCs/>
                <w:sz w:val="24"/>
                <w:szCs w:val="24"/>
              </w:rPr>
            </w:pPr>
            <w:r w:rsidRPr="009C0CD0">
              <w:rPr>
                <w:rFonts w:eastAsia="Times New Roman" w:cstheme="minorHAnsi"/>
                <w:color w:val="000000" w:themeColor="dark1"/>
                <w:kern w:val="24"/>
                <w:sz w:val="24"/>
                <w:szCs w:val="24"/>
                <w:lang w:eastAsia="et-EE"/>
              </w:rPr>
              <w:t xml:space="preserve">Elektri ja gaasi tarbimine üle </w:t>
            </w:r>
            <w:r w:rsidRPr="008957DB">
              <w:rPr>
                <w:rFonts w:eastAsia="Times New Roman" w:cstheme="minorHAnsi"/>
                <w:color w:val="000000" w:themeColor="dark1"/>
                <w:kern w:val="24"/>
                <w:sz w:val="24"/>
                <w:szCs w:val="24"/>
                <w:lang w:eastAsia="et-EE"/>
              </w:rPr>
              <w:t xml:space="preserve">10 TJ / </w:t>
            </w:r>
            <w:r w:rsidRPr="009C0CD0">
              <w:rPr>
                <w:rFonts w:eastAsia="Times New Roman" w:cstheme="minorHAnsi"/>
                <w:color w:val="000000" w:themeColor="dark1"/>
                <w:kern w:val="24"/>
                <w:sz w:val="24"/>
                <w:szCs w:val="24"/>
                <w:lang w:eastAsia="et-EE"/>
              </w:rPr>
              <w:t>2,77 GWh</w:t>
            </w:r>
          </w:p>
        </w:tc>
        <w:tc>
          <w:tcPr>
            <w:tcW w:w="2835" w:type="dxa"/>
          </w:tcPr>
          <w:p w14:paraId="4D1C9665" w14:textId="568402D2" w:rsidR="009868A3" w:rsidRPr="008957DB" w:rsidRDefault="009868A3" w:rsidP="00947442">
            <w:pPr>
              <w:jc w:val="center"/>
              <w:rPr>
                <w:rFonts w:cstheme="minorHAnsi"/>
                <w:bCs/>
                <w:sz w:val="24"/>
                <w:szCs w:val="24"/>
              </w:rPr>
            </w:pPr>
            <w:r w:rsidRPr="008957DB">
              <w:rPr>
                <w:rFonts w:cstheme="minorHAnsi"/>
                <w:bCs/>
                <w:sz w:val="24"/>
                <w:szCs w:val="24"/>
              </w:rPr>
              <w:t>418</w:t>
            </w:r>
          </w:p>
        </w:tc>
      </w:tr>
      <w:tr w:rsidR="009868A3" w14:paraId="5E400CFD" w14:textId="77777777" w:rsidTr="00EA3929">
        <w:tc>
          <w:tcPr>
            <w:tcW w:w="4957" w:type="dxa"/>
          </w:tcPr>
          <w:p w14:paraId="30A2CE14" w14:textId="5A3F2332" w:rsidR="009868A3" w:rsidRPr="008957DB" w:rsidRDefault="009868A3" w:rsidP="00947442">
            <w:pPr>
              <w:jc w:val="both"/>
              <w:rPr>
                <w:rFonts w:eastAsia="Times New Roman" w:cstheme="minorHAnsi"/>
                <w:color w:val="000000" w:themeColor="dark1"/>
                <w:kern w:val="24"/>
                <w:sz w:val="24"/>
                <w:szCs w:val="24"/>
                <w:lang w:eastAsia="et-EE"/>
              </w:rPr>
            </w:pPr>
            <w:r w:rsidRPr="009C0CD0">
              <w:rPr>
                <w:rFonts w:eastAsia="Times New Roman" w:cstheme="minorHAnsi"/>
                <w:color w:val="000000" w:themeColor="dark1"/>
                <w:kern w:val="24"/>
                <w:sz w:val="24"/>
                <w:szCs w:val="24"/>
                <w:lang w:eastAsia="et-EE"/>
              </w:rPr>
              <w:t xml:space="preserve">Elektri ja gaasi tarbimine üle </w:t>
            </w:r>
            <w:r w:rsidRPr="008957DB">
              <w:rPr>
                <w:rFonts w:eastAsia="Times New Roman" w:cstheme="minorHAnsi"/>
                <w:color w:val="000000" w:themeColor="dark1"/>
                <w:kern w:val="24"/>
                <w:sz w:val="24"/>
                <w:szCs w:val="24"/>
                <w:lang w:eastAsia="et-EE"/>
              </w:rPr>
              <w:t xml:space="preserve">85 TJ / </w:t>
            </w:r>
            <w:r w:rsidRPr="009C0CD0">
              <w:rPr>
                <w:rFonts w:eastAsia="Times New Roman" w:cstheme="minorHAnsi"/>
                <w:color w:val="000000" w:themeColor="dark1"/>
                <w:kern w:val="24"/>
                <w:sz w:val="24"/>
                <w:szCs w:val="24"/>
                <w:lang w:eastAsia="et-EE"/>
              </w:rPr>
              <w:t>23,6 GWh</w:t>
            </w:r>
          </w:p>
        </w:tc>
        <w:tc>
          <w:tcPr>
            <w:tcW w:w="2835" w:type="dxa"/>
          </w:tcPr>
          <w:p w14:paraId="70C8B120" w14:textId="6F1B23CC" w:rsidR="009868A3" w:rsidRPr="008957DB" w:rsidRDefault="009868A3" w:rsidP="00947442">
            <w:pPr>
              <w:jc w:val="center"/>
              <w:rPr>
                <w:rFonts w:cstheme="minorHAnsi"/>
                <w:bCs/>
                <w:sz w:val="24"/>
                <w:szCs w:val="24"/>
              </w:rPr>
            </w:pPr>
            <w:r w:rsidRPr="008957DB">
              <w:rPr>
                <w:rFonts w:cstheme="minorHAnsi"/>
                <w:bCs/>
                <w:sz w:val="24"/>
                <w:szCs w:val="24"/>
              </w:rPr>
              <w:t>51</w:t>
            </w:r>
          </w:p>
        </w:tc>
      </w:tr>
    </w:tbl>
    <w:p w14:paraId="530F7FD9" w14:textId="77777777" w:rsidR="009868A3" w:rsidRDefault="009868A3" w:rsidP="00947442">
      <w:pPr>
        <w:spacing w:after="0" w:line="240" w:lineRule="auto"/>
        <w:jc w:val="both"/>
        <w:rPr>
          <w:rFonts w:cstheme="minorHAnsi"/>
          <w:bCs/>
          <w:sz w:val="24"/>
          <w:szCs w:val="24"/>
        </w:rPr>
      </w:pPr>
    </w:p>
    <w:p w14:paraId="71CFAEF1" w14:textId="5EA2B7CC" w:rsidR="000710D6" w:rsidRDefault="009713D1" w:rsidP="00947442">
      <w:pPr>
        <w:spacing w:after="0" w:line="240" w:lineRule="auto"/>
        <w:jc w:val="both"/>
        <w:rPr>
          <w:rFonts w:cstheme="minorHAnsi"/>
          <w:bCs/>
          <w:sz w:val="24"/>
          <w:szCs w:val="24"/>
        </w:rPr>
      </w:pPr>
      <w:r>
        <w:rPr>
          <w:rFonts w:cstheme="minorHAnsi"/>
          <w:bCs/>
          <w:sz w:val="24"/>
          <w:szCs w:val="24"/>
        </w:rPr>
        <w:t>Energiaauditi hind on 10</w:t>
      </w:r>
      <w:r w:rsidR="00304A9F">
        <w:rPr>
          <w:rFonts w:cstheme="minorHAnsi"/>
          <w:bCs/>
          <w:sz w:val="24"/>
          <w:szCs w:val="24"/>
        </w:rPr>
        <w:t> </w:t>
      </w:r>
      <w:r>
        <w:rPr>
          <w:rFonts w:cstheme="minorHAnsi"/>
          <w:bCs/>
          <w:sz w:val="24"/>
          <w:szCs w:val="24"/>
        </w:rPr>
        <w:t>000</w:t>
      </w:r>
      <w:r w:rsidR="00304A9F">
        <w:rPr>
          <w:rFonts w:cstheme="minorHAnsi"/>
          <w:bCs/>
          <w:sz w:val="24"/>
          <w:szCs w:val="24"/>
        </w:rPr>
        <w:t xml:space="preserve"> </w:t>
      </w:r>
      <w:r>
        <w:rPr>
          <w:rFonts w:cstheme="minorHAnsi"/>
          <w:bCs/>
          <w:sz w:val="24"/>
          <w:szCs w:val="24"/>
        </w:rPr>
        <w:t>–</w:t>
      </w:r>
      <w:r w:rsidR="00304A9F">
        <w:rPr>
          <w:rFonts w:cstheme="minorHAnsi"/>
          <w:bCs/>
          <w:sz w:val="24"/>
          <w:szCs w:val="24"/>
        </w:rPr>
        <w:t xml:space="preserve"> </w:t>
      </w:r>
      <w:r>
        <w:rPr>
          <w:rFonts w:cstheme="minorHAnsi"/>
          <w:bCs/>
          <w:sz w:val="24"/>
          <w:szCs w:val="24"/>
        </w:rPr>
        <w:t xml:space="preserve">15 000 </w:t>
      </w:r>
      <w:r w:rsidR="00304A9F">
        <w:rPr>
          <w:rFonts w:cstheme="minorHAnsi"/>
          <w:bCs/>
          <w:sz w:val="24"/>
          <w:szCs w:val="24"/>
        </w:rPr>
        <w:t>eurot</w:t>
      </w:r>
      <w:r w:rsidR="002678E6">
        <w:rPr>
          <w:rFonts w:cstheme="minorHAnsi"/>
          <w:bCs/>
          <w:sz w:val="24"/>
          <w:szCs w:val="24"/>
        </w:rPr>
        <w:t xml:space="preserve">, </w:t>
      </w:r>
      <w:r w:rsidR="00FE0878">
        <w:rPr>
          <w:rFonts w:cstheme="minorHAnsi"/>
          <w:bCs/>
          <w:sz w:val="24"/>
          <w:szCs w:val="24"/>
        </w:rPr>
        <w:t>nelja</w:t>
      </w:r>
      <w:r w:rsidR="002678E6">
        <w:rPr>
          <w:rFonts w:cstheme="minorHAnsi"/>
          <w:bCs/>
          <w:sz w:val="24"/>
          <w:szCs w:val="24"/>
        </w:rPr>
        <w:t xml:space="preserve"> aasta peale on see umbkaud</w:t>
      </w:r>
      <w:r w:rsidR="0043040F">
        <w:rPr>
          <w:rFonts w:cstheme="minorHAnsi"/>
          <w:bCs/>
          <w:sz w:val="24"/>
          <w:szCs w:val="24"/>
        </w:rPr>
        <w:t xml:space="preserve">u 2500–4000 eurot aastas. </w:t>
      </w:r>
      <w:r w:rsidR="000240E4">
        <w:rPr>
          <w:rFonts w:cstheme="minorHAnsi"/>
          <w:bCs/>
          <w:sz w:val="24"/>
          <w:szCs w:val="24"/>
        </w:rPr>
        <w:t xml:space="preserve">Sellele lisandub ettevõtte enda panus ja </w:t>
      </w:r>
      <w:r w:rsidR="00C91853">
        <w:rPr>
          <w:rFonts w:cstheme="minorHAnsi"/>
          <w:bCs/>
          <w:sz w:val="24"/>
          <w:szCs w:val="24"/>
        </w:rPr>
        <w:t>tööaeg näiteks andmete kogumiseks ja protsesside kirjeldamiseks audiitoritele.</w:t>
      </w:r>
    </w:p>
    <w:p w14:paraId="3A1D8B4A" w14:textId="77777777" w:rsidR="00C91853" w:rsidRDefault="00C91853" w:rsidP="00947442">
      <w:pPr>
        <w:spacing w:after="0" w:line="240" w:lineRule="auto"/>
        <w:jc w:val="both"/>
        <w:rPr>
          <w:rFonts w:cstheme="minorHAnsi"/>
          <w:bCs/>
          <w:sz w:val="24"/>
          <w:szCs w:val="24"/>
        </w:rPr>
      </w:pPr>
    </w:p>
    <w:p w14:paraId="3EA4324E" w14:textId="64C5EAE0" w:rsidR="007342FC" w:rsidRDefault="000240E4" w:rsidP="00947442">
      <w:pPr>
        <w:spacing w:after="0" w:line="240" w:lineRule="auto"/>
        <w:jc w:val="both"/>
        <w:rPr>
          <w:rFonts w:cstheme="minorHAnsi"/>
          <w:bCs/>
          <w:sz w:val="24"/>
          <w:szCs w:val="24"/>
        </w:rPr>
      </w:pPr>
      <w:r>
        <w:rPr>
          <w:rFonts w:cstheme="minorHAnsi"/>
          <w:bCs/>
          <w:sz w:val="24"/>
          <w:szCs w:val="24"/>
        </w:rPr>
        <w:t>Energiajuhtimissüsteemi rakendamine on</w:t>
      </w:r>
      <w:r w:rsidR="00C91853">
        <w:rPr>
          <w:rFonts w:cstheme="minorHAnsi"/>
          <w:bCs/>
          <w:sz w:val="24"/>
          <w:szCs w:val="24"/>
        </w:rPr>
        <w:t xml:space="preserve"> </w:t>
      </w:r>
      <w:r w:rsidR="0025480D">
        <w:rPr>
          <w:rFonts w:cstheme="minorHAnsi"/>
          <w:bCs/>
          <w:sz w:val="24"/>
          <w:szCs w:val="24"/>
        </w:rPr>
        <w:t xml:space="preserve">ettevõttele keerulisem, sest peamine </w:t>
      </w:r>
      <w:r w:rsidR="00D057D4">
        <w:rPr>
          <w:rFonts w:cstheme="minorHAnsi"/>
          <w:bCs/>
          <w:sz w:val="24"/>
          <w:szCs w:val="24"/>
        </w:rPr>
        <w:t>on iseseisev töö sertifitseerimise ettevalmistamiseks. Sertifitseerimi</w:t>
      </w:r>
      <w:r w:rsidR="00FE0878">
        <w:rPr>
          <w:rFonts w:cstheme="minorHAnsi"/>
          <w:bCs/>
          <w:sz w:val="24"/>
          <w:szCs w:val="24"/>
        </w:rPr>
        <w:t>s</w:t>
      </w:r>
      <w:r w:rsidR="00D057D4">
        <w:rPr>
          <w:rFonts w:cstheme="minorHAnsi"/>
          <w:bCs/>
          <w:sz w:val="24"/>
          <w:szCs w:val="24"/>
        </w:rPr>
        <w:t xml:space="preserve">e </w:t>
      </w:r>
      <w:r w:rsidR="00436114">
        <w:rPr>
          <w:rFonts w:cstheme="minorHAnsi"/>
          <w:bCs/>
          <w:sz w:val="24"/>
          <w:szCs w:val="24"/>
        </w:rPr>
        <w:t xml:space="preserve">tasu on enamasti </w:t>
      </w:r>
      <w:r w:rsidR="00F56F36">
        <w:rPr>
          <w:rFonts w:cstheme="minorHAnsi"/>
          <w:bCs/>
          <w:sz w:val="24"/>
          <w:szCs w:val="24"/>
        </w:rPr>
        <w:t>~</w:t>
      </w:r>
      <w:r w:rsidR="00304A9F">
        <w:rPr>
          <w:rFonts w:cstheme="minorHAnsi"/>
          <w:bCs/>
          <w:sz w:val="24"/>
          <w:szCs w:val="24"/>
        </w:rPr>
        <w:t xml:space="preserve"> </w:t>
      </w:r>
      <w:r w:rsidR="00211B9E">
        <w:rPr>
          <w:rFonts w:cstheme="minorHAnsi"/>
          <w:bCs/>
          <w:sz w:val="24"/>
          <w:szCs w:val="24"/>
        </w:rPr>
        <w:t>1000</w:t>
      </w:r>
      <w:r w:rsidR="00FE0878">
        <w:rPr>
          <w:rFonts w:cstheme="minorHAnsi"/>
          <w:bCs/>
          <w:sz w:val="24"/>
          <w:szCs w:val="24"/>
        </w:rPr>
        <w:t xml:space="preserve"> </w:t>
      </w:r>
      <w:r w:rsidR="00304A9F">
        <w:rPr>
          <w:rFonts w:cstheme="minorHAnsi"/>
          <w:bCs/>
          <w:sz w:val="24"/>
          <w:szCs w:val="24"/>
        </w:rPr>
        <w:t>eurot</w:t>
      </w:r>
      <w:r w:rsidR="00FE0878">
        <w:rPr>
          <w:rFonts w:cstheme="minorHAnsi"/>
          <w:bCs/>
          <w:sz w:val="24"/>
          <w:szCs w:val="24"/>
        </w:rPr>
        <w:t xml:space="preserve"> </w:t>
      </w:r>
      <w:r w:rsidR="00A32DB0">
        <w:rPr>
          <w:rFonts w:cstheme="minorHAnsi"/>
          <w:bCs/>
          <w:sz w:val="24"/>
          <w:szCs w:val="24"/>
        </w:rPr>
        <w:t>päevas</w:t>
      </w:r>
      <w:r w:rsidR="00677A28">
        <w:rPr>
          <w:rFonts w:cstheme="minorHAnsi"/>
          <w:bCs/>
          <w:sz w:val="24"/>
          <w:szCs w:val="24"/>
        </w:rPr>
        <w:t>. Väiksemate</w:t>
      </w:r>
      <w:r w:rsidR="00FE0878">
        <w:rPr>
          <w:rFonts w:cstheme="minorHAnsi"/>
          <w:bCs/>
          <w:sz w:val="24"/>
          <w:szCs w:val="24"/>
        </w:rPr>
        <w:t>l</w:t>
      </w:r>
      <w:r w:rsidR="00677A28">
        <w:rPr>
          <w:rFonts w:cstheme="minorHAnsi"/>
          <w:bCs/>
          <w:sz w:val="24"/>
          <w:szCs w:val="24"/>
        </w:rPr>
        <w:t xml:space="preserve"> ettevõ</w:t>
      </w:r>
      <w:r w:rsidR="00AE027F">
        <w:rPr>
          <w:rFonts w:cstheme="minorHAnsi"/>
          <w:bCs/>
          <w:sz w:val="24"/>
          <w:szCs w:val="24"/>
        </w:rPr>
        <w:t>tete</w:t>
      </w:r>
      <w:r w:rsidR="00FE0878">
        <w:rPr>
          <w:rFonts w:cstheme="minorHAnsi"/>
          <w:bCs/>
          <w:sz w:val="24"/>
          <w:szCs w:val="24"/>
        </w:rPr>
        <w:t>l</w:t>
      </w:r>
      <w:r w:rsidR="00AE027F">
        <w:rPr>
          <w:rFonts w:cstheme="minorHAnsi"/>
          <w:bCs/>
          <w:sz w:val="24"/>
          <w:szCs w:val="24"/>
        </w:rPr>
        <w:t xml:space="preserve"> võib sertifitseerimine võtta aega kuni </w:t>
      </w:r>
      <w:r w:rsidR="00FE0878">
        <w:rPr>
          <w:rFonts w:cstheme="minorHAnsi"/>
          <w:bCs/>
          <w:sz w:val="24"/>
          <w:szCs w:val="24"/>
        </w:rPr>
        <w:t>kolm</w:t>
      </w:r>
      <w:r w:rsidR="00AE027F">
        <w:rPr>
          <w:rFonts w:cstheme="minorHAnsi"/>
          <w:bCs/>
          <w:sz w:val="24"/>
          <w:szCs w:val="24"/>
        </w:rPr>
        <w:t xml:space="preserve"> päeva, suurematel kuni </w:t>
      </w:r>
      <w:r w:rsidR="00FE0878">
        <w:rPr>
          <w:rFonts w:cstheme="minorHAnsi"/>
          <w:bCs/>
          <w:sz w:val="24"/>
          <w:szCs w:val="24"/>
        </w:rPr>
        <w:t>kümme</w:t>
      </w:r>
      <w:r w:rsidR="00AE027F">
        <w:rPr>
          <w:rFonts w:cstheme="minorHAnsi"/>
          <w:bCs/>
          <w:sz w:val="24"/>
          <w:szCs w:val="24"/>
        </w:rPr>
        <w:t xml:space="preserve"> päeva</w:t>
      </w:r>
      <w:r w:rsidR="006337F5">
        <w:rPr>
          <w:rFonts w:cstheme="minorHAnsi"/>
          <w:bCs/>
          <w:sz w:val="24"/>
          <w:szCs w:val="24"/>
        </w:rPr>
        <w:t xml:space="preserve">. </w:t>
      </w:r>
      <w:r w:rsidR="00F413D3">
        <w:rPr>
          <w:rFonts w:cstheme="minorHAnsi"/>
          <w:bCs/>
          <w:sz w:val="24"/>
          <w:szCs w:val="24"/>
        </w:rPr>
        <w:t>See tähendab, et</w:t>
      </w:r>
      <w:r w:rsidR="006337F5">
        <w:rPr>
          <w:rFonts w:cstheme="minorHAnsi"/>
          <w:bCs/>
          <w:sz w:val="24"/>
          <w:szCs w:val="24"/>
        </w:rPr>
        <w:t xml:space="preserve"> ettevõtte otsene kulu on 3000</w:t>
      </w:r>
      <w:r w:rsidR="00304A9F">
        <w:rPr>
          <w:rFonts w:cstheme="minorHAnsi"/>
          <w:bCs/>
          <w:sz w:val="24"/>
          <w:szCs w:val="24"/>
        </w:rPr>
        <w:t xml:space="preserve"> </w:t>
      </w:r>
      <w:r w:rsidR="00FE0878">
        <w:rPr>
          <w:rFonts w:cstheme="minorHAnsi"/>
          <w:bCs/>
          <w:sz w:val="24"/>
          <w:szCs w:val="24"/>
        </w:rPr>
        <w:t>–</w:t>
      </w:r>
      <w:r w:rsidR="00F413D3">
        <w:rPr>
          <w:rFonts w:cstheme="minorHAnsi"/>
          <w:bCs/>
          <w:sz w:val="24"/>
          <w:szCs w:val="24"/>
        </w:rPr>
        <w:t xml:space="preserve"> </w:t>
      </w:r>
      <w:r w:rsidR="006337F5">
        <w:rPr>
          <w:rFonts w:cstheme="minorHAnsi"/>
          <w:bCs/>
          <w:sz w:val="24"/>
          <w:szCs w:val="24"/>
        </w:rPr>
        <w:t>10 000 eurot, millele lisandub taastõendami</w:t>
      </w:r>
      <w:r w:rsidR="00FE0878">
        <w:rPr>
          <w:rFonts w:cstheme="minorHAnsi"/>
          <w:bCs/>
          <w:sz w:val="24"/>
          <w:szCs w:val="24"/>
        </w:rPr>
        <w:t>s</w:t>
      </w:r>
      <w:r w:rsidR="006337F5">
        <w:rPr>
          <w:rFonts w:cstheme="minorHAnsi"/>
          <w:bCs/>
          <w:sz w:val="24"/>
          <w:szCs w:val="24"/>
        </w:rPr>
        <w:t>e</w:t>
      </w:r>
      <w:r w:rsidR="00FE0878">
        <w:rPr>
          <w:rFonts w:cstheme="minorHAnsi"/>
          <w:bCs/>
          <w:sz w:val="24"/>
          <w:szCs w:val="24"/>
        </w:rPr>
        <w:t xml:space="preserve"> tasu</w:t>
      </w:r>
      <w:r w:rsidR="007342FC">
        <w:rPr>
          <w:rFonts w:cstheme="minorHAnsi"/>
          <w:bCs/>
          <w:sz w:val="24"/>
          <w:szCs w:val="24"/>
        </w:rPr>
        <w:t>.</w:t>
      </w:r>
    </w:p>
    <w:p w14:paraId="04394AF6" w14:textId="77777777" w:rsidR="00B7144F" w:rsidRDefault="00B7144F" w:rsidP="00947442">
      <w:pPr>
        <w:spacing w:after="0" w:line="240" w:lineRule="auto"/>
        <w:jc w:val="both"/>
        <w:rPr>
          <w:rFonts w:cstheme="minorHAnsi"/>
          <w:bCs/>
          <w:sz w:val="24"/>
          <w:szCs w:val="24"/>
        </w:rPr>
      </w:pPr>
    </w:p>
    <w:p w14:paraId="7A482894" w14:textId="77777777" w:rsidR="002904D6" w:rsidRDefault="002904D6" w:rsidP="00947442">
      <w:pPr>
        <w:spacing w:after="0" w:line="240" w:lineRule="auto"/>
        <w:jc w:val="both"/>
        <w:rPr>
          <w:rFonts w:cstheme="minorHAnsi"/>
          <w:bCs/>
          <w:sz w:val="24"/>
          <w:szCs w:val="24"/>
        </w:rPr>
      </w:pPr>
    </w:p>
    <w:p w14:paraId="519CE868" w14:textId="77777777" w:rsidR="002904D6" w:rsidRDefault="002904D6" w:rsidP="00947442">
      <w:pPr>
        <w:spacing w:after="0" w:line="240" w:lineRule="auto"/>
        <w:jc w:val="both"/>
        <w:rPr>
          <w:rFonts w:cstheme="minorHAnsi"/>
          <w:bCs/>
          <w:sz w:val="24"/>
          <w:szCs w:val="24"/>
        </w:rPr>
      </w:pPr>
    </w:p>
    <w:p w14:paraId="2AEC317A" w14:textId="78C8B63B" w:rsidR="00B7144F" w:rsidRPr="00FA6BFB" w:rsidRDefault="00B7144F" w:rsidP="00947442">
      <w:pPr>
        <w:spacing w:after="0" w:line="240" w:lineRule="auto"/>
        <w:jc w:val="both"/>
        <w:rPr>
          <w:rFonts w:cstheme="minorHAnsi"/>
          <w:bCs/>
          <w:sz w:val="24"/>
          <w:szCs w:val="24"/>
          <w:u w:val="single"/>
        </w:rPr>
      </w:pPr>
      <w:r w:rsidRPr="00FA6BFB">
        <w:rPr>
          <w:rFonts w:cstheme="minorHAnsi"/>
          <w:bCs/>
          <w:sz w:val="24"/>
          <w:szCs w:val="24"/>
          <w:u w:val="single"/>
        </w:rPr>
        <w:t>Bürokraatia vähendamine</w:t>
      </w:r>
    </w:p>
    <w:p w14:paraId="653D304A" w14:textId="3366A0C8" w:rsidR="00B7144F" w:rsidRDefault="00FE0878" w:rsidP="00947442">
      <w:pPr>
        <w:spacing w:after="0" w:line="240" w:lineRule="auto"/>
        <w:jc w:val="both"/>
        <w:rPr>
          <w:rFonts w:cstheme="minorHAnsi"/>
          <w:bCs/>
          <w:sz w:val="24"/>
          <w:szCs w:val="24"/>
        </w:rPr>
      </w:pPr>
      <w:r>
        <w:rPr>
          <w:rFonts w:cstheme="minorHAnsi"/>
          <w:bCs/>
          <w:sz w:val="24"/>
          <w:szCs w:val="24"/>
        </w:rPr>
        <w:t>Seaduse järgi peavad</w:t>
      </w:r>
      <w:r w:rsidR="00FA6BFB">
        <w:rPr>
          <w:rFonts w:cstheme="minorHAnsi"/>
          <w:bCs/>
          <w:sz w:val="24"/>
          <w:szCs w:val="24"/>
        </w:rPr>
        <w:t xml:space="preserve"> ettevõtted esitama majandusaasta aruan</w:t>
      </w:r>
      <w:r w:rsidR="001C540B">
        <w:rPr>
          <w:rFonts w:cstheme="minorHAnsi"/>
          <w:bCs/>
          <w:sz w:val="24"/>
          <w:szCs w:val="24"/>
        </w:rPr>
        <w:t>netes</w:t>
      </w:r>
      <w:r>
        <w:rPr>
          <w:rFonts w:cstheme="minorHAnsi"/>
          <w:bCs/>
          <w:sz w:val="24"/>
          <w:szCs w:val="24"/>
        </w:rPr>
        <w:t xml:space="preserve"> ka</w:t>
      </w:r>
      <w:r w:rsidR="001C540B">
        <w:rPr>
          <w:rFonts w:cstheme="minorHAnsi"/>
          <w:bCs/>
          <w:sz w:val="24"/>
          <w:szCs w:val="24"/>
        </w:rPr>
        <w:t xml:space="preserve"> </w:t>
      </w:r>
      <w:r w:rsidR="00A97955">
        <w:rPr>
          <w:rFonts w:cstheme="minorHAnsi"/>
          <w:bCs/>
          <w:sz w:val="24"/>
          <w:szCs w:val="24"/>
        </w:rPr>
        <w:t>tegevuskavad energiaauditite tulemuste</w:t>
      </w:r>
      <w:r>
        <w:rPr>
          <w:rFonts w:cstheme="minorHAnsi"/>
          <w:bCs/>
          <w:sz w:val="24"/>
          <w:szCs w:val="24"/>
        </w:rPr>
        <w:t xml:space="preserve"> põhjal</w:t>
      </w:r>
      <w:r w:rsidR="00A97955">
        <w:rPr>
          <w:rFonts w:cstheme="minorHAnsi"/>
          <w:bCs/>
          <w:sz w:val="24"/>
          <w:szCs w:val="24"/>
        </w:rPr>
        <w:t xml:space="preserve">, </w:t>
      </w:r>
      <w:r>
        <w:rPr>
          <w:rFonts w:cstheme="minorHAnsi"/>
          <w:bCs/>
          <w:sz w:val="24"/>
          <w:szCs w:val="24"/>
        </w:rPr>
        <w:t xml:space="preserve">et suurendada </w:t>
      </w:r>
      <w:r w:rsidR="000A7596">
        <w:rPr>
          <w:rFonts w:cstheme="minorHAnsi"/>
          <w:bCs/>
          <w:sz w:val="24"/>
          <w:szCs w:val="24"/>
        </w:rPr>
        <w:t>energiatõhusus</w:t>
      </w:r>
      <w:r>
        <w:rPr>
          <w:rFonts w:cstheme="minorHAnsi"/>
          <w:bCs/>
          <w:sz w:val="24"/>
          <w:szCs w:val="24"/>
        </w:rPr>
        <w:t>t.</w:t>
      </w:r>
      <w:r w:rsidR="00CB45FA">
        <w:rPr>
          <w:rFonts w:cstheme="minorHAnsi"/>
          <w:bCs/>
          <w:sz w:val="24"/>
          <w:szCs w:val="24"/>
        </w:rPr>
        <w:t xml:space="preserve"> Kliimaministeerium </w:t>
      </w:r>
      <w:r>
        <w:rPr>
          <w:rFonts w:cstheme="minorHAnsi"/>
          <w:bCs/>
          <w:sz w:val="24"/>
          <w:szCs w:val="24"/>
        </w:rPr>
        <w:t xml:space="preserve">teeb </w:t>
      </w:r>
      <w:r w:rsidR="00CB45FA">
        <w:rPr>
          <w:rFonts w:cstheme="minorHAnsi"/>
          <w:bCs/>
          <w:sz w:val="24"/>
          <w:szCs w:val="24"/>
        </w:rPr>
        <w:t xml:space="preserve">koostööd Majandus- ja Kommunikatsiooniministeeriumi reaalajamajanduse </w:t>
      </w:r>
      <w:r w:rsidR="00FE5939">
        <w:rPr>
          <w:rFonts w:cstheme="minorHAnsi"/>
          <w:bCs/>
          <w:sz w:val="24"/>
          <w:szCs w:val="24"/>
        </w:rPr>
        <w:t xml:space="preserve">valdkonnaga, </w:t>
      </w:r>
      <w:r w:rsidR="00D94E50">
        <w:rPr>
          <w:rFonts w:cstheme="minorHAnsi"/>
          <w:bCs/>
          <w:sz w:val="24"/>
          <w:szCs w:val="24"/>
        </w:rPr>
        <w:t xml:space="preserve">et tegevuskava täitmine oleks võimalikult automaatne ning </w:t>
      </w:r>
      <w:r w:rsidR="006422AB">
        <w:rPr>
          <w:rFonts w:cstheme="minorHAnsi"/>
          <w:bCs/>
          <w:sz w:val="24"/>
          <w:szCs w:val="24"/>
        </w:rPr>
        <w:t>lihtne.</w:t>
      </w:r>
    </w:p>
    <w:p w14:paraId="680AD883" w14:textId="18A990E9" w:rsidR="00EC128B" w:rsidRDefault="00EC128B" w:rsidP="00947442">
      <w:pPr>
        <w:spacing w:after="0" w:line="240" w:lineRule="auto"/>
        <w:jc w:val="both"/>
        <w:rPr>
          <w:rFonts w:cstheme="minorHAnsi"/>
          <w:bCs/>
          <w:sz w:val="24"/>
          <w:szCs w:val="24"/>
        </w:rPr>
      </w:pPr>
      <w:r>
        <w:rPr>
          <w:rFonts w:cstheme="minorHAnsi"/>
          <w:bCs/>
          <w:sz w:val="24"/>
          <w:szCs w:val="24"/>
        </w:rPr>
        <w:t>Energiaa</w:t>
      </w:r>
      <w:r w:rsidR="006422AB">
        <w:rPr>
          <w:rFonts w:cstheme="minorHAnsi"/>
          <w:bCs/>
          <w:sz w:val="24"/>
          <w:szCs w:val="24"/>
        </w:rPr>
        <w:t>udititest saadav kasu</w:t>
      </w:r>
      <w:r w:rsidR="005014FD">
        <w:rPr>
          <w:rFonts w:cstheme="minorHAnsi"/>
          <w:bCs/>
          <w:sz w:val="24"/>
          <w:szCs w:val="24"/>
        </w:rPr>
        <w:t>, olgu selleks siis teadlik energiatarbimise jälgimine (mõõdetav)</w:t>
      </w:r>
      <w:r w:rsidR="004416FA">
        <w:rPr>
          <w:rFonts w:cstheme="minorHAnsi"/>
          <w:bCs/>
          <w:sz w:val="24"/>
          <w:szCs w:val="24"/>
        </w:rPr>
        <w:t xml:space="preserve"> või</w:t>
      </w:r>
      <w:r w:rsidR="00515184">
        <w:rPr>
          <w:rFonts w:cstheme="minorHAnsi"/>
          <w:bCs/>
          <w:sz w:val="24"/>
          <w:szCs w:val="24"/>
        </w:rPr>
        <w:t xml:space="preserve"> uued võimalikud investeeringud koos tasuvusaegadega, korvab </w:t>
      </w:r>
      <w:r w:rsidR="000379D3">
        <w:rPr>
          <w:rFonts w:cstheme="minorHAnsi"/>
          <w:bCs/>
          <w:sz w:val="24"/>
          <w:szCs w:val="24"/>
        </w:rPr>
        <w:t xml:space="preserve">kohustusest </w:t>
      </w:r>
      <w:r w:rsidR="004416FA">
        <w:rPr>
          <w:rFonts w:cstheme="minorHAnsi"/>
          <w:bCs/>
          <w:sz w:val="24"/>
          <w:szCs w:val="24"/>
        </w:rPr>
        <w:t>põhjustatud</w:t>
      </w:r>
      <w:r w:rsidR="000379D3">
        <w:rPr>
          <w:rFonts w:cstheme="minorHAnsi"/>
          <w:bCs/>
          <w:sz w:val="24"/>
          <w:szCs w:val="24"/>
        </w:rPr>
        <w:t xml:space="preserve"> ajakulu</w:t>
      </w:r>
      <w:r>
        <w:rPr>
          <w:rFonts w:cstheme="minorHAnsi"/>
          <w:bCs/>
          <w:sz w:val="24"/>
          <w:szCs w:val="24"/>
        </w:rPr>
        <w:t>.</w:t>
      </w:r>
    </w:p>
    <w:p w14:paraId="3ACAA189" w14:textId="71105DED" w:rsidR="00414AD0" w:rsidRDefault="00EC128B" w:rsidP="00947442">
      <w:pPr>
        <w:spacing w:after="0" w:line="240" w:lineRule="auto"/>
        <w:jc w:val="both"/>
        <w:rPr>
          <w:rFonts w:cstheme="minorHAnsi"/>
          <w:bCs/>
          <w:sz w:val="24"/>
          <w:szCs w:val="24"/>
        </w:rPr>
      </w:pPr>
      <w:r>
        <w:rPr>
          <w:rFonts w:cstheme="minorHAnsi"/>
          <w:bCs/>
          <w:sz w:val="24"/>
          <w:szCs w:val="24"/>
        </w:rPr>
        <w:t>Energiaauditite kasu tul</w:t>
      </w:r>
      <w:r w:rsidR="004416FA">
        <w:rPr>
          <w:rFonts w:cstheme="minorHAnsi"/>
          <w:bCs/>
          <w:sz w:val="24"/>
          <w:szCs w:val="24"/>
        </w:rPr>
        <w:t>i</w:t>
      </w:r>
      <w:r>
        <w:rPr>
          <w:rFonts w:cstheme="minorHAnsi"/>
          <w:bCs/>
          <w:sz w:val="24"/>
          <w:szCs w:val="24"/>
        </w:rPr>
        <w:t xml:space="preserve"> ettevõtjate esindajate sõnul esile eriti 2022</w:t>
      </w:r>
      <w:r w:rsidR="004416FA">
        <w:rPr>
          <w:rFonts w:cstheme="minorHAnsi"/>
          <w:bCs/>
          <w:sz w:val="24"/>
          <w:szCs w:val="24"/>
        </w:rPr>
        <w:t>. a</w:t>
      </w:r>
      <w:r>
        <w:rPr>
          <w:rFonts w:cstheme="minorHAnsi"/>
          <w:bCs/>
          <w:sz w:val="24"/>
          <w:szCs w:val="24"/>
        </w:rPr>
        <w:t xml:space="preserve"> energiakriisi ajal, </w:t>
      </w:r>
      <w:r w:rsidR="00414AD0">
        <w:rPr>
          <w:rFonts w:cstheme="minorHAnsi"/>
          <w:bCs/>
          <w:sz w:val="24"/>
          <w:szCs w:val="24"/>
        </w:rPr>
        <w:t xml:space="preserve">sest olid olemas juba soovitused ja ettepanekud, </w:t>
      </w:r>
      <w:r w:rsidR="004416FA">
        <w:rPr>
          <w:rFonts w:cstheme="minorHAnsi"/>
          <w:bCs/>
          <w:sz w:val="24"/>
          <w:szCs w:val="24"/>
        </w:rPr>
        <w:t>kuidas</w:t>
      </w:r>
      <w:r w:rsidR="00414AD0">
        <w:rPr>
          <w:rFonts w:cstheme="minorHAnsi"/>
          <w:bCs/>
          <w:sz w:val="24"/>
          <w:szCs w:val="24"/>
        </w:rPr>
        <w:t xml:space="preserve"> energiat kokku hoida.</w:t>
      </w:r>
    </w:p>
    <w:p w14:paraId="4D494534" w14:textId="77777777" w:rsidR="00414AD0" w:rsidRDefault="00414AD0" w:rsidP="00947442">
      <w:pPr>
        <w:spacing w:after="0" w:line="240" w:lineRule="auto"/>
        <w:jc w:val="both"/>
        <w:rPr>
          <w:rFonts w:cstheme="minorHAnsi"/>
          <w:bCs/>
          <w:sz w:val="24"/>
          <w:szCs w:val="24"/>
        </w:rPr>
      </w:pPr>
    </w:p>
    <w:p w14:paraId="7AF0D57F" w14:textId="1E23E3B3" w:rsidR="00C91853" w:rsidRPr="00704B9D" w:rsidRDefault="00AB6026" w:rsidP="00947442">
      <w:pPr>
        <w:spacing w:after="0" w:line="240" w:lineRule="auto"/>
        <w:jc w:val="both"/>
        <w:rPr>
          <w:rFonts w:cstheme="minorHAnsi"/>
          <w:b/>
          <w:sz w:val="24"/>
          <w:szCs w:val="24"/>
        </w:rPr>
      </w:pPr>
      <w:r>
        <w:rPr>
          <w:rFonts w:cstheme="minorHAnsi"/>
          <w:b/>
          <w:sz w:val="24"/>
          <w:szCs w:val="24"/>
        </w:rPr>
        <w:t>5</w:t>
      </w:r>
      <w:r w:rsidR="00CA36D7" w:rsidRPr="00704B9D">
        <w:rPr>
          <w:rFonts w:cstheme="minorHAnsi"/>
          <w:b/>
          <w:sz w:val="24"/>
          <w:szCs w:val="24"/>
        </w:rPr>
        <w:t>.3. Mõju elu ja looduskesk</w:t>
      </w:r>
      <w:r w:rsidR="00FD565F" w:rsidRPr="00704B9D">
        <w:rPr>
          <w:rFonts w:cstheme="minorHAnsi"/>
          <w:b/>
          <w:sz w:val="24"/>
          <w:szCs w:val="24"/>
        </w:rPr>
        <w:t>k</w:t>
      </w:r>
      <w:r w:rsidR="00CA36D7" w:rsidRPr="00704B9D">
        <w:rPr>
          <w:rFonts w:cstheme="minorHAnsi"/>
          <w:b/>
          <w:sz w:val="24"/>
          <w:szCs w:val="24"/>
        </w:rPr>
        <w:t>onnale</w:t>
      </w:r>
    </w:p>
    <w:p w14:paraId="1161CD63" w14:textId="360A0CB1" w:rsidR="00CA36D7" w:rsidRPr="00704B9D" w:rsidRDefault="00CA36D7" w:rsidP="00947442">
      <w:pPr>
        <w:spacing w:after="0" w:line="240" w:lineRule="auto"/>
        <w:jc w:val="both"/>
        <w:rPr>
          <w:rFonts w:cstheme="minorHAnsi"/>
          <w:bCs/>
          <w:sz w:val="24"/>
          <w:szCs w:val="24"/>
        </w:rPr>
      </w:pPr>
      <w:r w:rsidRPr="00704B9D">
        <w:rPr>
          <w:rFonts w:cstheme="minorHAnsi"/>
          <w:bCs/>
          <w:sz w:val="24"/>
          <w:szCs w:val="24"/>
        </w:rPr>
        <w:t xml:space="preserve">Energiatõhususe </w:t>
      </w:r>
      <w:r w:rsidR="004416FA">
        <w:rPr>
          <w:rFonts w:cstheme="minorHAnsi"/>
          <w:bCs/>
          <w:sz w:val="24"/>
          <w:szCs w:val="24"/>
        </w:rPr>
        <w:t xml:space="preserve">suurendamise </w:t>
      </w:r>
      <w:r w:rsidR="00AE1570" w:rsidRPr="00704B9D">
        <w:rPr>
          <w:rFonts w:cstheme="minorHAnsi"/>
          <w:bCs/>
          <w:sz w:val="24"/>
          <w:szCs w:val="24"/>
        </w:rPr>
        <w:t>mõju elu- ja looduskeskkonnale on kaudne</w:t>
      </w:r>
      <w:r w:rsidR="004416FA">
        <w:rPr>
          <w:rFonts w:cstheme="minorHAnsi"/>
          <w:bCs/>
          <w:sz w:val="24"/>
          <w:szCs w:val="24"/>
        </w:rPr>
        <w:t>,</w:t>
      </w:r>
      <w:r w:rsidR="00AE1570" w:rsidRPr="00704B9D">
        <w:rPr>
          <w:rFonts w:cstheme="minorHAnsi"/>
          <w:bCs/>
          <w:sz w:val="24"/>
          <w:szCs w:val="24"/>
        </w:rPr>
        <w:t xml:space="preserve"> kuid positiivne, sest </w:t>
      </w:r>
      <w:r w:rsidR="004416FA">
        <w:rPr>
          <w:rFonts w:cstheme="minorHAnsi"/>
          <w:bCs/>
          <w:sz w:val="24"/>
          <w:szCs w:val="24"/>
        </w:rPr>
        <w:t>selle kaudu</w:t>
      </w:r>
      <w:r w:rsidR="00AE1570" w:rsidRPr="00704B9D">
        <w:rPr>
          <w:rFonts w:cstheme="minorHAnsi"/>
          <w:bCs/>
          <w:sz w:val="24"/>
          <w:szCs w:val="24"/>
        </w:rPr>
        <w:t xml:space="preserve"> </w:t>
      </w:r>
      <w:r w:rsidR="004408A0">
        <w:rPr>
          <w:rFonts w:cstheme="minorHAnsi"/>
          <w:bCs/>
          <w:sz w:val="24"/>
          <w:szCs w:val="24"/>
        </w:rPr>
        <w:t xml:space="preserve">väheneb kiiremini </w:t>
      </w:r>
      <w:r w:rsidR="006E60D1" w:rsidRPr="00704B9D">
        <w:rPr>
          <w:rFonts w:cstheme="minorHAnsi"/>
          <w:bCs/>
          <w:sz w:val="24"/>
          <w:szCs w:val="24"/>
        </w:rPr>
        <w:t>fossiil</w:t>
      </w:r>
      <w:r w:rsidR="003B4811" w:rsidRPr="00704B9D">
        <w:rPr>
          <w:rFonts w:cstheme="minorHAnsi"/>
          <w:bCs/>
          <w:sz w:val="24"/>
          <w:szCs w:val="24"/>
        </w:rPr>
        <w:t xml:space="preserve">kütuste </w:t>
      </w:r>
      <w:r w:rsidR="004408A0">
        <w:rPr>
          <w:rFonts w:cstheme="minorHAnsi"/>
          <w:bCs/>
          <w:sz w:val="24"/>
          <w:szCs w:val="24"/>
        </w:rPr>
        <w:t>kasutamine, samuti</w:t>
      </w:r>
      <w:r w:rsidR="006420D7" w:rsidRPr="00704B9D">
        <w:rPr>
          <w:rFonts w:cstheme="minorHAnsi"/>
          <w:bCs/>
          <w:sz w:val="24"/>
          <w:szCs w:val="24"/>
        </w:rPr>
        <w:t xml:space="preserve"> vähen</w:t>
      </w:r>
      <w:r w:rsidR="004408A0">
        <w:rPr>
          <w:rFonts w:cstheme="minorHAnsi"/>
          <w:bCs/>
          <w:sz w:val="24"/>
          <w:szCs w:val="24"/>
        </w:rPr>
        <w:t>eb</w:t>
      </w:r>
      <w:r w:rsidR="006420D7" w:rsidRPr="00704B9D">
        <w:rPr>
          <w:rFonts w:cstheme="minorHAnsi"/>
          <w:bCs/>
          <w:sz w:val="24"/>
          <w:szCs w:val="24"/>
        </w:rPr>
        <w:t xml:space="preserve"> kasvuhoonegaas</w:t>
      </w:r>
      <w:r w:rsidR="004408A0">
        <w:rPr>
          <w:rFonts w:cstheme="minorHAnsi"/>
          <w:bCs/>
          <w:sz w:val="24"/>
          <w:szCs w:val="24"/>
        </w:rPr>
        <w:t>ide heide. Kõik see aitab</w:t>
      </w:r>
      <w:r w:rsidR="00D80CAF" w:rsidRPr="00704B9D">
        <w:rPr>
          <w:rFonts w:cstheme="minorHAnsi"/>
          <w:bCs/>
          <w:sz w:val="24"/>
          <w:szCs w:val="24"/>
        </w:rPr>
        <w:t xml:space="preserve"> täita kliimaeesmärke.</w:t>
      </w:r>
    </w:p>
    <w:p w14:paraId="2443F757" w14:textId="77777777" w:rsidR="00D80CAF" w:rsidRPr="00704B9D" w:rsidRDefault="00D80CAF" w:rsidP="00947442">
      <w:pPr>
        <w:spacing w:after="0" w:line="240" w:lineRule="auto"/>
        <w:jc w:val="both"/>
        <w:rPr>
          <w:rFonts w:cstheme="minorHAnsi"/>
          <w:bCs/>
          <w:sz w:val="24"/>
          <w:szCs w:val="24"/>
        </w:rPr>
      </w:pPr>
    </w:p>
    <w:p w14:paraId="38BBE66F" w14:textId="1150D15D" w:rsidR="00D80CAF" w:rsidRPr="00704B9D" w:rsidRDefault="00AB6026" w:rsidP="00947442">
      <w:pPr>
        <w:spacing w:after="0" w:line="240" w:lineRule="auto"/>
        <w:jc w:val="both"/>
        <w:rPr>
          <w:rFonts w:cstheme="minorHAnsi"/>
          <w:b/>
          <w:sz w:val="24"/>
          <w:szCs w:val="24"/>
        </w:rPr>
      </w:pPr>
      <w:r>
        <w:rPr>
          <w:rFonts w:cstheme="minorHAnsi"/>
          <w:b/>
          <w:sz w:val="24"/>
          <w:szCs w:val="24"/>
        </w:rPr>
        <w:t>5</w:t>
      </w:r>
      <w:r w:rsidR="00FD565F" w:rsidRPr="00704B9D">
        <w:rPr>
          <w:rFonts w:cstheme="minorHAnsi"/>
          <w:b/>
          <w:sz w:val="24"/>
          <w:szCs w:val="24"/>
        </w:rPr>
        <w:t>.4. Mõju regionaalarengule</w:t>
      </w:r>
    </w:p>
    <w:p w14:paraId="4031CE93" w14:textId="71D23551" w:rsidR="004D5AFC" w:rsidRDefault="004408A0" w:rsidP="00947442">
      <w:pPr>
        <w:spacing w:after="0" w:line="240" w:lineRule="auto"/>
        <w:jc w:val="both"/>
        <w:rPr>
          <w:rFonts w:cstheme="minorHAnsi"/>
          <w:bCs/>
          <w:sz w:val="24"/>
          <w:szCs w:val="24"/>
        </w:rPr>
      </w:pPr>
      <w:r>
        <w:rPr>
          <w:rFonts w:cstheme="minorHAnsi"/>
          <w:bCs/>
          <w:sz w:val="24"/>
          <w:szCs w:val="24"/>
        </w:rPr>
        <w:t>Seaduse rakendamine</w:t>
      </w:r>
      <w:r w:rsidR="007E78A0" w:rsidRPr="00704B9D">
        <w:rPr>
          <w:rFonts w:cstheme="minorHAnsi"/>
          <w:bCs/>
          <w:sz w:val="24"/>
          <w:szCs w:val="24"/>
        </w:rPr>
        <w:t xml:space="preserve"> mõ</w:t>
      </w:r>
      <w:r w:rsidR="00006CC8">
        <w:rPr>
          <w:rFonts w:cstheme="minorHAnsi"/>
          <w:bCs/>
          <w:sz w:val="24"/>
          <w:szCs w:val="24"/>
        </w:rPr>
        <w:t>ju</w:t>
      </w:r>
      <w:r>
        <w:rPr>
          <w:rFonts w:cstheme="minorHAnsi"/>
          <w:bCs/>
          <w:sz w:val="24"/>
          <w:szCs w:val="24"/>
        </w:rPr>
        <w:t>tab</w:t>
      </w:r>
      <w:r w:rsidR="00006CC8">
        <w:rPr>
          <w:rFonts w:cstheme="minorHAnsi"/>
          <w:bCs/>
          <w:sz w:val="24"/>
          <w:szCs w:val="24"/>
        </w:rPr>
        <w:t xml:space="preserve"> regionaalarengu</w:t>
      </w:r>
      <w:r>
        <w:rPr>
          <w:rFonts w:cstheme="minorHAnsi"/>
          <w:bCs/>
          <w:sz w:val="24"/>
          <w:szCs w:val="24"/>
        </w:rPr>
        <w:t>t</w:t>
      </w:r>
      <w:r w:rsidR="00006CC8">
        <w:rPr>
          <w:rFonts w:cstheme="minorHAnsi"/>
          <w:bCs/>
          <w:sz w:val="24"/>
          <w:szCs w:val="24"/>
        </w:rPr>
        <w:t xml:space="preserve"> </w:t>
      </w:r>
      <w:r w:rsidR="007E78A0" w:rsidRPr="00704B9D">
        <w:rPr>
          <w:rFonts w:cstheme="minorHAnsi"/>
          <w:bCs/>
          <w:sz w:val="24"/>
          <w:szCs w:val="24"/>
        </w:rPr>
        <w:t>avaliku sektori asutuste kohustust</w:t>
      </w:r>
      <w:r w:rsidR="00006CC8">
        <w:rPr>
          <w:rFonts w:cstheme="minorHAnsi"/>
          <w:bCs/>
          <w:sz w:val="24"/>
          <w:szCs w:val="24"/>
        </w:rPr>
        <w:t>e</w:t>
      </w:r>
      <w:r w:rsidR="00474208">
        <w:rPr>
          <w:rFonts w:cstheme="minorHAnsi"/>
          <w:bCs/>
          <w:sz w:val="24"/>
          <w:szCs w:val="24"/>
        </w:rPr>
        <w:t>, hoonete renoveerimise ja haavatavate</w:t>
      </w:r>
      <w:r w:rsidR="001D1839">
        <w:rPr>
          <w:rFonts w:cstheme="minorHAnsi"/>
          <w:bCs/>
          <w:sz w:val="24"/>
          <w:szCs w:val="24"/>
        </w:rPr>
        <w:t>le</w:t>
      </w:r>
      <w:r w:rsidR="00474208">
        <w:rPr>
          <w:rFonts w:cstheme="minorHAnsi"/>
          <w:bCs/>
          <w:sz w:val="24"/>
          <w:szCs w:val="24"/>
        </w:rPr>
        <w:t xml:space="preserve"> gruppide</w:t>
      </w:r>
      <w:r w:rsidR="001D1839">
        <w:rPr>
          <w:rFonts w:cstheme="minorHAnsi"/>
          <w:bCs/>
          <w:sz w:val="24"/>
          <w:szCs w:val="24"/>
        </w:rPr>
        <w:t>le</w:t>
      </w:r>
      <w:r w:rsidR="00474208">
        <w:rPr>
          <w:rFonts w:cstheme="minorHAnsi"/>
          <w:bCs/>
          <w:sz w:val="24"/>
          <w:szCs w:val="24"/>
        </w:rPr>
        <w:t xml:space="preserve"> tähelepanu pööramise</w:t>
      </w:r>
      <w:r>
        <w:rPr>
          <w:rFonts w:cstheme="minorHAnsi"/>
          <w:bCs/>
          <w:sz w:val="24"/>
          <w:szCs w:val="24"/>
        </w:rPr>
        <w:t xml:space="preserve"> kaudu</w:t>
      </w:r>
      <w:r w:rsidR="007E78A0" w:rsidRPr="00704B9D">
        <w:rPr>
          <w:rFonts w:cstheme="minorHAnsi"/>
          <w:bCs/>
          <w:sz w:val="24"/>
          <w:szCs w:val="24"/>
        </w:rPr>
        <w:t>.</w:t>
      </w:r>
    </w:p>
    <w:p w14:paraId="19FCA7E6" w14:textId="423B5977" w:rsidR="00FD565F" w:rsidRDefault="004D5AFC" w:rsidP="00947442">
      <w:pPr>
        <w:spacing w:after="0" w:line="240" w:lineRule="auto"/>
        <w:jc w:val="both"/>
        <w:rPr>
          <w:rFonts w:cstheme="minorHAnsi"/>
          <w:bCs/>
          <w:sz w:val="24"/>
          <w:szCs w:val="24"/>
        </w:rPr>
      </w:pPr>
      <w:r>
        <w:rPr>
          <w:rFonts w:cstheme="minorHAnsi"/>
          <w:bCs/>
          <w:sz w:val="24"/>
          <w:szCs w:val="24"/>
        </w:rPr>
        <w:t>Väiksematele kohalike</w:t>
      </w:r>
      <w:r w:rsidR="006C1141">
        <w:rPr>
          <w:rFonts w:cstheme="minorHAnsi"/>
          <w:bCs/>
          <w:sz w:val="24"/>
          <w:szCs w:val="24"/>
        </w:rPr>
        <w:t>le</w:t>
      </w:r>
      <w:r>
        <w:rPr>
          <w:rFonts w:cstheme="minorHAnsi"/>
          <w:bCs/>
          <w:sz w:val="24"/>
          <w:szCs w:val="24"/>
        </w:rPr>
        <w:t xml:space="preserve"> omavalit</w:t>
      </w:r>
      <w:r w:rsidR="006C1141">
        <w:rPr>
          <w:rFonts w:cstheme="minorHAnsi"/>
          <w:bCs/>
          <w:sz w:val="24"/>
          <w:szCs w:val="24"/>
        </w:rPr>
        <w:t>s</w:t>
      </w:r>
      <w:r>
        <w:rPr>
          <w:rFonts w:cstheme="minorHAnsi"/>
          <w:bCs/>
          <w:sz w:val="24"/>
          <w:szCs w:val="24"/>
        </w:rPr>
        <w:t>ustele rakendub ü</w:t>
      </w:r>
      <w:r w:rsidR="002A7969" w:rsidRPr="00704B9D">
        <w:rPr>
          <w:rFonts w:cstheme="minorHAnsi"/>
          <w:bCs/>
          <w:sz w:val="24"/>
          <w:szCs w:val="24"/>
        </w:rPr>
        <w:t>ldine energiasäästukohustu</w:t>
      </w:r>
      <w:r>
        <w:rPr>
          <w:rFonts w:cstheme="minorHAnsi"/>
          <w:bCs/>
          <w:sz w:val="24"/>
          <w:szCs w:val="24"/>
        </w:rPr>
        <w:t>s</w:t>
      </w:r>
      <w:r w:rsidR="00725C5B">
        <w:rPr>
          <w:rFonts w:cstheme="minorHAnsi"/>
          <w:bCs/>
          <w:sz w:val="24"/>
          <w:szCs w:val="24"/>
        </w:rPr>
        <w:t xml:space="preserve"> </w:t>
      </w:r>
      <w:r w:rsidR="00DB44BD" w:rsidRPr="00704B9D">
        <w:rPr>
          <w:rFonts w:cstheme="minorHAnsi"/>
          <w:bCs/>
          <w:sz w:val="24"/>
          <w:szCs w:val="24"/>
        </w:rPr>
        <w:t>alles 2027</w:t>
      </w:r>
      <w:r w:rsidR="006C1141">
        <w:rPr>
          <w:rFonts w:cstheme="minorHAnsi"/>
          <w:bCs/>
          <w:sz w:val="24"/>
          <w:szCs w:val="24"/>
        </w:rPr>
        <w:t>.</w:t>
      </w:r>
      <w:r w:rsidR="00DB44BD" w:rsidRPr="00704B9D">
        <w:rPr>
          <w:rFonts w:cstheme="minorHAnsi"/>
          <w:bCs/>
          <w:sz w:val="24"/>
          <w:szCs w:val="24"/>
        </w:rPr>
        <w:t xml:space="preserve"> või 2030</w:t>
      </w:r>
      <w:r w:rsidR="006C1141">
        <w:rPr>
          <w:rFonts w:cstheme="minorHAnsi"/>
          <w:bCs/>
          <w:sz w:val="24"/>
          <w:szCs w:val="24"/>
        </w:rPr>
        <w:t>. aastal</w:t>
      </w:r>
      <w:r w:rsidR="00DB44BD" w:rsidRPr="00704B9D">
        <w:rPr>
          <w:rFonts w:cstheme="minorHAnsi"/>
          <w:bCs/>
          <w:sz w:val="24"/>
          <w:szCs w:val="24"/>
        </w:rPr>
        <w:t xml:space="preserve"> (elanike arvu</w:t>
      </w:r>
      <w:r w:rsidR="004408A0">
        <w:rPr>
          <w:rFonts w:cstheme="minorHAnsi"/>
          <w:bCs/>
          <w:sz w:val="24"/>
          <w:szCs w:val="24"/>
        </w:rPr>
        <w:t xml:space="preserve"> järgi</w:t>
      </w:r>
      <w:r w:rsidR="00DB44BD" w:rsidRPr="00704B9D">
        <w:rPr>
          <w:rFonts w:cstheme="minorHAnsi"/>
          <w:bCs/>
          <w:sz w:val="24"/>
          <w:szCs w:val="24"/>
        </w:rPr>
        <w:t>)</w:t>
      </w:r>
      <w:r w:rsidR="004408A0">
        <w:rPr>
          <w:rFonts w:cstheme="minorHAnsi"/>
          <w:bCs/>
          <w:sz w:val="24"/>
          <w:szCs w:val="24"/>
        </w:rPr>
        <w:t>. H</w:t>
      </w:r>
      <w:r w:rsidR="001A0AA8">
        <w:rPr>
          <w:rFonts w:cstheme="minorHAnsi"/>
          <w:bCs/>
          <w:sz w:val="24"/>
          <w:szCs w:val="24"/>
        </w:rPr>
        <w:t>oonete rekonstrueerimise eesmärgid</w:t>
      </w:r>
      <w:r w:rsidR="00725C5B">
        <w:rPr>
          <w:rFonts w:cstheme="minorHAnsi"/>
          <w:bCs/>
          <w:sz w:val="24"/>
          <w:szCs w:val="24"/>
        </w:rPr>
        <w:t xml:space="preserve"> rakenduvad kõigile</w:t>
      </w:r>
      <w:r w:rsidR="00EF3DFC">
        <w:rPr>
          <w:rFonts w:cstheme="minorHAnsi"/>
          <w:bCs/>
          <w:sz w:val="24"/>
          <w:szCs w:val="24"/>
        </w:rPr>
        <w:t xml:space="preserve"> </w:t>
      </w:r>
      <w:r w:rsidR="00FB6F79">
        <w:rPr>
          <w:rFonts w:cstheme="minorHAnsi"/>
          <w:bCs/>
          <w:sz w:val="24"/>
          <w:szCs w:val="24"/>
        </w:rPr>
        <w:t>alates 2025</w:t>
      </w:r>
      <w:r w:rsidR="004408A0">
        <w:rPr>
          <w:rFonts w:cstheme="minorHAnsi"/>
          <w:bCs/>
          <w:sz w:val="24"/>
          <w:szCs w:val="24"/>
        </w:rPr>
        <w:t>.</w:t>
      </w:r>
      <w:r w:rsidR="00FB6F79">
        <w:rPr>
          <w:rFonts w:cstheme="minorHAnsi"/>
          <w:bCs/>
          <w:sz w:val="24"/>
          <w:szCs w:val="24"/>
        </w:rPr>
        <w:t xml:space="preserve"> aasta sügisest.</w:t>
      </w:r>
    </w:p>
    <w:p w14:paraId="2F8782B9" w14:textId="02BF71F3" w:rsidR="00FA3DF1" w:rsidRDefault="00FA3DF1" w:rsidP="00947442">
      <w:pPr>
        <w:spacing w:after="0" w:line="240" w:lineRule="auto"/>
        <w:jc w:val="both"/>
        <w:rPr>
          <w:rFonts w:cstheme="minorHAnsi"/>
          <w:bCs/>
          <w:sz w:val="24"/>
          <w:szCs w:val="24"/>
        </w:rPr>
      </w:pPr>
      <w:commentRangeStart w:id="30"/>
      <w:r>
        <w:rPr>
          <w:rFonts w:cstheme="minorHAnsi"/>
          <w:bCs/>
          <w:sz w:val="24"/>
          <w:szCs w:val="24"/>
        </w:rPr>
        <w:t xml:space="preserve">Uued </w:t>
      </w:r>
      <w:r w:rsidR="004408A0">
        <w:rPr>
          <w:rFonts w:cstheme="minorHAnsi"/>
          <w:bCs/>
          <w:sz w:val="24"/>
          <w:szCs w:val="24"/>
        </w:rPr>
        <w:t xml:space="preserve">ja </w:t>
      </w:r>
      <w:r>
        <w:rPr>
          <w:rFonts w:cstheme="minorHAnsi"/>
          <w:bCs/>
          <w:sz w:val="24"/>
          <w:szCs w:val="24"/>
        </w:rPr>
        <w:t>korda tehtud hooned</w:t>
      </w:r>
      <w:r w:rsidR="00F831C0">
        <w:rPr>
          <w:rFonts w:cstheme="minorHAnsi"/>
          <w:bCs/>
          <w:sz w:val="24"/>
          <w:szCs w:val="24"/>
        </w:rPr>
        <w:t xml:space="preserve"> (nii elamud kui </w:t>
      </w:r>
      <w:r w:rsidR="004408A0">
        <w:rPr>
          <w:rFonts w:cstheme="minorHAnsi"/>
          <w:bCs/>
          <w:sz w:val="24"/>
          <w:szCs w:val="24"/>
        </w:rPr>
        <w:t xml:space="preserve">ka </w:t>
      </w:r>
      <w:r w:rsidR="00F831C0">
        <w:rPr>
          <w:rFonts w:cstheme="minorHAnsi"/>
          <w:bCs/>
          <w:sz w:val="24"/>
          <w:szCs w:val="24"/>
        </w:rPr>
        <w:t xml:space="preserve">mitteelamud) </w:t>
      </w:r>
      <w:r w:rsidR="00AD494F">
        <w:rPr>
          <w:rFonts w:cstheme="minorHAnsi"/>
          <w:bCs/>
          <w:sz w:val="24"/>
          <w:szCs w:val="24"/>
        </w:rPr>
        <w:t>muu</w:t>
      </w:r>
      <w:r w:rsidR="004408A0">
        <w:rPr>
          <w:rFonts w:cstheme="minorHAnsi"/>
          <w:bCs/>
          <w:sz w:val="24"/>
          <w:szCs w:val="24"/>
        </w:rPr>
        <w:t>davad</w:t>
      </w:r>
      <w:r w:rsidR="00AD494F">
        <w:rPr>
          <w:rFonts w:cstheme="minorHAnsi"/>
          <w:bCs/>
          <w:sz w:val="24"/>
          <w:szCs w:val="24"/>
        </w:rPr>
        <w:t xml:space="preserve"> elukeskkonna </w:t>
      </w:r>
      <w:r w:rsidR="001D1839">
        <w:rPr>
          <w:rFonts w:cstheme="minorHAnsi"/>
          <w:bCs/>
          <w:sz w:val="24"/>
          <w:szCs w:val="24"/>
        </w:rPr>
        <w:t>meeldivamaks</w:t>
      </w:r>
      <w:r w:rsidR="004408A0">
        <w:rPr>
          <w:rFonts w:cstheme="minorHAnsi"/>
          <w:bCs/>
          <w:sz w:val="24"/>
          <w:szCs w:val="24"/>
        </w:rPr>
        <w:t>, mõjutades ka sel viisil kohalikku elu.</w:t>
      </w:r>
      <w:commentRangeEnd w:id="30"/>
      <w:r w:rsidR="00C429B0">
        <w:rPr>
          <w:rStyle w:val="Kommentaariviide"/>
          <w:rFonts w:cstheme="minorHAnsi"/>
          <w:bCs/>
          <w:sz w:val="24"/>
          <w:szCs w:val="24"/>
        </w:rPr>
        <w:commentReference w:id="30"/>
      </w:r>
    </w:p>
    <w:p w14:paraId="210E1B13" w14:textId="77777777" w:rsidR="0094502C" w:rsidRDefault="0094502C" w:rsidP="00947442">
      <w:pPr>
        <w:spacing w:after="0" w:line="240" w:lineRule="auto"/>
        <w:jc w:val="both"/>
        <w:rPr>
          <w:rFonts w:cstheme="minorHAnsi"/>
          <w:bCs/>
          <w:sz w:val="24"/>
          <w:szCs w:val="24"/>
        </w:rPr>
      </w:pPr>
    </w:p>
    <w:p w14:paraId="4204247B" w14:textId="779F2FF9" w:rsidR="0094502C" w:rsidRPr="002C6BAF" w:rsidRDefault="00AB6026" w:rsidP="00947442">
      <w:pPr>
        <w:spacing w:after="0" w:line="240" w:lineRule="auto"/>
        <w:jc w:val="both"/>
        <w:rPr>
          <w:rFonts w:cstheme="minorHAnsi"/>
          <w:b/>
          <w:sz w:val="24"/>
          <w:szCs w:val="24"/>
        </w:rPr>
      </w:pPr>
      <w:r>
        <w:rPr>
          <w:rFonts w:cstheme="minorHAnsi"/>
          <w:b/>
          <w:sz w:val="24"/>
          <w:szCs w:val="24"/>
        </w:rPr>
        <w:t>5</w:t>
      </w:r>
      <w:r w:rsidR="0094502C" w:rsidRPr="002C6BAF">
        <w:rPr>
          <w:rFonts w:cstheme="minorHAnsi"/>
          <w:b/>
          <w:sz w:val="24"/>
          <w:szCs w:val="24"/>
        </w:rPr>
        <w:t xml:space="preserve">.5. Mõju </w:t>
      </w:r>
      <w:r w:rsidR="002C6BAF" w:rsidRPr="002C6BAF">
        <w:rPr>
          <w:rFonts w:cstheme="minorHAnsi"/>
          <w:b/>
          <w:sz w:val="24"/>
          <w:szCs w:val="24"/>
        </w:rPr>
        <w:t xml:space="preserve">riigiasutuste ja kohaliku omavalitsuse korraldusele </w:t>
      </w:r>
    </w:p>
    <w:p w14:paraId="08A43442" w14:textId="3D55DCB0" w:rsidR="00B35C10" w:rsidRPr="00BD4C4E" w:rsidRDefault="004408A0" w:rsidP="00947442">
      <w:pPr>
        <w:spacing w:after="0" w:line="240" w:lineRule="auto"/>
        <w:jc w:val="both"/>
        <w:rPr>
          <w:rFonts w:cstheme="minorHAnsi"/>
          <w:bCs/>
          <w:sz w:val="24"/>
          <w:szCs w:val="24"/>
        </w:rPr>
      </w:pPr>
      <w:r>
        <w:rPr>
          <w:rFonts w:cstheme="minorHAnsi"/>
          <w:bCs/>
          <w:sz w:val="24"/>
          <w:szCs w:val="24"/>
        </w:rPr>
        <w:t>N</w:t>
      </w:r>
      <w:r w:rsidR="00826317" w:rsidRPr="00BD4C4E">
        <w:rPr>
          <w:rFonts w:cstheme="minorHAnsi"/>
          <w:bCs/>
          <w:sz w:val="24"/>
          <w:szCs w:val="24"/>
        </w:rPr>
        <w:t xml:space="preserve">ii </w:t>
      </w:r>
      <w:r w:rsidR="000232E9" w:rsidRPr="00BD4C4E">
        <w:rPr>
          <w:rFonts w:cstheme="minorHAnsi"/>
          <w:bCs/>
          <w:sz w:val="24"/>
          <w:szCs w:val="24"/>
        </w:rPr>
        <w:t>üldi</w:t>
      </w:r>
      <w:r>
        <w:rPr>
          <w:rFonts w:cstheme="minorHAnsi"/>
          <w:bCs/>
          <w:sz w:val="24"/>
          <w:szCs w:val="24"/>
        </w:rPr>
        <w:t>s</w:t>
      </w:r>
      <w:r w:rsidR="000232E9" w:rsidRPr="00BD4C4E">
        <w:rPr>
          <w:rFonts w:cstheme="minorHAnsi"/>
          <w:bCs/>
          <w:sz w:val="24"/>
          <w:szCs w:val="24"/>
        </w:rPr>
        <w:t>e e</w:t>
      </w:r>
      <w:r w:rsidR="00DD5490" w:rsidRPr="00BD4C4E">
        <w:rPr>
          <w:rFonts w:cstheme="minorHAnsi"/>
          <w:bCs/>
          <w:sz w:val="24"/>
          <w:szCs w:val="24"/>
        </w:rPr>
        <w:t>nergiatõhususkohustus</w:t>
      </w:r>
      <w:r>
        <w:rPr>
          <w:rFonts w:cstheme="minorHAnsi"/>
          <w:bCs/>
          <w:sz w:val="24"/>
          <w:szCs w:val="24"/>
        </w:rPr>
        <w:t>e</w:t>
      </w:r>
      <w:r w:rsidR="00DD5490" w:rsidRPr="00BD4C4E">
        <w:rPr>
          <w:rFonts w:cstheme="minorHAnsi"/>
          <w:bCs/>
          <w:sz w:val="24"/>
          <w:szCs w:val="24"/>
        </w:rPr>
        <w:t xml:space="preserve"> kui ka hoonete rekonstrueerimise kohustus</w:t>
      </w:r>
      <w:r>
        <w:rPr>
          <w:rFonts w:cstheme="minorHAnsi"/>
          <w:bCs/>
          <w:sz w:val="24"/>
          <w:szCs w:val="24"/>
        </w:rPr>
        <w:t>e rakendumine avaldab suurt mõju avaliku sektori asutustele.</w:t>
      </w:r>
    </w:p>
    <w:p w14:paraId="38C3F4E5" w14:textId="072F882F" w:rsidR="000B4CE1" w:rsidRPr="00BD4C4E" w:rsidRDefault="002F3420" w:rsidP="53C9060F">
      <w:pPr>
        <w:spacing w:after="0" w:line="240" w:lineRule="auto"/>
        <w:jc w:val="both"/>
        <w:rPr>
          <w:sz w:val="24"/>
          <w:szCs w:val="24"/>
        </w:rPr>
      </w:pPr>
      <w:r w:rsidRPr="53C9060F">
        <w:rPr>
          <w:sz w:val="24"/>
          <w:szCs w:val="24"/>
        </w:rPr>
        <w:t>Avaliku sektori asutus</w:t>
      </w:r>
      <w:r w:rsidR="004408A0" w:rsidRPr="53C9060F">
        <w:rPr>
          <w:sz w:val="24"/>
          <w:szCs w:val="24"/>
        </w:rPr>
        <w:t>i käsitatakse seaduses samamoodi nagu</w:t>
      </w:r>
      <w:r w:rsidR="00FE01CE" w:rsidRPr="53C9060F">
        <w:rPr>
          <w:sz w:val="24"/>
          <w:szCs w:val="24"/>
        </w:rPr>
        <w:t xml:space="preserve"> </w:t>
      </w:r>
      <w:r w:rsidR="5AC8B0F4" w:rsidRPr="53C9060F">
        <w:rPr>
          <w:sz w:val="24"/>
          <w:szCs w:val="24"/>
        </w:rPr>
        <w:t>RES</w:t>
      </w:r>
      <w:r w:rsidR="006C1141">
        <w:rPr>
          <w:sz w:val="24"/>
          <w:szCs w:val="24"/>
        </w:rPr>
        <w:t>i</w:t>
      </w:r>
      <w:r w:rsidR="00FE01CE" w:rsidRPr="53C9060F">
        <w:rPr>
          <w:sz w:val="24"/>
          <w:szCs w:val="24"/>
        </w:rPr>
        <w:t xml:space="preserve"> §</w:t>
      </w:r>
      <w:r w:rsidR="004408A0" w:rsidRPr="53C9060F">
        <w:rPr>
          <w:sz w:val="24"/>
          <w:szCs w:val="24"/>
        </w:rPr>
        <w:t>-s</w:t>
      </w:r>
      <w:r w:rsidR="00FE01CE" w:rsidRPr="53C9060F">
        <w:rPr>
          <w:sz w:val="24"/>
          <w:szCs w:val="24"/>
        </w:rPr>
        <w:t xml:space="preserve"> 2</w:t>
      </w:r>
      <w:r w:rsidR="004408A0" w:rsidRPr="53C9060F">
        <w:rPr>
          <w:sz w:val="24"/>
          <w:szCs w:val="24"/>
        </w:rPr>
        <w:t>.</w:t>
      </w:r>
      <w:r w:rsidR="00FE01CE" w:rsidRPr="53C9060F">
        <w:rPr>
          <w:sz w:val="24"/>
          <w:szCs w:val="24"/>
        </w:rPr>
        <w:t xml:space="preserve"> </w:t>
      </w:r>
      <w:r w:rsidR="00BF5B7E" w:rsidRPr="53C9060F">
        <w:rPr>
          <w:sz w:val="24"/>
          <w:szCs w:val="24"/>
        </w:rPr>
        <w:t xml:space="preserve">Statistikaameti </w:t>
      </w:r>
      <w:r w:rsidR="004408A0" w:rsidRPr="53C9060F">
        <w:rPr>
          <w:sz w:val="24"/>
          <w:szCs w:val="24"/>
        </w:rPr>
        <w:t>andmeil on selliseid asutusi</w:t>
      </w:r>
      <w:r w:rsidR="00187065" w:rsidRPr="53C9060F">
        <w:rPr>
          <w:sz w:val="24"/>
          <w:szCs w:val="24"/>
        </w:rPr>
        <w:t xml:space="preserve"> </w:t>
      </w:r>
      <w:r w:rsidR="004408A0" w:rsidRPr="53C9060F">
        <w:rPr>
          <w:sz w:val="24"/>
          <w:szCs w:val="24"/>
        </w:rPr>
        <w:t>(</w:t>
      </w:r>
      <w:r w:rsidR="00187065" w:rsidRPr="53C9060F">
        <w:rPr>
          <w:sz w:val="24"/>
          <w:szCs w:val="24"/>
        </w:rPr>
        <w:t xml:space="preserve">seisuga </w:t>
      </w:r>
      <w:r w:rsidR="00A90E2C">
        <w:rPr>
          <w:sz w:val="24"/>
          <w:szCs w:val="24"/>
        </w:rPr>
        <w:t>16.04.2026</w:t>
      </w:r>
      <w:r w:rsidR="004408A0" w:rsidRPr="53C9060F">
        <w:rPr>
          <w:sz w:val="24"/>
          <w:szCs w:val="24"/>
        </w:rPr>
        <w:t>)</w:t>
      </w:r>
      <w:r w:rsidR="00B4403A" w:rsidRPr="53C9060F">
        <w:rPr>
          <w:sz w:val="24"/>
          <w:szCs w:val="24"/>
        </w:rPr>
        <w:t xml:space="preserve"> </w:t>
      </w:r>
      <w:r w:rsidR="00F728E5" w:rsidRPr="53C9060F">
        <w:rPr>
          <w:sz w:val="24"/>
          <w:szCs w:val="24"/>
        </w:rPr>
        <w:t>2</w:t>
      </w:r>
      <w:r w:rsidR="00A90E2C">
        <w:rPr>
          <w:sz w:val="24"/>
          <w:szCs w:val="24"/>
        </w:rPr>
        <w:t>160</w:t>
      </w:r>
      <w:r w:rsidR="004408A0" w:rsidRPr="53C9060F">
        <w:rPr>
          <w:sz w:val="24"/>
          <w:szCs w:val="24"/>
        </w:rPr>
        <w:t>, n</w:t>
      </w:r>
      <w:r w:rsidR="00F728E5" w:rsidRPr="53C9060F">
        <w:rPr>
          <w:sz w:val="24"/>
          <w:szCs w:val="24"/>
        </w:rPr>
        <w:t>eist keskvalitsuse</w:t>
      </w:r>
      <w:r w:rsidR="006C1141">
        <w:rPr>
          <w:sz w:val="24"/>
          <w:szCs w:val="24"/>
        </w:rPr>
        <w:t xml:space="preserve"> haldusala</w:t>
      </w:r>
      <w:r w:rsidR="004408A0" w:rsidRPr="53C9060F">
        <w:rPr>
          <w:sz w:val="24"/>
          <w:szCs w:val="24"/>
        </w:rPr>
        <w:t>s</w:t>
      </w:r>
      <w:r w:rsidR="00F728E5" w:rsidRPr="53C9060F">
        <w:rPr>
          <w:sz w:val="24"/>
          <w:szCs w:val="24"/>
        </w:rPr>
        <w:t xml:space="preserve"> 296 asutust, </w:t>
      </w:r>
      <w:r w:rsidR="009F362C" w:rsidRPr="53C9060F">
        <w:rPr>
          <w:sz w:val="24"/>
          <w:szCs w:val="24"/>
        </w:rPr>
        <w:t>kohaliku omavalit</w:t>
      </w:r>
      <w:r w:rsidR="008645CE">
        <w:rPr>
          <w:sz w:val="24"/>
          <w:szCs w:val="24"/>
        </w:rPr>
        <w:t>s</w:t>
      </w:r>
      <w:r w:rsidR="009F362C" w:rsidRPr="53C9060F">
        <w:rPr>
          <w:sz w:val="24"/>
          <w:szCs w:val="24"/>
        </w:rPr>
        <w:t xml:space="preserve">uste </w:t>
      </w:r>
      <w:r w:rsidR="004408A0" w:rsidRPr="53C9060F">
        <w:rPr>
          <w:sz w:val="24"/>
          <w:szCs w:val="24"/>
        </w:rPr>
        <w:t>omi</w:t>
      </w:r>
      <w:r w:rsidR="009F362C" w:rsidRPr="53C9060F">
        <w:rPr>
          <w:sz w:val="24"/>
          <w:szCs w:val="24"/>
        </w:rPr>
        <w:t xml:space="preserve"> </w:t>
      </w:r>
      <w:r w:rsidR="00807D6C">
        <w:rPr>
          <w:sz w:val="24"/>
          <w:szCs w:val="24"/>
        </w:rPr>
        <w:t>1863</w:t>
      </w:r>
      <w:r w:rsidR="009F362C" w:rsidRPr="53C9060F">
        <w:rPr>
          <w:sz w:val="24"/>
          <w:szCs w:val="24"/>
        </w:rPr>
        <w:t xml:space="preserve"> </w:t>
      </w:r>
      <w:r w:rsidR="004408A0" w:rsidRPr="53C9060F">
        <w:rPr>
          <w:sz w:val="24"/>
          <w:szCs w:val="24"/>
        </w:rPr>
        <w:t>ning</w:t>
      </w:r>
      <w:r w:rsidR="009F362C" w:rsidRPr="53C9060F">
        <w:rPr>
          <w:sz w:val="24"/>
          <w:szCs w:val="24"/>
        </w:rPr>
        <w:t xml:space="preserve"> riiklike sotsiaalkindlustusfonde on </w:t>
      </w:r>
      <w:r w:rsidR="004408A0" w:rsidRPr="53C9060F">
        <w:rPr>
          <w:sz w:val="24"/>
          <w:szCs w:val="24"/>
        </w:rPr>
        <w:t>kaks</w:t>
      </w:r>
      <w:r w:rsidR="00427143" w:rsidRPr="53C9060F">
        <w:rPr>
          <w:sz w:val="24"/>
          <w:szCs w:val="24"/>
        </w:rPr>
        <w:t>.</w:t>
      </w:r>
    </w:p>
    <w:p w14:paraId="28F0756C" w14:textId="5C811095" w:rsidR="000B4CE1" w:rsidRPr="00BD4C4E" w:rsidRDefault="000B4CE1" w:rsidP="00947442">
      <w:pPr>
        <w:spacing w:after="0" w:line="240" w:lineRule="auto"/>
        <w:jc w:val="both"/>
        <w:rPr>
          <w:rFonts w:cstheme="minorHAnsi"/>
          <w:bCs/>
          <w:sz w:val="24"/>
          <w:szCs w:val="24"/>
        </w:rPr>
      </w:pPr>
      <w:r w:rsidRPr="00BD4C4E">
        <w:rPr>
          <w:rFonts w:cstheme="minorHAnsi"/>
          <w:bCs/>
          <w:sz w:val="24"/>
          <w:szCs w:val="24"/>
        </w:rPr>
        <w:t>Keskvalitsuse alla kuuluvad järgmised asutused: teatrid, ministeeriumid ja nende allasutused, riigigümnaasiumid, haiglate sihtasutused, muuseumide sihtasutused, ülikoolid ja kutsekoolid, jt.</w:t>
      </w:r>
    </w:p>
    <w:p w14:paraId="2BD572C6" w14:textId="36358435" w:rsidR="000B4CE1" w:rsidRDefault="000B4CE1" w:rsidP="00947442">
      <w:pPr>
        <w:pStyle w:val="muudetavtekst"/>
        <w:rPr>
          <w:rFonts w:asciiTheme="minorHAnsi" w:hAnsiTheme="minorHAnsi" w:cstheme="minorBidi"/>
        </w:rPr>
      </w:pPr>
      <w:r w:rsidRPr="39E7E879">
        <w:rPr>
          <w:rFonts w:asciiTheme="minorHAnsi" w:hAnsiTheme="minorHAnsi" w:cstheme="minorBidi"/>
        </w:rPr>
        <w:t>Kohalike omavalit</w:t>
      </w:r>
      <w:r w:rsidR="006C1141">
        <w:rPr>
          <w:rFonts w:asciiTheme="minorHAnsi" w:hAnsiTheme="minorHAnsi" w:cstheme="minorBidi"/>
        </w:rPr>
        <w:t>s</w:t>
      </w:r>
      <w:r w:rsidRPr="39E7E879">
        <w:rPr>
          <w:rFonts w:asciiTheme="minorHAnsi" w:hAnsiTheme="minorHAnsi" w:cstheme="minorBidi"/>
        </w:rPr>
        <w:t>us</w:t>
      </w:r>
      <w:r>
        <w:rPr>
          <w:rFonts w:asciiTheme="minorHAnsi" w:hAnsiTheme="minorHAnsi" w:cstheme="minorBidi"/>
        </w:rPr>
        <w:t xml:space="preserve">te </w:t>
      </w:r>
      <w:r w:rsidR="006C1141">
        <w:rPr>
          <w:rFonts w:asciiTheme="minorHAnsi" w:hAnsiTheme="minorHAnsi" w:cstheme="minorBidi"/>
        </w:rPr>
        <w:t>hallata</w:t>
      </w:r>
      <w:r>
        <w:rPr>
          <w:rFonts w:asciiTheme="minorHAnsi" w:hAnsiTheme="minorHAnsi" w:cstheme="minorBidi"/>
        </w:rPr>
        <w:t xml:space="preserve"> on järgmised asutused: </w:t>
      </w:r>
      <w:r w:rsidRPr="43B83759">
        <w:rPr>
          <w:rFonts w:asciiTheme="minorHAnsi" w:hAnsiTheme="minorHAnsi" w:cstheme="minorBidi"/>
        </w:rPr>
        <w:t>koolid</w:t>
      </w:r>
      <w:r w:rsidRPr="39E7E879">
        <w:rPr>
          <w:rFonts w:asciiTheme="minorHAnsi" w:hAnsiTheme="minorHAnsi" w:cstheme="minorBidi"/>
        </w:rPr>
        <w:t xml:space="preserve">, </w:t>
      </w:r>
      <w:r w:rsidRPr="166F0105">
        <w:rPr>
          <w:rFonts w:asciiTheme="minorHAnsi" w:hAnsiTheme="minorHAnsi" w:cstheme="minorBidi"/>
        </w:rPr>
        <w:t>raamatukogud</w:t>
      </w:r>
      <w:r w:rsidRPr="39E7E879">
        <w:rPr>
          <w:rFonts w:asciiTheme="minorHAnsi" w:hAnsiTheme="minorHAnsi" w:cstheme="minorBidi"/>
        </w:rPr>
        <w:t xml:space="preserve">, </w:t>
      </w:r>
      <w:r w:rsidRPr="3C74A242">
        <w:rPr>
          <w:rFonts w:asciiTheme="minorHAnsi" w:hAnsiTheme="minorHAnsi" w:cstheme="minorBidi"/>
        </w:rPr>
        <w:t>lasteaiad</w:t>
      </w:r>
      <w:r>
        <w:rPr>
          <w:rFonts w:asciiTheme="minorHAnsi" w:hAnsiTheme="minorHAnsi" w:cstheme="minorBidi"/>
        </w:rPr>
        <w:t xml:space="preserve">, kommunaalettevõtted, hooldekodud, </w:t>
      </w:r>
      <w:r w:rsidRPr="39E7E879">
        <w:rPr>
          <w:rFonts w:asciiTheme="minorHAnsi" w:hAnsiTheme="minorHAnsi" w:cstheme="minorBidi"/>
        </w:rPr>
        <w:t>omavalit</w:t>
      </w:r>
      <w:r w:rsidR="001D1839">
        <w:rPr>
          <w:rFonts w:asciiTheme="minorHAnsi" w:hAnsiTheme="minorHAnsi" w:cstheme="minorBidi"/>
        </w:rPr>
        <w:t>s</w:t>
      </w:r>
      <w:r w:rsidRPr="39E7E879">
        <w:rPr>
          <w:rFonts w:asciiTheme="minorHAnsi" w:hAnsiTheme="minorHAnsi" w:cstheme="minorBidi"/>
        </w:rPr>
        <w:t xml:space="preserve">usliidud jt, mistõttu on nende </w:t>
      </w:r>
      <w:r w:rsidRPr="72A6EB69">
        <w:rPr>
          <w:rFonts w:asciiTheme="minorHAnsi" w:hAnsiTheme="minorHAnsi" w:cstheme="minorBidi"/>
        </w:rPr>
        <w:t>kogu</w:t>
      </w:r>
      <w:r w:rsidRPr="39E7E879">
        <w:rPr>
          <w:rFonts w:asciiTheme="minorHAnsi" w:hAnsiTheme="minorHAnsi" w:cstheme="minorBidi"/>
        </w:rPr>
        <w:t>arv</w:t>
      </w:r>
      <w:r w:rsidRPr="15A3060F">
        <w:rPr>
          <w:rFonts w:asciiTheme="minorHAnsi" w:hAnsiTheme="minorHAnsi" w:cstheme="minorBidi"/>
        </w:rPr>
        <w:t>,</w:t>
      </w:r>
      <w:r w:rsidRPr="69F97D06">
        <w:rPr>
          <w:rFonts w:asciiTheme="minorHAnsi" w:hAnsiTheme="minorHAnsi" w:cstheme="minorBidi"/>
        </w:rPr>
        <w:t xml:space="preserve"> millele </w:t>
      </w:r>
      <w:r w:rsidRPr="4715E918">
        <w:rPr>
          <w:rFonts w:asciiTheme="minorHAnsi" w:hAnsiTheme="minorHAnsi" w:cstheme="minorBidi"/>
        </w:rPr>
        <w:t>kohustu</w:t>
      </w:r>
      <w:r w:rsidR="004408A0">
        <w:rPr>
          <w:rFonts w:asciiTheme="minorHAnsi" w:hAnsiTheme="minorHAnsi" w:cstheme="minorBidi"/>
        </w:rPr>
        <w:t>s</w:t>
      </w:r>
      <w:r w:rsidRPr="4715E918">
        <w:rPr>
          <w:rFonts w:asciiTheme="minorHAnsi" w:hAnsiTheme="minorHAnsi" w:cstheme="minorBidi"/>
        </w:rPr>
        <w:t xml:space="preserve"> rakendub</w:t>
      </w:r>
      <w:r w:rsidRPr="769BDCD6">
        <w:rPr>
          <w:rFonts w:asciiTheme="minorHAnsi" w:hAnsiTheme="minorHAnsi" w:cstheme="minorBidi"/>
        </w:rPr>
        <w:t>,</w:t>
      </w:r>
      <w:r w:rsidRPr="4715E918">
        <w:rPr>
          <w:rFonts w:asciiTheme="minorHAnsi" w:hAnsiTheme="minorHAnsi" w:cstheme="minorBidi"/>
        </w:rPr>
        <w:t xml:space="preserve"> </w:t>
      </w:r>
      <w:r w:rsidRPr="543006C3">
        <w:rPr>
          <w:rFonts w:asciiTheme="minorHAnsi" w:hAnsiTheme="minorHAnsi" w:cstheme="minorBidi"/>
        </w:rPr>
        <w:t xml:space="preserve">keskvalitsusega võrreldes </w:t>
      </w:r>
      <w:r w:rsidRPr="2F1ED823">
        <w:rPr>
          <w:rFonts w:asciiTheme="minorHAnsi" w:hAnsiTheme="minorHAnsi" w:cstheme="minorBidi"/>
        </w:rPr>
        <w:t>suurem</w:t>
      </w:r>
      <w:r w:rsidRPr="39E7E879">
        <w:rPr>
          <w:rFonts w:asciiTheme="minorHAnsi" w:hAnsiTheme="minorHAnsi" w:cstheme="minorBidi"/>
        </w:rPr>
        <w:t>.</w:t>
      </w:r>
    </w:p>
    <w:p w14:paraId="5FA38A88" w14:textId="244F61D2" w:rsidR="00622403" w:rsidRDefault="000B4CE1" w:rsidP="00947442">
      <w:pPr>
        <w:pStyle w:val="muudetavtekst"/>
        <w:rPr>
          <w:rFonts w:asciiTheme="minorHAnsi" w:hAnsiTheme="minorHAnsi" w:cstheme="minorBidi"/>
        </w:rPr>
      </w:pPr>
      <w:r w:rsidRPr="3C577724">
        <w:rPr>
          <w:rFonts w:asciiTheme="minorHAnsi" w:hAnsiTheme="minorHAnsi" w:cstheme="minorBidi"/>
        </w:rPr>
        <w:t>Riiklikud sotsiaalkindlustusfondid</w:t>
      </w:r>
      <w:r w:rsidR="004408A0">
        <w:rPr>
          <w:rFonts w:asciiTheme="minorHAnsi" w:hAnsiTheme="minorHAnsi" w:cstheme="minorBidi"/>
        </w:rPr>
        <w:t xml:space="preserve"> on</w:t>
      </w:r>
      <w:r w:rsidRPr="3C577724">
        <w:rPr>
          <w:rFonts w:asciiTheme="minorHAnsi" w:hAnsiTheme="minorHAnsi" w:cstheme="minorBidi"/>
        </w:rPr>
        <w:t xml:space="preserve"> Eesti Töötukassa ja Tervisekassa</w:t>
      </w:r>
      <w:r w:rsidR="004408A0">
        <w:rPr>
          <w:rFonts w:asciiTheme="minorHAnsi" w:hAnsiTheme="minorHAnsi" w:cstheme="minorBidi"/>
        </w:rPr>
        <w:t>.</w:t>
      </w:r>
    </w:p>
    <w:p w14:paraId="36A0D4CC" w14:textId="3C26E527" w:rsidR="000B4CE1" w:rsidRDefault="000B4CE1" w:rsidP="00947442">
      <w:pPr>
        <w:pStyle w:val="muudetavtekst"/>
        <w:rPr>
          <w:rFonts w:asciiTheme="minorHAnsi" w:hAnsiTheme="minorHAnsi" w:cstheme="minorBidi"/>
        </w:rPr>
      </w:pPr>
    </w:p>
    <w:p w14:paraId="092225FC" w14:textId="3602EECA" w:rsidR="00646B97" w:rsidRPr="002E21AF" w:rsidRDefault="005319F1" w:rsidP="00947442">
      <w:pPr>
        <w:pStyle w:val="muudetavtekst"/>
        <w:rPr>
          <w:rFonts w:asciiTheme="minorHAnsi" w:hAnsiTheme="minorHAnsi" w:cstheme="minorBidi"/>
        </w:rPr>
      </w:pPr>
      <w:r>
        <w:rPr>
          <w:rFonts w:asciiTheme="minorHAnsi" w:hAnsiTheme="minorHAnsi" w:cstheme="minorBidi"/>
        </w:rPr>
        <w:t xml:space="preserve">Avaliku sekotri asutustele tekib </w:t>
      </w:r>
      <w:r w:rsidR="00037507">
        <w:rPr>
          <w:rFonts w:asciiTheme="minorHAnsi" w:hAnsiTheme="minorHAnsi" w:cstheme="minorBidi"/>
        </w:rPr>
        <w:t>üldine</w:t>
      </w:r>
      <w:r w:rsidR="00C92503">
        <w:rPr>
          <w:rFonts w:asciiTheme="minorHAnsi" w:hAnsiTheme="minorHAnsi" w:cstheme="minorBidi"/>
        </w:rPr>
        <w:t xml:space="preserve"> iga-aastane</w:t>
      </w:r>
      <w:r w:rsidR="00037507">
        <w:rPr>
          <w:rFonts w:asciiTheme="minorHAnsi" w:hAnsiTheme="minorHAnsi" w:cstheme="minorBidi"/>
        </w:rPr>
        <w:t xml:space="preserve"> ene</w:t>
      </w:r>
      <w:r w:rsidR="00E93ED1">
        <w:rPr>
          <w:rFonts w:asciiTheme="minorHAnsi" w:hAnsiTheme="minorHAnsi" w:cstheme="minorBidi"/>
        </w:rPr>
        <w:t>r</w:t>
      </w:r>
      <w:r w:rsidR="006901B5">
        <w:rPr>
          <w:rFonts w:asciiTheme="minorHAnsi" w:hAnsiTheme="minorHAnsi" w:cstheme="minorBidi"/>
        </w:rPr>
        <w:t>gi</w:t>
      </w:r>
      <w:r w:rsidR="00E93ED1">
        <w:rPr>
          <w:rFonts w:asciiTheme="minorHAnsi" w:hAnsiTheme="minorHAnsi" w:cstheme="minorBidi"/>
        </w:rPr>
        <w:t>a</w:t>
      </w:r>
      <w:r w:rsidR="006901B5">
        <w:rPr>
          <w:rFonts w:asciiTheme="minorHAnsi" w:hAnsiTheme="minorHAnsi" w:cstheme="minorBidi"/>
        </w:rPr>
        <w:t>säästu</w:t>
      </w:r>
      <w:r w:rsidR="00037507">
        <w:rPr>
          <w:rFonts w:asciiTheme="minorHAnsi" w:hAnsiTheme="minorHAnsi" w:cstheme="minorBidi"/>
        </w:rPr>
        <w:t xml:space="preserve">kohustus </w:t>
      </w:r>
      <w:r w:rsidR="0059407E">
        <w:rPr>
          <w:rFonts w:asciiTheme="minorHAnsi" w:hAnsiTheme="minorHAnsi" w:cstheme="minorBidi"/>
        </w:rPr>
        <w:t xml:space="preserve">1,9% </w:t>
      </w:r>
      <w:r w:rsidR="005923F4">
        <w:rPr>
          <w:rFonts w:asciiTheme="minorHAnsi" w:hAnsiTheme="minorHAnsi" w:cstheme="minorBidi"/>
        </w:rPr>
        <w:t>2021</w:t>
      </w:r>
      <w:r w:rsidR="004408A0">
        <w:rPr>
          <w:rFonts w:asciiTheme="minorHAnsi" w:hAnsiTheme="minorHAnsi" w:cstheme="minorBidi"/>
        </w:rPr>
        <w:t>. aasta</w:t>
      </w:r>
      <w:r w:rsidR="005923F4">
        <w:rPr>
          <w:rFonts w:asciiTheme="minorHAnsi" w:hAnsiTheme="minorHAnsi" w:cstheme="minorBidi"/>
        </w:rPr>
        <w:t xml:space="preserve"> tarbimisest</w:t>
      </w:r>
      <w:r w:rsidR="00646B97">
        <w:rPr>
          <w:rFonts w:asciiTheme="minorHAnsi" w:hAnsiTheme="minorHAnsi" w:cstheme="minorBidi"/>
        </w:rPr>
        <w:t>. Tabeli</w:t>
      </w:r>
      <w:r w:rsidR="00CC1C74">
        <w:rPr>
          <w:rFonts w:asciiTheme="minorHAnsi" w:hAnsiTheme="minorHAnsi" w:cstheme="minorBidi"/>
        </w:rPr>
        <w:t xml:space="preserve"> </w:t>
      </w:r>
      <w:r w:rsidR="004408A0">
        <w:rPr>
          <w:rFonts w:asciiTheme="minorHAnsi" w:hAnsiTheme="minorHAnsi" w:cstheme="minorBidi"/>
        </w:rPr>
        <w:t>(</w:t>
      </w:r>
      <w:r w:rsidR="00646B97">
        <w:rPr>
          <w:rFonts w:asciiTheme="minorHAnsi" w:hAnsiTheme="minorHAnsi" w:cstheme="minorBidi"/>
        </w:rPr>
        <w:t>lk</w:t>
      </w:r>
      <w:r w:rsidR="004408A0">
        <w:rPr>
          <w:rFonts w:asciiTheme="minorHAnsi" w:hAnsiTheme="minorHAnsi" w:cstheme="minorBidi"/>
        </w:rPr>
        <w:t xml:space="preserve"> 8)</w:t>
      </w:r>
      <w:r w:rsidR="00646B97">
        <w:rPr>
          <w:rFonts w:asciiTheme="minorHAnsi" w:hAnsiTheme="minorHAnsi" w:cstheme="minorBidi"/>
        </w:rPr>
        <w:t xml:space="preserve"> kohaselt o</w:t>
      </w:r>
      <w:r w:rsidR="004408A0">
        <w:rPr>
          <w:rFonts w:asciiTheme="minorHAnsi" w:hAnsiTheme="minorHAnsi" w:cstheme="minorBidi"/>
        </w:rPr>
        <w:t>li</w:t>
      </w:r>
      <w:r w:rsidR="00646B97">
        <w:rPr>
          <w:rFonts w:asciiTheme="minorHAnsi" w:hAnsiTheme="minorHAnsi" w:cstheme="minorBidi"/>
        </w:rPr>
        <w:t xml:space="preserve"> avaliku sektori kogu energiatarve 2021</w:t>
      </w:r>
      <w:r w:rsidR="004408A0">
        <w:rPr>
          <w:rFonts w:asciiTheme="minorHAnsi" w:hAnsiTheme="minorHAnsi" w:cstheme="minorBidi"/>
        </w:rPr>
        <w:t>.</w:t>
      </w:r>
      <w:r w:rsidR="00646B97">
        <w:rPr>
          <w:rFonts w:asciiTheme="minorHAnsi" w:hAnsiTheme="minorHAnsi" w:cstheme="minorBidi"/>
        </w:rPr>
        <w:t xml:space="preserve"> aastal ~</w:t>
      </w:r>
      <w:r w:rsidR="001D1839">
        <w:rPr>
          <w:rFonts w:asciiTheme="minorHAnsi" w:hAnsiTheme="minorHAnsi" w:cstheme="minorBidi"/>
        </w:rPr>
        <w:t xml:space="preserve"> </w:t>
      </w:r>
      <w:r w:rsidR="00646B97">
        <w:rPr>
          <w:rFonts w:asciiTheme="minorHAnsi" w:hAnsiTheme="minorHAnsi" w:cstheme="minorBidi"/>
        </w:rPr>
        <w:t>1600 GWh</w:t>
      </w:r>
      <w:r w:rsidR="00E24B88">
        <w:rPr>
          <w:rFonts w:asciiTheme="minorHAnsi" w:hAnsiTheme="minorHAnsi" w:cstheme="minorBidi"/>
        </w:rPr>
        <w:t xml:space="preserve"> (välja on jäetud ühistransport ja relvajõud)</w:t>
      </w:r>
      <w:r w:rsidR="004408A0">
        <w:rPr>
          <w:rFonts w:asciiTheme="minorHAnsi" w:hAnsiTheme="minorHAnsi" w:cstheme="minorBidi"/>
        </w:rPr>
        <w:t>,</w:t>
      </w:r>
      <w:r w:rsidR="00E24B88">
        <w:rPr>
          <w:rFonts w:asciiTheme="minorHAnsi" w:hAnsiTheme="minorHAnsi" w:cstheme="minorBidi"/>
        </w:rPr>
        <w:t xml:space="preserve"> </w:t>
      </w:r>
      <w:r w:rsidR="00646B97">
        <w:rPr>
          <w:rFonts w:asciiTheme="minorHAnsi" w:hAnsiTheme="minorHAnsi" w:cstheme="minorBidi"/>
        </w:rPr>
        <w:t>kuid kuna kohustus rakendub kohalikele omavalit</w:t>
      </w:r>
      <w:r w:rsidR="001D1839">
        <w:rPr>
          <w:rFonts w:asciiTheme="minorHAnsi" w:hAnsiTheme="minorHAnsi" w:cstheme="minorBidi"/>
        </w:rPr>
        <w:t>s</w:t>
      </w:r>
      <w:r w:rsidR="00646B97">
        <w:rPr>
          <w:rFonts w:asciiTheme="minorHAnsi" w:hAnsiTheme="minorHAnsi" w:cstheme="minorBidi"/>
        </w:rPr>
        <w:t>ustele erinevalt elanike arvu</w:t>
      </w:r>
      <w:r w:rsidR="004408A0">
        <w:rPr>
          <w:rFonts w:asciiTheme="minorHAnsi" w:hAnsiTheme="minorHAnsi" w:cstheme="minorBidi"/>
        </w:rPr>
        <w:t xml:space="preserve"> järgi</w:t>
      </w:r>
      <w:r w:rsidR="00646B97">
        <w:rPr>
          <w:rFonts w:asciiTheme="minorHAnsi" w:hAnsiTheme="minorHAnsi" w:cstheme="minorBidi"/>
        </w:rPr>
        <w:t>, siis aastaks 2030 peab avalik sektor kokku hoidma ~ 40 GWh/a. Kuidas energiasäästu kohustus rakendub</w:t>
      </w:r>
      <w:r w:rsidR="004408A0">
        <w:rPr>
          <w:rFonts w:asciiTheme="minorHAnsi" w:hAnsiTheme="minorHAnsi" w:cstheme="minorBidi"/>
        </w:rPr>
        <w:t>,</w:t>
      </w:r>
      <w:r w:rsidR="00646B97">
        <w:rPr>
          <w:rFonts w:asciiTheme="minorHAnsi" w:hAnsiTheme="minorHAnsi" w:cstheme="minorBidi"/>
        </w:rPr>
        <w:t xml:space="preserve"> on </w:t>
      </w:r>
      <w:r w:rsidR="004408A0">
        <w:rPr>
          <w:rFonts w:asciiTheme="minorHAnsi" w:hAnsiTheme="minorHAnsi" w:cstheme="minorBidi"/>
        </w:rPr>
        <w:t>esitatud</w:t>
      </w:r>
      <w:r w:rsidR="00646B97">
        <w:rPr>
          <w:rFonts w:asciiTheme="minorHAnsi" w:hAnsiTheme="minorHAnsi" w:cstheme="minorBidi"/>
        </w:rPr>
        <w:t xml:space="preserve"> joonisel</w:t>
      </w:r>
      <w:r w:rsidR="004457C0">
        <w:rPr>
          <w:rFonts w:asciiTheme="minorHAnsi" w:hAnsiTheme="minorHAnsi" w:cstheme="minorBidi"/>
        </w:rPr>
        <w:t xml:space="preserve"> 2.</w:t>
      </w:r>
    </w:p>
    <w:p w14:paraId="3D883FC6" w14:textId="7E17E1A6" w:rsidR="00646B97" w:rsidRDefault="00646B97" w:rsidP="00947442">
      <w:pPr>
        <w:pStyle w:val="muudetavtekst"/>
        <w:rPr>
          <w:rFonts w:asciiTheme="minorHAnsi" w:hAnsiTheme="minorHAnsi" w:cstheme="minorBidi"/>
        </w:rPr>
      </w:pPr>
    </w:p>
    <w:p w14:paraId="622CE08E" w14:textId="33F60A97" w:rsidR="005319F1" w:rsidRDefault="00646B97" w:rsidP="00947442">
      <w:pPr>
        <w:pStyle w:val="muudetavtekst"/>
        <w:rPr>
          <w:rFonts w:asciiTheme="minorHAnsi" w:hAnsiTheme="minorHAnsi" w:cstheme="minorBidi"/>
        </w:rPr>
      </w:pPr>
      <w:r>
        <w:rPr>
          <w:rFonts w:asciiTheme="minorHAnsi" w:hAnsiTheme="minorHAnsi" w:cstheme="minorBidi"/>
        </w:rPr>
        <w:t xml:space="preserve">Avaliku sektori asutuste </w:t>
      </w:r>
      <w:r w:rsidR="001A63FF">
        <w:rPr>
          <w:rFonts w:asciiTheme="minorHAnsi" w:hAnsiTheme="minorHAnsi" w:cstheme="minorBidi"/>
        </w:rPr>
        <w:t>hoonete</w:t>
      </w:r>
      <w:r>
        <w:rPr>
          <w:rFonts w:asciiTheme="minorHAnsi" w:hAnsiTheme="minorHAnsi" w:cstheme="minorBidi"/>
        </w:rPr>
        <w:t xml:space="preserve">le tekib </w:t>
      </w:r>
      <w:r w:rsidR="001A63FF">
        <w:rPr>
          <w:rFonts w:asciiTheme="minorHAnsi" w:hAnsiTheme="minorHAnsi" w:cstheme="minorBidi"/>
        </w:rPr>
        <w:t>3%</w:t>
      </w:r>
      <w:r w:rsidR="007F06E9">
        <w:rPr>
          <w:rFonts w:asciiTheme="minorHAnsi" w:hAnsiTheme="minorHAnsi" w:cstheme="minorBidi"/>
        </w:rPr>
        <w:t xml:space="preserve"> ulatuses</w:t>
      </w:r>
      <w:r w:rsidR="001A63FF">
        <w:rPr>
          <w:rFonts w:asciiTheme="minorHAnsi" w:hAnsiTheme="minorHAnsi" w:cstheme="minorBidi"/>
        </w:rPr>
        <w:t xml:space="preserve"> rekonstrueerimise nõue </w:t>
      </w:r>
      <w:r w:rsidR="00CE2D62">
        <w:rPr>
          <w:rFonts w:asciiTheme="minorHAnsi" w:hAnsiTheme="minorHAnsi" w:cstheme="minorBidi"/>
        </w:rPr>
        <w:t>1.</w:t>
      </w:r>
      <w:r w:rsidR="007F06E9">
        <w:rPr>
          <w:rFonts w:asciiTheme="minorHAnsi" w:hAnsiTheme="minorHAnsi" w:cstheme="minorBidi"/>
        </w:rPr>
        <w:t xml:space="preserve"> jaanuaril </w:t>
      </w:r>
      <w:r w:rsidR="00CE2D62">
        <w:rPr>
          <w:rFonts w:asciiTheme="minorHAnsi" w:hAnsiTheme="minorHAnsi" w:cstheme="minorBidi"/>
        </w:rPr>
        <w:t xml:space="preserve">2024 </w:t>
      </w:r>
      <w:r w:rsidR="004408A0">
        <w:rPr>
          <w:rFonts w:asciiTheme="minorHAnsi" w:hAnsiTheme="minorHAnsi" w:cstheme="minorBidi"/>
        </w:rPr>
        <w:t xml:space="preserve">nende </w:t>
      </w:r>
      <w:r w:rsidR="00CE2D62">
        <w:rPr>
          <w:rFonts w:asciiTheme="minorHAnsi" w:hAnsiTheme="minorHAnsi" w:cstheme="minorBidi"/>
        </w:rPr>
        <w:t>hoonete üldpõrandapinnast, mis olid</w:t>
      </w:r>
      <w:r w:rsidR="004408A0">
        <w:rPr>
          <w:rFonts w:asciiTheme="minorHAnsi" w:hAnsiTheme="minorHAnsi" w:cstheme="minorBidi"/>
        </w:rPr>
        <w:t xml:space="preserve"> selle päeva seisuga</w:t>
      </w:r>
      <w:r w:rsidR="00CE2D62">
        <w:rPr>
          <w:rFonts w:asciiTheme="minorHAnsi" w:hAnsiTheme="minorHAnsi" w:cstheme="minorBidi"/>
        </w:rPr>
        <w:t xml:space="preserve"> üle </w:t>
      </w:r>
      <w:r w:rsidR="00835CED">
        <w:rPr>
          <w:rFonts w:asciiTheme="minorHAnsi" w:hAnsiTheme="minorHAnsi" w:cstheme="minorBidi"/>
        </w:rPr>
        <w:t>250 m</w:t>
      </w:r>
      <w:r w:rsidR="00835CED">
        <w:rPr>
          <w:rFonts w:asciiTheme="minorHAnsi" w:hAnsiTheme="minorHAnsi" w:cstheme="minorBidi"/>
          <w:vertAlign w:val="superscript"/>
        </w:rPr>
        <w:t>2</w:t>
      </w:r>
      <w:r w:rsidR="00C92503">
        <w:rPr>
          <w:rFonts w:asciiTheme="minorHAnsi" w:hAnsiTheme="minorHAnsi" w:cstheme="minorBidi"/>
        </w:rPr>
        <w:t xml:space="preserve"> ja</w:t>
      </w:r>
      <w:r w:rsidR="00835CED">
        <w:rPr>
          <w:rFonts w:asciiTheme="minorHAnsi" w:hAnsiTheme="minorHAnsi" w:cstheme="minorBidi"/>
        </w:rPr>
        <w:t xml:space="preserve"> kus oli tagatud sisekliima ning mi</w:t>
      </w:r>
      <w:r w:rsidR="006D424E">
        <w:rPr>
          <w:rFonts w:asciiTheme="minorHAnsi" w:hAnsiTheme="minorHAnsi" w:cstheme="minorBidi"/>
        </w:rPr>
        <w:t>lle energiaklass oli kehvem kui C.</w:t>
      </w:r>
      <w:r w:rsidR="00622403">
        <w:rPr>
          <w:rFonts w:asciiTheme="minorHAnsi" w:hAnsiTheme="minorHAnsi" w:cstheme="minorBidi"/>
        </w:rPr>
        <w:t xml:space="preserve"> </w:t>
      </w:r>
      <w:r w:rsidR="00D0457A">
        <w:rPr>
          <w:rFonts w:asciiTheme="minorHAnsi" w:hAnsiTheme="minorHAnsi" w:cstheme="minorBidi"/>
        </w:rPr>
        <w:t>Ee</w:t>
      </w:r>
      <w:r w:rsidR="007F06E9">
        <w:rPr>
          <w:rFonts w:asciiTheme="minorHAnsi" w:hAnsiTheme="minorHAnsi" w:cstheme="minorBidi"/>
        </w:rPr>
        <w:t>spool</w:t>
      </w:r>
      <w:r w:rsidR="00D0457A">
        <w:rPr>
          <w:rFonts w:asciiTheme="minorHAnsi" w:hAnsiTheme="minorHAnsi" w:cstheme="minorBidi"/>
        </w:rPr>
        <w:t xml:space="preserve"> j</w:t>
      </w:r>
      <w:r w:rsidR="00300B44">
        <w:rPr>
          <w:rFonts w:asciiTheme="minorHAnsi" w:hAnsiTheme="minorHAnsi" w:cstheme="minorBidi"/>
        </w:rPr>
        <w:t xml:space="preserve">oonise </w:t>
      </w:r>
      <w:r w:rsidR="00E93ED1">
        <w:rPr>
          <w:rFonts w:asciiTheme="minorHAnsi" w:hAnsiTheme="minorHAnsi" w:cstheme="minorBidi"/>
        </w:rPr>
        <w:t>3</w:t>
      </w:r>
      <w:r w:rsidR="00300B44">
        <w:rPr>
          <w:rFonts w:asciiTheme="minorHAnsi" w:hAnsiTheme="minorHAnsi" w:cstheme="minorBidi"/>
        </w:rPr>
        <w:t xml:space="preserve"> järgi </w:t>
      </w:r>
      <w:r w:rsidR="00613C77">
        <w:rPr>
          <w:rFonts w:asciiTheme="minorHAnsi" w:hAnsiTheme="minorHAnsi" w:cstheme="minorBidi"/>
        </w:rPr>
        <w:t>oli avaliku sek</w:t>
      </w:r>
      <w:r w:rsidR="004408A0">
        <w:rPr>
          <w:rFonts w:asciiTheme="minorHAnsi" w:hAnsiTheme="minorHAnsi" w:cstheme="minorBidi"/>
        </w:rPr>
        <w:t>t</w:t>
      </w:r>
      <w:r w:rsidR="00613C77">
        <w:rPr>
          <w:rFonts w:asciiTheme="minorHAnsi" w:hAnsiTheme="minorHAnsi" w:cstheme="minorBidi"/>
        </w:rPr>
        <w:t xml:space="preserve">ori omandis </w:t>
      </w:r>
      <w:r w:rsidR="00387AAB">
        <w:rPr>
          <w:rFonts w:asciiTheme="minorHAnsi" w:hAnsiTheme="minorHAnsi" w:cstheme="minorBidi"/>
        </w:rPr>
        <w:t>~</w:t>
      </w:r>
      <w:r w:rsidR="007F06E9">
        <w:rPr>
          <w:rFonts w:asciiTheme="minorHAnsi" w:hAnsiTheme="minorHAnsi" w:cstheme="minorBidi"/>
        </w:rPr>
        <w:t xml:space="preserve"> </w:t>
      </w:r>
      <w:r w:rsidR="00B445E3">
        <w:rPr>
          <w:rFonts w:asciiTheme="minorHAnsi" w:hAnsiTheme="minorHAnsi" w:cstheme="minorBidi"/>
        </w:rPr>
        <w:t>6 550 000 m</w:t>
      </w:r>
      <w:r w:rsidR="00B445E3">
        <w:rPr>
          <w:rFonts w:asciiTheme="minorHAnsi" w:hAnsiTheme="minorHAnsi" w:cstheme="minorBidi"/>
          <w:vertAlign w:val="superscript"/>
        </w:rPr>
        <w:t>2</w:t>
      </w:r>
      <w:r w:rsidR="00B445E3">
        <w:rPr>
          <w:rFonts w:asciiTheme="minorHAnsi" w:hAnsiTheme="minorHAnsi" w:cstheme="minorBidi"/>
        </w:rPr>
        <w:t>, millest 3% on 197</w:t>
      </w:r>
      <w:r w:rsidR="005D7394">
        <w:rPr>
          <w:rFonts w:asciiTheme="minorHAnsi" w:hAnsiTheme="minorHAnsi" w:cstheme="minorBidi"/>
        </w:rPr>
        <w:t> </w:t>
      </w:r>
      <w:r w:rsidR="00B445E3">
        <w:rPr>
          <w:rFonts w:asciiTheme="minorHAnsi" w:hAnsiTheme="minorHAnsi" w:cstheme="minorBidi"/>
        </w:rPr>
        <w:t>000</w:t>
      </w:r>
      <w:r w:rsidR="005D7394">
        <w:rPr>
          <w:rFonts w:asciiTheme="minorHAnsi" w:hAnsiTheme="minorHAnsi" w:cstheme="minorBidi"/>
        </w:rPr>
        <w:t xml:space="preserve"> m</w:t>
      </w:r>
      <w:r w:rsidR="005D7394">
        <w:rPr>
          <w:rFonts w:asciiTheme="minorHAnsi" w:hAnsiTheme="minorHAnsi" w:cstheme="minorBidi"/>
          <w:vertAlign w:val="superscript"/>
        </w:rPr>
        <w:t>2</w:t>
      </w:r>
      <w:r w:rsidR="005D7394">
        <w:rPr>
          <w:rFonts w:asciiTheme="minorHAnsi" w:hAnsiTheme="minorHAnsi" w:cstheme="minorBidi"/>
        </w:rPr>
        <w:t>.</w:t>
      </w:r>
    </w:p>
    <w:p w14:paraId="15BD26C5" w14:textId="77777777" w:rsidR="00384A3D" w:rsidRDefault="00384A3D" w:rsidP="00947442">
      <w:pPr>
        <w:pStyle w:val="muudetavtekst"/>
        <w:rPr>
          <w:rFonts w:asciiTheme="minorHAnsi" w:hAnsiTheme="minorHAnsi" w:cstheme="minorBidi"/>
        </w:rPr>
      </w:pPr>
    </w:p>
    <w:p w14:paraId="50D8E6BC" w14:textId="265D1AF5" w:rsidR="00384A3D" w:rsidRDefault="004408A0" w:rsidP="00947442">
      <w:pPr>
        <w:pStyle w:val="muudetavtekst"/>
        <w:rPr>
          <w:rFonts w:asciiTheme="minorHAnsi" w:hAnsiTheme="minorHAnsi" w:cstheme="minorBidi"/>
        </w:rPr>
      </w:pPr>
      <w:r>
        <w:rPr>
          <w:rFonts w:asciiTheme="minorHAnsi" w:hAnsiTheme="minorHAnsi" w:cstheme="minorBidi"/>
        </w:rPr>
        <w:t>T</w:t>
      </w:r>
      <w:r w:rsidR="00384A3D">
        <w:rPr>
          <w:rFonts w:asciiTheme="minorHAnsi" w:hAnsiTheme="minorHAnsi" w:cstheme="minorBidi"/>
        </w:rPr>
        <w:t>eiste liikmesriikide kogemused on näidanud</w:t>
      </w:r>
      <w:r>
        <w:rPr>
          <w:rFonts w:asciiTheme="minorHAnsi" w:hAnsiTheme="minorHAnsi" w:cstheme="minorBidi"/>
        </w:rPr>
        <w:t>,</w:t>
      </w:r>
      <w:r w:rsidR="00384A3D">
        <w:rPr>
          <w:rFonts w:asciiTheme="minorHAnsi" w:hAnsiTheme="minorHAnsi" w:cstheme="minorBidi"/>
        </w:rPr>
        <w:t xml:space="preserve"> et teadlik energiatarbimise jälgim</w:t>
      </w:r>
      <w:r>
        <w:rPr>
          <w:rFonts w:asciiTheme="minorHAnsi" w:hAnsiTheme="minorHAnsi" w:cstheme="minorBidi"/>
        </w:rPr>
        <w:t>ine</w:t>
      </w:r>
      <w:r w:rsidR="00384A3D">
        <w:rPr>
          <w:rFonts w:asciiTheme="minorHAnsi" w:hAnsiTheme="minorHAnsi" w:cstheme="minorBidi"/>
        </w:rPr>
        <w:t xml:space="preserve"> ühtsetel alustel sääs</w:t>
      </w:r>
      <w:r w:rsidR="00873D04">
        <w:rPr>
          <w:rFonts w:asciiTheme="minorHAnsi" w:hAnsiTheme="minorHAnsi" w:cstheme="minorBidi"/>
        </w:rPr>
        <w:t>tab juba iga</w:t>
      </w:r>
      <w:r>
        <w:rPr>
          <w:rFonts w:asciiTheme="minorHAnsi" w:hAnsiTheme="minorHAnsi" w:cstheme="minorBidi"/>
        </w:rPr>
        <w:t>l</w:t>
      </w:r>
      <w:r w:rsidR="00873D04">
        <w:rPr>
          <w:rFonts w:asciiTheme="minorHAnsi" w:hAnsiTheme="minorHAnsi" w:cstheme="minorBidi"/>
        </w:rPr>
        <w:t xml:space="preserve"> aast</w:t>
      </w:r>
      <w:r w:rsidR="00201837">
        <w:rPr>
          <w:rFonts w:asciiTheme="minorHAnsi" w:hAnsiTheme="minorHAnsi" w:cstheme="minorBidi"/>
        </w:rPr>
        <w:t>a</w:t>
      </w:r>
      <w:r>
        <w:rPr>
          <w:rFonts w:asciiTheme="minorHAnsi" w:hAnsiTheme="minorHAnsi" w:cstheme="minorBidi"/>
        </w:rPr>
        <w:t>l</w:t>
      </w:r>
      <w:r w:rsidR="00873D04">
        <w:rPr>
          <w:rFonts w:asciiTheme="minorHAnsi" w:hAnsiTheme="minorHAnsi" w:cstheme="minorBidi"/>
        </w:rPr>
        <w:t xml:space="preserve"> kuni </w:t>
      </w:r>
      <w:r w:rsidR="00425491">
        <w:rPr>
          <w:rFonts w:asciiTheme="minorHAnsi" w:hAnsiTheme="minorHAnsi" w:cstheme="minorBidi"/>
        </w:rPr>
        <w:t>5%.</w:t>
      </w:r>
    </w:p>
    <w:p w14:paraId="61791B5B" w14:textId="36FD95D4" w:rsidR="00372A81" w:rsidRDefault="00CE4561" w:rsidP="002904D6">
      <w:pPr>
        <w:pStyle w:val="Normaallaadveeb"/>
        <w:jc w:val="both"/>
        <w:rPr>
          <w:rFonts w:asciiTheme="minorHAnsi" w:hAnsiTheme="minorHAnsi" w:cstheme="minorBidi"/>
        </w:rPr>
      </w:pPr>
      <w:r>
        <w:rPr>
          <w:rFonts w:asciiTheme="minorHAnsi" w:hAnsiTheme="minorHAnsi" w:cstheme="minorBidi"/>
        </w:rPr>
        <w:t xml:space="preserve">Avaliku sektori asutuste käes on erinevaid </w:t>
      </w:r>
      <w:r w:rsidR="0083277A">
        <w:rPr>
          <w:rFonts w:asciiTheme="minorHAnsi" w:hAnsiTheme="minorHAnsi" w:cstheme="minorBidi"/>
        </w:rPr>
        <w:t xml:space="preserve">hooneid (koolid, kontorihooned, korterelamud, </w:t>
      </w:r>
      <w:r w:rsidR="00231D48">
        <w:rPr>
          <w:rFonts w:asciiTheme="minorHAnsi" w:hAnsiTheme="minorHAnsi" w:cstheme="minorBidi"/>
        </w:rPr>
        <w:t>haiglad, muuseumid jt)</w:t>
      </w:r>
      <w:r w:rsidR="004408A0">
        <w:rPr>
          <w:rFonts w:asciiTheme="minorHAnsi" w:hAnsiTheme="minorHAnsi" w:cstheme="minorBidi"/>
        </w:rPr>
        <w:t>, mistõttu</w:t>
      </w:r>
      <w:r w:rsidR="00231D48">
        <w:rPr>
          <w:rFonts w:asciiTheme="minorHAnsi" w:hAnsiTheme="minorHAnsi" w:cstheme="minorBidi"/>
        </w:rPr>
        <w:t xml:space="preserve"> ei saa rekonstrueerimis</w:t>
      </w:r>
      <w:r w:rsidR="004408A0">
        <w:rPr>
          <w:rFonts w:asciiTheme="minorHAnsi" w:hAnsiTheme="minorHAnsi" w:cstheme="minorBidi"/>
        </w:rPr>
        <w:t xml:space="preserve">e </w:t>
      </w:r>
      <w:r w:rsidR="00231D48">
        <w:rPr>
          <w:rFonts w:asciiTheme="minorHAnsi" w:hAnsiTheme="minorHAnsi" w:cstheme="minorBidi"/>
        </w:rPr>
        <w:t xml:space="preserve">maksumust </w:t>
      </w:r>
      <w:r w:rsidR="00132605">
        <w:rPr>
          <w:rFonts w:asciiTheme="minorHAnsi" w:hAnsiTheme="minorHAnsi" w:cstheme="minorBidi"/>
        </w:rPr>
        <w:t xml:space="preserve">lihtsalt hinnata. </w:t>
      </w:r>
      <w:commentRangeStart w:id="31"/>
      <w:r w:rsidR="00C92503">
        <w:rPr>
          <w:rFonts w:asciiTheme="minorHAnsi" w:hAnsiTheme="minorHAnsi" w:cstheme="minorBidi"/>
        </w:rPr>
        <w:t>Ü</w:t>
      </w:r>
      <w:r w:rsidR="00132605">
        <w:rPr>
          <w:rFonts w:asciiTheme="minorHAnsi" w:hAnsiTheme="minorHAnsi" w:cstheme="minorBidi"/>
        </w:rPr>
        <w:t>ldis</w:t>
      </w:r>
      <w:r w:rsidR="004408A0">
        <w:rPr>
          <w:rFonts w:asciiTheme="minorHAnsi" w:hAnsiTheme="minorHAnsi" w:cstheme="minorBidi"/>
        </w:rPr>
        <w:t>elt</w:t>
      </w:r>
      <w:r w:rsidR="00132605">
        <w:rPr>
          <w:rFonts w:asciiTheme="minorHAnsi" w:hAnsiTheme="minorHAnsi" w:cstheme="minorBidi"/>
        </w:rPr>
        <w:t xml:space="preserve"> </w:t>
      </w:r>
      <w:r w:rsidR="00F3161B">
        <w:rPr>
          <w:rFonts w:asciiTheme="minorHAnsi" w:hAnsiTheme="minorHAnsi" w:cstheme="minorBidi"/>
        </w:rPr>
        <w:t xml:space="preserve">võttes </w:t>
      </w:r>
      <w:r w:rsidR="004408A0">
        <w:rPr>
          <w:rFonts w:asciiTheme="minorHAnsi" w:hAnsiTheme="minorHAnsi" w:cstheme="minorBidi"/>
        </w:rPr>
        <w:t xml:space="preserve">on </w:t>
      </w:r>
      <w:r w:rsidR="00E70730">
        <w:rPr>
          <w:rFonts w:asciiTheme="minorHAnsi" w:hAnsiTheme="minorHAnsi" w:cstheme="minorBidi"/>
        </w:rPr>
        <w:t>rekonstrueeri</w:t>
      </w:r>
      <w:r w:rsidR="004408A0">
        <w:rPr>
          <w:rFonts w:asciiTheme="minorHAnsi" w:hAnsiTheme="minorHAnsi" w:cstheme="minorBidi"/>
        </w:rPr>
        <w:t>tava ruutmeetri</w:t>
      </w:r>
      <w:r w:rsidR="00F2492F">
        <w:rPr>
          <w:rFonts w:asciiTheme="minorHAnsi" w:hAnsiTheme="minorHAnsi" w:cstheme="minorBidi"/>
        </w:rPr>
        <w:t xml:space="preserve"> </w:t>
      </w:r>
      <w:r w:rsidR="00E70730">
        <w:rPr>
          <w:rFonts w:asciiTheme="minorHAnsi" w:hAnsiTheme="minorHAnsi" w:cstheme="minorBidi"/>
        </w:rPr>
        <w:t xml:space="preserve">maksumuseks </w:t>
      </w:r>
      <w:r w:rsidR="00B40245">
        <w:rPr>
          <w:rFonts w:asciiTheme="minorHAnsi" w:hAnsiTheme="minorHAnsi" w:cstheme="minorBidi"/>
        </w:rPr>
        <w:t>1200</w:t>
      </w:r>
      <w:r w:rsidR="007F06E9">
        <w:rPr>
          <w:rFonts w:asciiTheme="minorHAnsi" w:hAnsiTheme="minorHAnsi" w:cstheme="minorBidi"/>
        </w:rPr>
        <w:t xml:space="preserve"> eurot</w:t>
      </w:r>
      <w:r w:rsidR="00E26C47">
        <w:rPr>
          <w:rFonts w:asciiTheme="minorHAnsi" w:hAnsiTheme="minorHAnsi" w:cstheme="minorBidi"/>
        </w:rPr>
        <w:t xml:space="preserve">. Kuna hoone rekonstrueerimisega ei kaasne vaid </w:t>
      </w:r>
      <w:r w:rsidR="00EF3125">
        <w:rPr>
          <w:rFonts w:asciiTheme="minorHAnsi" w:hAnsiTheme="minorHAnsi" w:cstheme="minorBidi"/>
        </w:rPr>
        <w:t xml:space="preserve">energiatõhususe tööd, vaid sellega võib muuta nii ruumiplaneeringut, </w:t>
      </w:r>
      <w:r w:rsidR="001F21E1">
        <w:rPr>
          <w:rFonts w:asciiTheme="minorHAnsi" w:hAnsiTheme="minorHAnsi" w:cstheme="minorBidi"/>
        </w:rPr>
        <w:t>hoonet laiendada jms, siis tegelik investeering on kuni 2400</w:t>
      </w:r>
      <w:r w:rsidR="007F06E9">
        <w:rPr>
          <w:rFonts w:asciiTheme="minorHAnsi" w:hAnsiTheme="minorHAnsi" w:cstheme="minorBidi"/>
        </w:rPr>
        <w:t xml:space="preserve"> eurot </w:t>
      </w:r>
      <w:r w:rsidR="001F21E1">
        <w:rPr>
          <w:rFonts w:asciiTheme="minorHAnsi" w:hAnsiTheme="minorHAnsi" w:cstheme="minorBidi"/>
        </w:rPr>
        <w:t>m</w:t>
      </w:r>
      <w:r w:rsidR="001F21E1">
        <w:rPr>
          <w:rFonts w:asciiTheme="minorHAnsi" w:hAnsiTheme="minorHAnsi" w:cstheme="minorBidi"/>
          <w:vertAlign w:val="superscript"/>
        </w:rPr>
        <w:t>2</w:t>
      </w:r>
      <w:r w:rsidR="001F21E1">
        <w:rPr>
          <w:rFonts w:asciiTheme="minorHAnsi" w:hAnsiTheme="minorHAnsi" w:cstheme="minorBidi"/>
        </w:rPr>
        <w:t xml:space="preserve"> kohta.  </w:t>
      </w:r>
      <w:r w:rsidR="00E41D91">
        <w:rPr>
          <w:rFonts w:asciiTheme="minorHAnsi" w:hAnsiTheme="minorHAnsi" w:cstheme="minorBidi"/>
        </w:rPr>
        <w:t>Võttes arvesse kogu investeeringu</w:t>
      </w:r>
      <w:r w:rsidR="007F06E9">
        <w:rPr>
          <w:rFonts w:asciiTheme="minorHAnsi" w:hAnsiTheme="minorHAnsi" w:cstheme="minorBidi"/>
        </w:rPr>
        <w:t>t,</w:t>
      </w:r>
      <w:r w:rsidR="00E41D91">
        <w:rPr>
          <w:rFonts w:asciiTheme="minorHAnsi" w:hAnsiTheme="minorHAnsi" w:cstheme="minorBidi"/>
        </w:rPr>
        <w:t xml:space="preserve"> on kulu avaliku sektori asutustele </w:t>
      </w:r>
      <w:r w:rsidR="00413CE9">
        <w:rPr>
          <w:rFonts w:asciiTheme="minorHAnsi" w:hAnsiTheme="minorHAnsi" w:cstheme="minorBidi"/>
        </w:rPr>
        <w:t>~</w:t>
      </w:r>
      <w:r w:rsidR="007F06E9">
        <w:rPr>
          <w:rFonts w:asciiTheme="minorHAnsi" w:hAnsiTheme="minorHAnsi" w:cstheme="minorBidi"/>
        </w:rPr>
        <w:t xml:space="preserve"> </w:t>
      </w:r>
      <w:r w:rsidR="00413CE9">
        <w:rPr>
          <w:rFonts w:asciiTheme="minorHAnsi" w:hAnsiTheme="minorHAnsi" w:cstheme="minorBidi"/>
        </w:rPr>
        <w:t>400 m</w:t>
      </w:r>
      <w:r w:rsidR="00A669F2">
        <w:rPr>
          <w:rFonts w:asciiTheme="minorHAnsi" w:hAnsiTheme="minorHAnsi" w:cstheme="minorBidi"/>
        </w:rPr>
        <w:t xml:space="preserve">iljonit eurot aastas. </w:t>
      </w:r>
      <w:r w:rsidR="00E50949">
        <w:rPr>
          <w:rFonts w:asciiTheme="minorHAnsi" w:hAnsiTheme="minorHAnsi" w:cstheme="minorBidi"/>
        </w:rPr>
        <w:t xml:space="preserve"> </w:t>
      </w:r>
      <w:commentRangeEnd w:id="31"/>
      <w:r w:rsidR="00540DEE">
        <w:rPr>
          <w:rStyle w:val="Kommentaariviide"/>
          <w:rFonts w:asciiTheme="minorHAnsi" w:hAnsiTheme="minorHAnsi" w:cstheme="minorBidi"/>
          <w:sz w:val="24"/>
          <w:szCs w:val="24"/>
        </w:rPr>
        <w:commentReference w:id="31"/>
      </w:r>
    </w:p>
    <w:p w14:paraId="0ED43095" w14:textId="37D9EB1E" w:rsidR="00CC5A85" w:rsidRDefault="00372A81" w:rsidP="002904D6">
      <w:pPr>
        <w:pStyle w:val="Normaallaadveeb"/>
        <w:spacing w:before="0" w:beforeAutospacing="0" w:after="0" w:afterAutospacing="0"/>
        <w:jc w:val="both"/>
      </w:pPr>
      <w:commentRangeStart w:id="32"/>
      <w:r w:rsidRPr="00372A81">
        <w:t>Kehtiva riikli</w:t>
      </w:r>
      <w:r>
        <w:t>ku</w:t>
      </w:r>
      <w:r w:rsidRPr="00372A81">
        <w:t xml:space="preserve"> eelarvestrateegia</w:t>
      </w:r>
      <w:r w:rsidR="004F2403">
        <w:rPr>
          <w:rStyle w:val="Allmrkuseviide"/>
        </w:rPr>
        <w:footnoteReference w:id="78"/>
      </w:r>
      <w:r w:rsidRPr="00372A81">
        <w:t xml:space="preserve"> (RES) meetmete kohaselt on avaliku sektori hoonete rekonstrueerimiseks ette nähtud piiratud mahus </w:t>
      </w:r>
      <w:r w:rsidR="00C92503">
        <w:t xml:space="preserve">rahalised </w:t>
      </w:r>
      <w:r w:rsidRPr="00372A81">
        <w:t>vahendid:</w:t>
      </w:r>
    </w:p>
    <w:p w14:paraId="4BF1824D" w14:textId="77777777" w:rsidR="00CC5A85" w:rsidRDefault="00372A81" w:rsidP="002904D6">
      <w:pPr>
        <w:pStyle w:val="Normaallaadveeb"/>
        <w:numPr>
          <w:ilvl w:val="0"/>
          <w:numId w:val="30"/>
        </w:numPr>
        <w:spacing w:before="0" w:beforeAutospacing="0" w:after="0" w:afterAutospacing="0"/>
        <w:jc w:val="both"/>
      </w:pPr>
      <w:r w:rsidRPr="00372A81">
        <w:t xml:space="preserve">kohalike omavalitsuste hoonete toetuseks ligikaudu 137 miljonit eurot perioodil 2026–2029; </w:t>
      </w:r>
    </w:p>
    <w:p w14:paraId="11AF2468" w14:textId="5B017442" w:rsidR="00372A81" w:rsidRPr="00372A81" w:rsidRDefault="00372A81" w:rsidP="002904D6">
      <w:pPr>
        <w:pStyle w:val="Normaallaadveeb"/>
        <w:numPr>
          <w:ilvl w:val="0"/>
          <w:numId w:val="30"/>
        </w:numPr>
        <w:spacing w:before="0" w:beforeAutospacing="0" w:after="0" w:afterAutospacing="0"/>
        <w:jc w:val="both"/>
      </w:pPr>
      <w:r w:rsidRPr="00372A81">
        <w:t>keskvalitsuse hoonete</w:t>
      </w:r>
      <w:r w:rsidR="00C92503">
        <w:t xml:space="preserve"> toetuseks</w:t>
      </w:r>
      <w:r w:rsidRPr="00372A81">
        <w:t xml:space="preserve"> ligikaudu 132 miljonit eurot perioodil 2027–2030.</w:t>
      </w:r>
      <w:commentRangeEnd w:id="32"/>
      <w:r w:rsidR="005F4718" w:rsidRPr="00372A81">
        <w:rPr>
          <w:rStyle w:val="Kommentaariviide"/>
          <w:sz w:val="24"/>
          <w:szCs w:val="24"/>
        </w:rPr>
        <w:commentReference w:id="32"/>
      </w:r>
    </w:p>
    <w:p w14:paraId="1FD36689" w14:textId="77777777" w:rsidR="0082692C" w:rsidRDefault="0082692C" w:rsidP="00947442">
      <w:pPr>
        <w:pStyle w:val="muudetavtekst"/>
        <w:rPr>
          <w:rFonts w:asciiTheme="minorHAnsi" w:hAnsiTheme="minorHAnsi" w:cstheme="minorBidi"/>
        </w:rPr>
      </w:pPr>
    </w:p>
    <w:p w14:paraId="3BF25B0E" w14:textId="559F7590" w:rsidR="00427143" w:rsidRPr="00425491" w:rsidRDefault="00427143" w:rsidP="00947442">
      <w:pPr>
        <w:pStyle w:val="muudetavtekst"/>
        <w:rPr>
          <w:rFonts w:asciiTheme="minorHAnsi" w:hAnsiTheme="minorHAnsi" w:cstheme="minorBidi"/>
          <w:u w:val="single"/>
        </w:rPr>
      </w:pPr>
      <w:r w:rsidRPr="00425491">
        <w:rPr>
          <w:rFonts w:asciiTheme="minorHAnsi" w:hAnsiTheme="minorHAnsi" w:cstheme="minorBidi"/>
          <w:u w:val="single"/>
        </w:rPr>
        <w:t>Keskvalit</w:t>
      </w:r>
      <w:r w:rsidR="002050FF" w:rsidRPr="00425491">
        <w:rPr>
          <w:rFonts w:asciiTheme="minorHAnsi" w:hAnsiTheme="minorHAnsi" w:cstheme="minorBidi"/>
          <w:u w:val="single"/>
        </w:rPr>
        <w:t>s</w:t>
      </w:r>
      <w:r w:rsidRPr="00425491">
        <w:rPr>
          <w:rFonts w:asciiTheme="minorHAnsi" w:hAnsiTheme="minorHAnsi" w:cstheme="minorBidi"/>
          <w:u w:val="single"/>
        </w:rPr>
        <w:t>u</w:t>
      </w:r>
      <w:r w:rsidR="007D34E1">
        <w:rPr>
          <w:rFonts w:asciiTheme="minorHAnsi" w:hAnsiTheme="minorHAnsi" w:cstheme="minorBidi"/>
          <w:u w:val="single"/>
        </w:rPr>
        <w:t>s</w:t>
      </w:r>
    </w:p>
    <w:p w14:paraId="7A5936DB" w14:textId="79D277EF" w:rsidR="00B07C27" w:rsidRDefault="00C2713A" w:rsidP="00947442">
      <w:pPr>
        <w:pStyle w:val="muudetavtekst"/>
        <w:rPr>
          <w:rFonts w:asciiTheme="minorHAnsi" w:hAnsiTheme="minorHAnsi" w:cstheme="minorBidi"/>
        </w:rPr>
      </w:pPr>
      <w:r>
        <w:rPr>
          <w:rFonts w:asciiTheme="minorHAnsi" w:hAnsiTheme="minorHAnsi" w:cstheme="minorBidi"/>
        </w:rPr>
        <w:t xml:space="preserve">Seni on </w:t>
      </w:r>
      <w:r w:rsidR="00646B97" w:rsidRPr="00425491">
        <w:rPr>
          <w:rFonts w:asciiTheme="minorHAnsi" w:hAnsiTheme="minorHAnsi" w:cstheme="minorBidi"/>
        </w:rPr>
        <w:t>olnud</w:t>
      </w:r>
      <w:r w:rsidR="00622403" w:rsidRPr="00425491">
        <w:rPr>
          <w:rFonts w:asciiTheme="minorHAnsi" w:hAnsiTheme="minorHAnsi" w:cstheme="minorBidi"/>
        </w:rPr>
        <w:t xml:space="preserve"> </w:t>
      </w:r>
      <w:r w:rsidR="00B60C77">
        <w:rPr>
          <w:rFonts w:asciiTheme="minorHAnsi" w:hAnsiTheme="minorHAnsi" w:cstheme="minorBidi"/>
        </w:rPr>
        <w:t xml:space="preserve">hoonete </w:t>
      </w:r>
      <w:r w:rsidR="007D34E1">
        <w:rPr>
          <w:rFonts w:asciiTheme="minorHAnsi" w:hAnsiTheme="minorHAnsi" w:cstheme="minorBidi"/>
        </w:rPr>
        <w:t xml:space="preserve">(v.a haiglad ja ülikoolid) </w:t>
      </w:r>
      <w:r w:rsidR="00FB2CAC" w:rsidRPr="00425491">
        <w:rPr>
          <w:rFonts w:asciiTheme="minorHAnsi" w:hAnsiTheme="minorHAnsi" w:cstheme="minorBidi"/>
        </w:rPr>
        <w:t>rekonstrueerimise kohustus</w:t>
      </w:r>
      <w:r w:rsidR="00B60C77">
        <w:rPr>
          <w:rFonts w:asciiTheme="minorHAnsi" w:hAnsiTheme="minorHAnsi" w:cstheme="minorBidi"/>
        </w:rPr>
        <w:t xml:space="preserve"> keskvalit</w:t>
      </w:r>
      <w:r w:rsidR="002F1E68">
        <w:rPr>
          <w:rFonts w:asciiTheme="minorHAnsi" w:hAnsiTheme="minorHAnsi" w:cstheme="minorBidi"/>
        </w:rPr>
        <w:t>s</w:t>
      </w:r>
      <w:r w:rsidR="00B60C77">
        <w:rPr>
          <w:rFonts w:asciiTheme="minorHAnsi" w:hAnsiTheme="minorHAnsi" w:cstheme="minorBidi"/>
        </w:rPr>
        <w:t>usel</w:t>
      </w:r>
      <w:r w:rsidR="002F1E68">
        <w:rPr>
          <w:rFonts w:asciiTheme="minorHAnsi" w:hAnsiTheme="minorHAnsi" w:cstheme="minorBidi"/>
        </w:rPr>
        <w:t>. Eelkõige rekonstrueeriti se</w:t>
      </w:r>
      <w:r w:rsidR="00B07C27">
        <w:rPr>
          <w:rFonts w:asciiTheme="minorHAnsi" w:hAnsiTheme="minorHAnsi" w:cstheme="minorBidi"/>
        </w:rPr>
        <w:t xml:space="preserve">ni ministeeriumite </w:t>
      </w:r>
      <w:r w:rsidR="00DF58E0">
        <w:rPr>
          <w:rFonts w:asciiTheme="minorHAnsi" w:hAnsiTheme="minorHAnsi" w:cstheme="minorBidi"/>
        </w:rPr>
        <w:t xml:space="preserve">ja nende allasutuste </w:t>
      </w:r>
      <w:r w:rsidR="00B07C27">
        <w:rPr>
          <w:rFonts w:asciiTheme="minorHAnsi" w:hAnsiTheme="minorHAnsi" w:cstheme="minorBidi"/>
        </w:rPr>
        <w:t>omandis olevaid hooneid.</w:t>
      </w:r>
    </w:p>
    <w:p w14:paraId="12EB914B" w14:textId="71580C2E" w:rsidR="003D5EF2" w:rsidRDefault="008A7945" w:rsidP="00947442">
      <w:pPr>
        <w:pStyle w:val="muudetavtekst"/>
        <w:rPr>
          <w:rFonts w:asciiTheme="minorHAnsi" w:hAnsiTheme="minorHAnsi" w:cstheme="minorBidi"/>
        </w:rPr>
      </w:pPr>
      <w:r>
        <w:rPr>
          <w:rFonts w:asciiTheme="minorHAnsi" w:hAnsiTheme="minorHAnsi" w:cstheme="minorBidi"/>
        </w:rPr>
        <w:t xml:space="preserve">Kuna direktiiv </w:t>
      </w:r>
      <w:r w:rsidR="007F06E9">
        <w:rPr>
          <w:rFonts w:asciiTheme="minorHAnsi" w:hAnsiTheme="minorHAnsi" w:cstheme="minorBidi"/>
        </w:rPr>
        <w:t>kehtesta</w:t>
      </w:r>
      <w:r>
        <w:rPr>
          <w:rFonts w:asciiTheme="minorHAnsi" w:hAnsiTheme="minorHAnsi" w:cstheme="minorBidi"/>
        </w:rPr>
        <w:t xml:space="preserve">b üleminekusätted </w:t>
      </w:r>
      <w:r w:rsidR="00DF58E0">
        <w:rPr>
          <w:rFonts w:asciiTheme="minorHAnsi" w:hAnsiTheme="minorHAnsi" w:cstheme="minorBidi"/>
        </w:rPr>
        <w:t>ainult kohalik</w:t>
      </w:r>
      <w:r w:rsidR="007F06E9">
        <w:rPr>
          <w:rFonts w:asciiTheme="minorHAnsi" w:hAnsiTheme="minorHAnsi" w:cstheme="minorBidi"/>
        </w:rPr>
        <w:t>ele</w:t>
      </w:r>
      <w:r w:rsidR="00DF58E0">
        <w:rPr>
          <w:rFonts w:asciiTheme="minorHAnsi" w:hAnsiTheme="minorHAnsi" w:cstheme="minorBidi"/>
        </w:rPr>
        <w:t xml:space="preserve"> omavalitsustele</w:t>
      </w:r>
      <w:r w:rsidR="007D34E1">
        <w:rPr>
          <w:rFonts w:asciiTheme="minorHAnsi" w:hAnsiTheme="minorHAnsi" w:cstheme="minorBidi"/>
        </w:rPr>
        <w:t>,</w:t>
      </w:r>
      <w:r w:rsidR="00DF58E0">
        <w:rPr>
          <w:rFonts w:asciiTheme="minorHAnsi" w:hAnsiTheme="minorHAnsi" w:cstheme="minorBidi"/>
        </w:rPr>
        <w:t xml:space="preserve"> siis ülejäänud avaliku sektori hooned </w:t>
      </w:r>
      <w:r w:rsidR="007D34E1">
        <w:rPr>
          <w:rFonts w:asciiTheme="minorHAnsi" w:hAnsiTheme="minorHAnsi" w:cstheme="minorBidi"/>
        </w:rPr>
        <w:t>kuuluvad</w:t>
      </w:r>
      <w:r w:rsidR="00A233E4">
        <w:rPr>
          <w:rFonts w:asciiTheme="minorHAnsi" w:hAnsiTheme="minorHAnsi" w:cstheme="minorBidi"/>
        </w:rPr>
        <w:t xml:space="preserve"> keskvalitsuse all</w:t>
      </w:r>
      <w:r w:rsidR="007D34E1">
        <w:rPr>
          <w:rFonts w:asciiTheme="minorHAnsi" w:hAnsiTheme="minorHAnsi" w:cstheme="minorBidi"/>
        </w:rPr>
        <w:t>a.</w:t>
      </w:r>
    </w:p>
    <w:p w14:paraId="45892B00" w14:textId="4E753DF6" w:rsidR="00ED1AB4" w:rsidRPr="00425491" w:rsidRDefault="00D879F6" w:rsidP="00947442">
      <w:pPr>
        <w:pStyle w:val="muudetavtekst"/>
        <w:rPr>
          <w:rFonts w:asciiTheme="minorHAnsi" w:hAnsiTheme="minorHAnsi" w:cstheme="minorBidi"/>
        </w:rPr>
      </w:pPr>
      <w:r w:rsidRPr="00425491">
        <w:rPr>
          <w:rFonts w:asciiTheme="minorHAnsi" w:hAnsiTheme="minorHAnsi" w:cstheme="minorBidi"/>
        </w:rPr>
        <w:t>Keskvalit</w:t>
      </w:r>
      <w:r w:rsidR="00425491">
        <w:rPr>
          <w:rFonts w:asciiTheme="minorHAnsi" w:hAnsiTheme="minorHAnsi" w:cstheme="minorBidi"/>
        </w:rPr>
        <w:t>s</w:t>
      </w:r>
      <w:r w:rsidRPr="00425491">
        <w:rPr>
          <w:rFonts w:asciiTheme="minorHAnsi" w:hAnsiTheme="minorHAnsi" w:cstheme="minorBidi"/>
        </w:rPr>
        <w:t xml:space="preserve">use </w:t>
      </w:r>
      <w:r w:rsidR="009F7C2F">
        <w:rPr>
          <w:rFonts w:asciiTheme="minorHAnsi" w:hAnsiTheme="minorHAnsi" w:cstheme="minorBidi"/>
        </w:rPr>
        <w:t xml:space="preserve">(sh haiglad ja ülikoolid) </w:t>
      </w:r>
      <w:r w:rsidRPr="00425491">
        <w:rPr>
          <w:rFonts w:asciiTheme="minorHAnsi" w:hAnsiTheme="minorHAnsi" w:cstheme="minorBidi"/>
        </w:rPr>
        <w:t xml:space="preserve">energiatarve </w:t>
      </w:r>
      <w:r w:rsidR="00C2713A">
        <w:rPr>
          <w:rFonts w:asciiTheme="minorHAnsi" w:hAnsiTheme="minorHAnsi" w:cstheme="minorBidi"/>
        </w:rPr>
        <w:t>oli 2021</w:t>
      </w:r>
      <w:r w:rsidR="007D34E1">
        <w:rPr>
          <w:rFonts w:asciiTheme="minorHAnsi" w:hAnsiTheme="minorHAnsi" w:cstheme="minorBidi"/>
        </w:rPr>
        <w:t>.</w:t>
      </w:r>
      <w:r w:rsidR="00C2713A">
        <w:rPr>
          <w:rFonts w:asciiTheme="minorHAnsi" w:hAnsiTheme="minorHAnsi" w:cstheme="minorBidi"/>
        </w:rPr>
        <w:t xml:space="preserve"> aastal </w:t>
      </w:r>
      <w:r w:rsidR="001057AE" w:rsidRPr="00425491">
        <w:rPr>
          <w:rFonts w:asciiTheme="minorHAnsi" w:hAnsiTheme="minorHAnsi" w:cstheme="minorBidi"/>
        </w:rPr>
        <w:t xml:space="preserve">u </w:t>
      </w:r>
      <w:r w:rsidR="00E36562" w:rsidRPr="00425491">
        <w:rPr>
          <w:rFonts w:asciiTheme="minorHAnsi" w:hAnsiTheme="minorHAnsi" w:cstheme="minorBidi"/>
        </w:rPr>
        <w:t xml:space="preserve">1003 GWh, millest 93% </w:t>
      </w:r>
      <w:r w:rsidR="00585338">
        <w:rPr>
          <w:rFonts w:asciiTheme="minorHAnsi" w:hAnsiTheme="minorHAnsi" w:cstheme="minorBidi"/>
        </w:rPr>
        <w:t>tarbisid</w:t>
      </w:r>
      <w:r w:rsidR="00585338" w:rsidRPr="00425491">
        <w:rPr>
          <w:rFonts w:asciiTheme="minorHAnsi" w:hAnsiTheme="minorHAnsi" w:cstheme="minorBidi"/>
        </w:rPr>
        <w:t xml:space="preserve"> </w:t>
      </w:r>
      <w:r w:rsidR="00E36562" w:rsidRPr="00425491">
        <w:rPr>
          <w:rFonts w:asciiTheme="minorHAnsi" w:hAnsiTheme="minorHAnsi" w:cstheme="minorBidi"/>
        </w:rPr>
        <w:t>hoone</w:t>
      </w:r>
      <w:r w:rsidR="00585338">
        <w:rPr>
          <w:rFonts w:asciiTheme="minorHAnsi" w:hAnsiTheme="minorHAnsi" w:cstheme="minorBidi"/>
        </w:rPr>
        <w:t>d</w:t>
      </w:r>
      <w:r w:rsidR="00E36562" w:rsidRPr="00425491">
        <w:rPr>
          <w:rFonts w:asciiTheme="minorHAnsi" w:hAnsiTheme="minorHAnsi" w:cstheme="minorBidi"/>
        </w:rPr>
        <w:t xml:space="preserve">, </w:t>
      </w:r>
      <w:r w:rsidR="001C3F79" w:rsidRPr="00425491">
        <w:rPr>
          <w:rFonts w:asciiTheme="minorHAnsi" w:hAnsiTheme="minorHAnsi" w:cstheme="minorBidi"/>
        </w:rPr>
        <w:t>1% rajatis</w:t>
      </w:r>
      <w:r w:rsidR="00201837">
        <w:rPr>
          <w:rFonts w:asciiTheme="minorHAnsi" w:hAnsiTheme="minorHAnsi" w:cstheme="minorBidi"/>
        </w:rPr>
        <w:t>e</w:t>
      </w:r>
      <w:r w:rsidR="00585338">
        <w:rPr>
          <w:rFonts w:asciiTheme="minorHAnsi" w:hAnsiTheme="minorHAnsi" w:cstheme="minorBidi"/>
        </w:rPr>
        <w:t>d</w:t>
      </w:r>
      <w:r w:rsidR="001C3F79" w:rsidRPr="00425491">
        <w:rPr>
          <w:rFonts w:asciiTheme="minorHAnsi" w:hAnsiTheme="minorHAnsi" w:cstheme="minorBidi"/>
        </w:rPr>
        <w:t xml:space="preserve"> (nt tänavavalgustus riigiteedel) </w:t>
      </w:r>
      <w:r w:rsidR="00ED1AB4" w:rsidRPr="00425491">
        <w:rPr>
          <w:rFonts w:asciiTheme="minorHAnsi" w:hAnsiTheme="minorHAnsi" w:cstheme="minorBidi"/>
        </w:rPr>
        <w:t>ja 5% transpor</w:t>
      </w:r>
      <w:r w:rsidR="007D34E1">
        <w:rPr>
          <w:rFonts w:asciiTheme="minorHAnsi" w:hAnsiTheme="minorHAnsi" w:cstheme="minorBidi"/>
        </w:rPr>
        <w:t>t</w:t>
      </w:r>
      <w:r w:rsidR="00C2713A">
        <w:rPr>
          <w:rFonts w:asciiTheme="minorHAnsi" w:hAnsiTheme="minorHAnsi" w:cstheme="minorBidi"/>
        </w:rPr>
        <w:t xml:space="preserve"> (tabel</w:t>
      </w:r>
      <w:r w:rsidR="00810F96">
        <w:rPr>
          <w:rFonts w:asciiTheme="minorHAnsi" w:hAnsiTheme="minorHAnsi" w:cstheme="minorBidi"/>
        </w:rPr>
        <w:t xml:space="preserve"> 8</w:t>
      </w:r>
      <w:r w:rsidR="00C2713A">
        <w:rPr>
          <w:rFonts w:asciiTheme="minorHAnsi" w:hAnsiTheme="minorHAnsi" w:cstheme="minorBidi"/>
        </w:rPr>
        <w:t>)</w:t>
      </w:r>
      <w:r w:rsidR="00810F96">
        <w:rPr>
          <w:rFonts w:asciiTheme="minorHAnsi" w:hAnsiTheme="minorHAnsi" w:cstheme="minorBidi"/>
        </w:rPr>
        <w:t>.</w:t>
      </w:r>
      <w:r w:rsidR="00C2713A">
        <w:rPr>
          <w:rFonts w:asciiTheme="minorHAnsi" w:hAnsiTheme="minorHAnsi" w:cstheme="minorBidi"/>
        </w:rPr>
        <w:t xml:space="preserve"> </w:t>
      </w:r>
      <w:r w:rsidR="00ED1AB4" w:rsidRPr="00425491">
        <w:rPr>
          <w:rFonts w:asciiTheme="minorHAnsi" w:hAnsiTheme="minorHAnsi" w:cstheme="minorBidi"/>
        </w:rPr>
        <w:t xml:space="preserve">Seega </w:t>
      </w:r>
      <w:r w:rsidR="007D34E1">
        <w:rPr>
          <w:rFonts w:asciiTheme="minorHAnsi" w:hAnsiTheme="minorHAnsi" w:cstheme="minorBidi"/>
        </w:rPr>
        <w:t xml:space="preserve">tuleb </w:t>
      </w:r>
      <w:r w:rsidR="00ED1AB4" w:rsidRPr="00425491">
        <w:rPr>
          <w:rFonts w:asciiTheme="minorHAnsi" w:hAnsiTheme="minorHAnsi" w:cstheme="minorBidi"/>
        </w:rPr>
        <w:t>energiasäästu</w:t>
      </w:r>
      <w:r w:rsidR="003D5EF2">
        <w:rPr>
          <w:rFonts w:asciiTheme="minorHAnsi" w:hAnsiTheme="minorHAnsi" w:cstheme="minorBidi"/>
        </w:rPr>
        <w:t xml:space="preserve"> saavutamiseks hoolikamalt jälgida </w:t>
      </w:r>
      <w:r w:rsidR="00993ED4">
        <w:rPr>
          <w:rFonts w:asciiTheme="minorHAnsi" w:hAnsiTheme="minorHAnsi" w:cstheme="minorBidi"/>
        </w:rPr>
        <w:t xml:space="preserve">energiakasutust </w:t>
      </w:r>
      <w:r w:rsidR="00ED1AB4" w:rsidRPr="00425491">
        <w:rPr>
          <w:rFonts w:asciiTheme="minorHAnsi" w:hAnsiTheme="minorHAnsi" w:cstheme="minorBidi"/>
        </w:rPr>
        <w:t>hoonete</w:t>
      </w:r>
      <w:r w:rsidR="007D34E1">
        <w:rPr>
          <w:rFonts w:asciiTheme="minorHAnsi" w:hAnsiTheme="minorHAnsi" w:cstheme="minorBidi"/>
        </w:rPr>
        <w:t>s</w:t>
      </w:r>
      <w:r w:rsidR="004C3129">
        <w:rPr>
          <w:rFonts w:asciiTheme="minorHAnsi" w:hAnsiTheme="minorHAnsi" w:cstheme="minorBidi"/>
        </w:rPr>
        <w:t xml:space="preserve"> ja</w:t>
      </w:r>
      <w:r w:rsidR="00ED1AB4" w:rsidRPr="00425491">
        <w:rPr>
          <w:rFonts w:asciiTheme="minorHAnsi" w:hAnsiTheme="minorHAnsi" w:cstheme="minorBidi"/>
        </w:rPr>
        <w:t xml:space="preserve"> </w:t>
      </w:r>
      <w:r w:rsidR="00384A3D" w:rsidRPr="00425491">
        <w:rPr>
          <w:rFonts w:asciiTheme="minorHAnsi" w:hAnsiTheme="minorHAnsi" w:cstheme="minorBidi"/>
        </w:rPr>
        <w:t xml:space="preserve"> tehnosüsteemide tööd </w:t>
      </w:r>
      <w:r w:rsidR="004C3129">
        <w:rPr>
          <w:rFonts w:asciiTheme="minorHAnsi" w:hAnsiTheme="minorHAnsi" w:cstheme="minorBidi"/>
        </w:rPr>
        <w:t>ning</w:t>
      </w:r>
      <w:r w:rsidR="00384A3D" w:rsidRPr="00425491">
        <w:rPr>
          <w:rFonts w:asciiTheme="minorHAnsi" w:hAnsiTheme="minorHAnsi" w:cstheme="minorBidi"/>
        </w:rPr>
        <w:t xml:space="preserve"> </w:t>
      </w:r>
      <w:r w:rsidR="007D34E1">
        <w:rPr>
          <w:rFonts w:asciiTheme="minorHAnsi" w:hAnsiTheme="minorHAnsi" w:cstheme="minorBidi"/>
        </w:rPr>
        <w:t xml:space="preserve">rekonstrueerida </w:t>
      </w:r>
      <w:r w:rsidR="00384A3D" w:rsidRPr="00425491">
        <w:rPr>
          <w:rFonts w:asciiTheme="minorHAnsi" w:hAnsiTheme="minorHAnsi" w:cstheme="minorBidi"/>
        </w:rPr>
        <w:t>hoone</w:t>
      </w:r>
      <w:r w:rsidR="007D34E1">
        <w:rPr>
          <w:rFonts w:asciiTheme="minorHAnsi" w:hAnsiTheme="minorHAnsi" w:cstheme="minorBidi"/>
        </w:rPr>
        <w:t>d.</w:t>
      </w:r>
    </w:p>
    <w:p w14:paraId="7A1F7DBE" w14:textId="5156D939" w:rsidR="00695E2C" w:rsidRDefault="005545AD" w:rsidP="00947442">
      <w:pPr>
        <w:pStyle w:val="muudetavtekst"/>
        <w:rPr>
          <w:rFonts w:asciiTheme="minorHAnsi" w:hAnsiTheme="minorHAnsi" w:cstheme="minorBidi"/>
        </w:rPr>
      </w:pPr>
      <w:r>
        <w:rPr>
          <w:rFonts w:asciiTheme="minorHAnsi" w:hAnsiTheme="minorHAnsi" w:cstheme="minorBidi"/>
        </w:rPr>
        <w:t xml:space="preserve">Keskvalitsuse </w:t>
      </w:r>
      <w:r w:rsidR="00695E2C">
        <w:rPr>
          <w:rFonts w:asciiTheme="minorHAnsi" w:hAnsiTheme="minorHAnsi" w:cstheme="minorBidi"/>
        </w:rPr>
        <w:t>omandis oli</w:t>
      </w:r>
      <w:r>
        <w:rPr>
          <w:rFonts w:asciiTheme="minorHAnsi" w:hAnsiTheme="minorHAnsi" w:cstheme="minorBidi"/>
        </w:rPr>
        <w:t xml:space="preserve"> </w:t>
      </w:r>
      <w:r w:rsidR="00285B4C">
        <w:rPr>
          <w:rFonts w:asciiTheme="minorHAnsi" w:hAnsiTheme="minorHAnsi" w:cstheme="minorBidi"/>
        </w:rPr>
        <w:t xml:space="preserve">(tabel </w:t>
      </w:r>
      <w:r w:rsidR="004457C0">
        <w:rPr>
          <w:rFonts w:asciiTheme="minorHAnsi" w:hAnsiTheme="minorHAnsi" w:cstheme="minorBidi"/>
        </w:rPr>
        <w:t>3</w:t>
      </w:r>
      <w:r w:rsidR="00285B4C">
        <w:rPr>
          <w:rFonts w:asciiTheme="minorHAnsi" w:hAnsiTheme="minorHAnsi" w:cstheme="minorBidi"/>
        </w:rPr>
        <w:t>)</w:t>
      </w:r>
      <w:r w:rsidR="00695E2C">
        <w:rPr>
          <w:rFonts w:asciiTheme="minorHAnsi" w:hAnsiTheme="minorHAnsi" w:cstheme="minorBidi"/>
        </w:rPr>
        <w:t xml:space="preserve"> 790 hoonet</w:t>
      </w:r>
      <w:r w:rsidR="00423C8C">
        <w:rPr>
          <w:rFonts w:asciiTheme="minorHAnsi" w:hAnsiTheme="minorHAnsi" w:cstheme="minorBidi"/>
        </w:rPr>
        <w:t xml:space="preserve"> (17% hoonetest), kasulikku üldpinda 2</w:t>
      </w:r>
      <w:r w:rsidR="00E15FC6">
        <w:rPr>
          <w:rFonts w:asciiTheme="minorHAnsi" w:hAnsiTheme="minorHAnsi" w:cstheme="minorBidi"/>
        </w:rPr>
        <w:t> 062 505 m</w:t>
      </w:r>
      <w:r w:rsidR="00E15FC6">
        <w:rPr>
          <w:rFonts w:asciiTheme="minorHAnsi" w:hAnsiTheme="minorHAnsi" w:cstheme="minorBidi"/>
          <w:vertAlign w:val="superscript"/>
        </w:rPr>
        <w:t>2</w:t>
      </w:r>
      <w:r w:rsidR="00E15FC6">
        <w:rPr>
          <w:rFonts w:asciiTheme="minorHAnsi" w:hAnsiTheme="minorHAnsi" w:cstheme="minorBidi"/>
        </w:rPr>
        <w:t xml:space="preserve"> (20% üldpinnast)</w:t>
      </w:r>
      <w:r w:rsidR="00E70730">
        <w:rPr>
          <w:rFonts w:asciiTheme="minorHAnsi" w:hAnsiTheme="minorHAnsi" w:cstheme="minorBidi"/>
        </w:rPr>
        <w:t>.</w:t>
      </w:r>
    </w:p>
    <w:p w14:paraId="6AB319ED" w14:textId="7EDD5E80" w:rsidR="00F31CFA" w:rsidRDefault="00F31CFA" w:rsidP="00947442">
      <w:pPr>
        <w:pStyle w:val="muudetavtekst"/>
        <w:rPr>
          <w:rFonts w:asciiTheme="minorHAnsi" w:hAnsiTheme="minorHAnsi" w:cstheme="minorBidi"/>
        </w:rPr>
      </w:pPr>
      <w:r>
        <w:rPr>
          <w:rFonts w:asciiTheme="minorHAnsi" w:hAnsiTheme="minorHAnsi" w:cstheme="minorBidi"/>
        </w:rPr>
        <w:t xml:space="preserve">Keskvalitsuse </w:t>
      </w:r>
      <w:r w:rsidR="00D2790B">
        <w:rPr>
          <w:rFonts w:asciiTheme="minorHAnsi" w:hAnsiTheme="minorHAnsi" w:cstheme="minorBidi"/>
        </w:rPr>
        <w:t xml:space="preserve">kinnisvara koordinaatori rolli täidab juba praegu Rahandusministeerium, mistõttu ei </w:t>
      </w:r>
      <w:r w:rsidR="00585338">
        <w:rPr>
          <w:rFonts w:asciiTheme="minorHAnsi" w:hAnsiTheme="minorHAnsi" w:cstheme="minorBidi"/>
        </w:rPr>
        <w:t xml:space="preserve">ole </w:t>
      </w:r>
      <w:r w:rsidR="00D2790B">
        <w:rPr>
          <w:rFonts w:asciiTheme="minorHAnsi" w:hAnsiTheme="minorHAnsi" w:cstheme="minorBidi"/>
        </w:rPr>
        <w:t>nä</w:t>
      </w:r>
      <w:r w:rsidR="00585338">
        <w:rPr>
          <w:rFonts w:asciiTheme="minorHAnsi" w:hAnsiTheme="minorHAnsi" w:cstheme="minorBidi"/>
        </w:rPr>
        <w:t>ha</w:t>
      </w:r>
      <w:r w:rsidR="00D2790B">
        <w:rPr>
          <w:rFonts w:asciiTheme="minorHAnsi" w:hAnsiTheme="minorHAnsi" w:cstheme="minorBidi"/>
        </w:rPr>
        <w:t xml:space="preserve"> </w:t>
      </w:r>
      <w:r w:rsidR="00585338">
        <w:rPr>
          <w:rFonts w:asciiTheme="minorHAnsi" w:hAnsiTheme="minorHAnsi" w:cstheme="minorBidi"/>
        </w:rPr>
        <w:t>tema</w:t>
      </w:r>
      <w:r w:rsidR="00D2790B">
        <w:rPr>
          <w:rFonts w:asciiTheme="minorHAnsi" w:hAnsiTheme="minorHAnsi" w:cstheme="minorBidi"/>
        </w:rPr>
        <w:t xml:space="preserve"> töökoormuse suurenemist uute nõuete</w:t>
      </w:r>
      <w:r w:rsidR="007D34E1">
        <w:rPr>
          <w:rFonts w:asciiTheme="minorHAnsi" w:hAnsiTheme="minorHAnsi" w:cstheme="minorBidi"/>
        </w:rPr>
        <w:t xml:space="preserve"> tõttu</w:t>
      </w:r>
      <w:r w:rsidR="00D2790B">
        <w:rPr>
          <w:rFonts w:asciiTheme="minorHAnsi" w:hAnsiTheme="minorHAnsi" w:cstheme="minorBidi"/>
        </w:rPr>
        <w:t>.</w:t>
      </w:r>
    </w:p>
    <w:p w14:paraId="00CBA0DD" w14:textId="435FAAA2" w:rsidR="00E70730" w:rsidRDefault="00E70730" w:rsidP="00947442">
      <w:pPr>
        <w:pStyle w:val="muudetavtekst"/>
        <w:rPr>
          <w:rFonts w:asciiTheme="minorHAnsi" w:hAnsiTheme="minorHAnsi" w:cstheme="minorBidi"/>
        </w:rPr>
      </w:pPr>
    </w:p>
    <w:p w14:paraId="55BAC0B7" w14:textId="767C4D9A" w:rsidR="00E70730" w:rsidRDefault="00E70730" w:rsidP="00947442">
      <w:pPr>
        <w:pStyle w:val="muudetavtekst"/>
        <w:rPr>
          <w:rFonts w:asciiTheme="minorHAnsi" w:hAnsiTheme="minorHAnsi" w:cstheme="minorBidi"/>
          <w:u w:val="single"/>
        </w:rPr>
      </w:pPr>
      <w:r w:rsidRPr="00B47D53">
        <w:rPr>
          <w:rFonts w:asciiTheme="minorHAnsi" w:hAnsiTheme="minorHAnsi" w:cstheme="minorBidi"/>
          <w:u w:val="single"/>
        </w:rPr>
        <w:t xml:space="preserve">Ülikoolid ja haiglad </w:t>
      </w:r>
    </w:p>
    <w:p w14:paraId="017C80B0" w14:textId="25907209" w:rsidR="006D6DD8" w:rsidRDefault="00B47D53" w:rsidP="00947442">
      <w:pPr>
        <w:pStyle w:val="muudetavtekst"/>
        <w:rPr>
          <w:rFonts w:asciiTheme="minorHAnsi" w:hAnsiTheme="minorHAnsi" w:cstheme="minorBidi"/>
        </w:rPr>
      </w:pPr>
      <w:r w:rsidRPr="00104857">
        <w:rPr>
          <w:rFonts w:asciiTheme="minorHAnsi" w:hAnsiTheme="minorHAnsi" w:cstheme="minorBidi"/>
        </w:rPr>
        <w:t xml:space="preserve">Ülikoolidele ja haiglatele ei ole seni </w:t>
      </w:r>
      <w:r w:rsidR="007D34E1">
        <w:rPr>
          <w:rFonts w:asciiTheme="minorHAnsi" w:hAnsiTheme="minorHAnsi" w:cstheme="minorBidi"/>
        </w:rPr>
        <w:t xml:space="preserve">selliseid </w:t>
      </w:r>
      <w:r w:rsidRPr="00104857">
        <w:rPr>
          <w:rFonts w:asciiTheme="minorHAnsi" w:hAnsiTheme="minorHAnsi" w:cstheme="minorBidi"/>
        </w:rPr>
        <w:t xml:space="preserve">kohustusi </w:t>
      </w:r>
      <w:r w:rsidR="007D34E1">
        <w:rPr>
          <w:rFonts w:asciiTheme="minorHAnsi" w:hAnsiTheme="minorHAnsi" w:cstheme="minorBidi"/>
        </w:rPr>
        <w:t>seatud</w:t>
      </w:r>
      <w:r w:rsidRPr="00104857">
        <w:rPr>
          <w:rFonts w:asciiTheme="minorHAnsi" w:hAnsiTheme="minorHAnsi" w:cstheme="minorBidi"/>
        </w:rPr>
        <w:t xml:space="preserve">. </w:t>
      </w:r>
      <w:r w:rsidR="001632FE">
        <w:rPr>
          <w:rFonts w:asciiTheme="minorHAnsi" w:hAnsiTheme="minorHAnsi" w:cstheme="minorBidi"/>
        </w:rPr>
        <w:t>Nende hoonete</w:t>
      </w:r>
      <w:r w:rsidR="00585338">
        <w:rPr>
          <w:rFonts w:asciiTheme="minorHAnsi" w:hAnsiTheme="minorHAnsi" w:cstheme="minorBidi"/>
        </w:rPr>
        <w:t>ga seotud</w:t>
      </w:r>
      <w:r w:rsidR="001632FE">
        <w:rPr>
          <w:rFonts w:asciiTheme="minorHAnsi" w:hAnsiTheme="minorHAnsi" w:cstheme="minorBidi"/>
        </w:rPr>
        <w:t xml:space="preserve"> </w:t>
      </w:r>
      <w:r w:rsidR="00DC5F3B">
        <w:rPr>
          <w:rFonts w:asciiTheme="minorHAnsi" w:hAnsiTheme="minorHAnsi" w:cstheme="minorBidi"/>
        </w:rPr>
        <w:t xml:space="preserve">tegelikku mõju </w:t>
      </w:r>
      <w:r w:rsidR="007D34E1">
        <w:rPr>
          <w:rFonts w:asciiTheme="minorHAnsi" w:hAnsiTheme="minorHAnsi" w:cstheme="minorBidi"/>
        </w:rPr>
        <w:t xml:space="preserve">on keeruline </w:t>
      </w:r>
      <w:r w:rsidR="00DC5F3B">
        <w:rPr>
          <w:rFonts w:asciiTheme="minorHAnsi" w:hAnsiTheme="minorHAnsi" w:cstheme="minorBidi"/>
        </w:rPr>
        <w:t>hinnata, sest paljudel puudub energiamärgis</w:t>
      </w:r>
      <w:r w:rsidR="00477C13">
        <w:rPr>
          <w:rFonts w:asciiTheme="minorHAnsi" w:hAnsiTheme="minorHAnsi" w:cstheme="minorBidi"/>
        </w:rPr>
        <w:t xml:space="preserve">. Seetõttu on need </w:t>
      </w:r>
      <w:r w:rsidR="007D34E1">
        <w:rPr>
          <w:rFonts w:asciiTheme="minorHAnsi" w:hAnsiTheme="minorHAnsi" w:cstheme="minorBidi"/>
        </w:rPr>
        <w:t xml:space="preserve">arvatud </w:t>
      </w:r>
      <w:r w:rsidR="00477C13">
        <w:rPr>
          <w:rFonts w:asciiTheme="minorHAnsi" w:hAnsiTheme="minorHAnsi" w:cstheme="minorBidi"/>
        </w:rPr>
        <w:t>nende hoonete hulka</w:t>
      </w:r>
      <w:r w:rsidR="007D34E1">
        <w:rPr>
          <w:rFonts w:asciiTheme="minorHAnsi" w:hAnsiTheme="minorHAnsi" w:cstheme="minorBidi"/>
        </w:rPr>
        <w:t>,</w:t>
      </w:r>
      <w:r w:rsidR="00477C13">
        <w:rPr>
          <w:rFonts w:asciiTheme="minorHAnsi" w:hAnsiTheme="minorHAnsi" w:cstheme="minorBidi"/>
        </w:rPr>
        <w:t xml:space="preserve"> mis vajavad rekonstrueerimist.</w:t>
      </w:r>
    </w:p>
    <w:p w14:paraId="5A3BCB95" w14:textId="476CED09" w:rsidR="00477C13" w:rsidRDefault="00477C13" w:rsidP="00947442">
      <w:pPr>
        <w:pStyle w:val="muudetavtekst"/>
        <w:rPr>
          <w:rFonts w:asciiTheme="minorHAnsi" w:hAnsiTheme="minorHAnsi" w:cstheme="minorBidi"/>
        </w:rPr>
      </w:pPr>
      <w:r>
        <w:rPr>
          <w:rFonts w:asciiTheme="minorHAnsi" w:hAnsiTheme="minorHAnsi" w:cstheme="minorBidi"/>
        </w:rPr>
        <w:t>Tallinna linnale kuuluva</w:t>
      </w:r>
      <w:r w:rsidR="007D34E1">
        <w:rPr>
          <w:rFonts w:asciiTheme="minorHAnsi" w:hAnsiTheme="minorHAnsi" w:cstheme="minorBidi"/>
        </w:rPr>
        <w:t>tele</w:t>
      </w:r>
      <w:r>
        <w:rPr>
          <w:rFonts w:asciiTheme="minorHAnsi" w:hAnsiTheme="minorHAnsi" w:cstheme="minorBidi"/>
        </w:rPr>
        <w:t xml:space="preserve"> haigla</w:t>
      </w:r>
      <w:r w:rsidR="007D34E1">
        <w:rPr>
          <w:rFonts w:asciiTheme="minorHAnsi" w:hAnsiTheme="minorHAnsi" w:cstheme="minorBidi"/>
        </w:rPr>
        <w:t>tele,</w:t>
      </w:r>
      <w:r>
        <w:rPr>
          <w:rFonts w:asciiTheme="minorHAnsi" w:hAnsiTheme="minorHAnsi" w:cstheme="minorBidi"/>
        </w:rPr>
        <w:t xml:space="preserve"> nagu Ida-Tallinna keskhaigla ja Lääne-Tallinna keskhaigla</w:t>
      </w:r>
      <w:r w:rsidR="007D34E1">
        <w:rPr>
          <w:rFonts w:asciiTheme="minorHAnsi" w:hAnsiTheme="minorHAnsi" w:cstheme="minorBidi"/>
        </w:rPr>
        <w:t>,</w:t>
      </w:r>
      <w:r w:rsidR="005C192C">
        <w:rPr>
          <w:rFonts w:asciiTheme="minorHAnsi" w:hAnsiTheme="minorHAnsi" w:cstheme="minorBidi"/>
        </w:rPr>
        <w:t xml:space="preserve"> kehti</w:t>
      </w:r>
      <w:r w:rsidR="007D34E1">
        <w:rPr>
          <w:rFonts w:asciiTheme="minorHAnsi" w:hAnsiTheme="minorHAnsi" w:cstheme="minorBidi"/>
        </w:rPr>
        <w:t>ks justkui</w:t>
      </w:r>
      <w:r w:rsidR="005C192C">
        <w:rPr>
          <w:rFonts w:asciiTheme="minorHAnsi" w:hAnsiTheme="minorHAnsi" w:cstheme="minorBidi"/>
        </w:rPr>
        <w:t xml:space="preserve"> kohaliku</w:t>
      </w:r>
      <w:r w:rsidR="007D34E1">
        <w:rPr>
          <w:rFonts w:asciiTheme="minorHAnsi" w:hAnsiTheme="minorHAnsi" w:cstheme="minorBidi"/>
        </w:rPr>
        <w:t>le</w:t>
      </w:r>
      <w:r w:rsidR="005C192C">
        <w:rPr>
          <w:rFonts w:asciiTheme="minorHAnsi" w:hAnsiTheme="minorHAnsi" w:cstheme="minorBidi"/>
        </w:rPr>
        <w:t xml:space="preserve"> omavalit</w:t>
      </w:r>
      <w:r w:rsidR="00585338">
        <w:rPr>
          <w:rFonts w:asciiTheme="minorHAnsi" w:hAnsiTheme="minorHAnsi" w:cstheme="minorBidi"/>
        </w:rPr>
        <w:t>s</w:t>
      </w:r>
      <w:r w:rsidR="005C192C">
        <w:rPr>
          <w:rFonts w:asciiTheme="minorHAnsi" w:hAnsiTheme="minorHAnsi" w:cstheme="minorBidi"/>
        </w:rPr>
        <w:t>use</w:t>
      </w:r>
      <w:r w:rsidR="007D34E1">
        <w:rPr>
          <w:rFonts w:asciiTheme="minorHAnsi" w:hAnsiTheme="minorHAnsi" w:cstheme="minorBidi"/>
        </w:rPr>
        <w:t>le lubatud erand</w:t>
      </w:r>
      <w:r w:rsidR="005C192C">
        <w:rPr>
          <w:rFonts w:asciiTheme="minorHAnsi" w:hAnsiTheme="minorHAnsi" w:cstheme="minorBidi"/>
        </w:rPr>
        <w:t xml:space="preserve">, kuid kuna Tallinnas on üle 50 000 elaniku, siis </w:t>
      </w:r>
      <w:r w:rsidR="006D6DD8">
        <w:rPr>
          <w:rFonts w:asciiTheme="minorHAnsi" w:hAnsiTheme="minorHAnsi" w:cstheme="minorBidi"/>
        </w:rPr>
        <w:t>tegelik</w:t>
      </w:r>
      <w:r w:rsidR="007D34E1">
        <w:rPr>
          <w:rFonts w:asciiTheme="minorHAnsi" w:hAnsiTheme="minorHAnsi" w:cstheme="minorBidi"/>
        </w:rPr>
        <w:t>ult</w:t>
      </w:r>
      <w:r w:rsidR="006D6DD8">
        <w:rPr>
          <w:rFonts w:asciiTheme="minorHAnsi" w:hAnsiTheme="minorHAnsi" w:cstheme="minorBidi"/>
        </w:rPr>
        <w:t xml:space="preserve"> </w:t>
      </w:r>
      <w:r w:rsidR="00585338">
        <w:rPr>
          <w:rFonts w:asciiTheme="minorHAnsi" w:hAnsiTheme="minorHAnsi" w:cstheme="minorBidi"/>
        </w:rPr>
        <w:t xml:space="preserve">talle </w:t>
      </w:r>
      <w:r w:rsidR="006D6DD8">
        <w:rPr>
          <w:rFonts w:asciiTheme="minorHAnsi" w:hAnsiTheme="minorHAnsi" w:cstheme="minorBidi"/>
        </w:rPr>
        <w:t>er</w:t>
      </w:r>
      <w:r w:rsidR="007D34E1">
        <w:rPr>
          <w:rFonts w:asciiTheme="minorHAnsi" w:hAnsiTheme="minorHAnsi" w:cstheme="minorBidi"/>
        </w:rPr>
        <w:t xml:space="preserve">andit </w:t>
      </w:r>
      <w:r w:rsidR="006D6DD8">
        <w:rPr>
          <w:rFonts w:asciiTheme="minorHAnsi" w:hAnsiTheme="minorHAnsi" w:cstheme="minorBidi"/>
        </w:rPr>
        <w:t xml:space="preserve">ei </w:t>
      </w:r>
      <w:r w:rsidR="00585338">
        <w:rPr>
          <w:rFonts w:asciiTheme="minorHAnsi" w:hAnsiTheme="minorHAnsi" w:cstheme="minorBidi"/>
        </w:rPr>
        <w:t>tehta</w:t>
      </w:r>
      <w:r w:rsidR="006D6DD8">
        <w:rPr>
          <w:rFonts w:asciiTheme="minorHAnsi" w:hAnsiTheme="minorHAnsi" w:cstheme="minorBidi"/>
        </w:rPr>
        <w:t>.</w:t>
      </w:r>
    </w:p>
    <w:p w14:paraId="7940AAE3" w14:textId="766C7A63" w:rsidR="00922AC9" w:rsidRDefault="006D6DD8" w:rsidP="00947442">
      <w:pPr>
        <w:pStyle w:val="muudetavtekst"/>
        <w:rPr>
          <w:rFonts w:asciiTheme="minorHAnsi" w:hAnsiTheme="minorHAnsi" w:cstheme="minorBidi"/>
        </w:rPr>
      </w:pPr>
      <w:r>
        <w:rPr>
          <w:rFonts w:asciiTheme="minorHAnsi" w:hAnsiTheme="minorHAnsi" w:cstheme="minorBidi"/>
        </w:rPr>
        <w:t xml:space="preserve">Ülikoolidel on </w:t>
      </w:r>
      <w:r w:rsidR="007D34E1">
        <w:rPr>
          <w:rFonts w:asciiTheme="minorHAnsi" w:hAnsiTheme="minorHAnsi" w:cstheme="minorBidi"/>
        </w:rPr>
        <w:t xml:space="preserve">139 </w:t>
      </w:r>
      <w:r w:rsidR="006952EC">
        <w:rPr>
          <w:rFonts w:asciiTheme="minorHAnsi" w:hAnsiTheme="minorHAnsi" w:cstheme="minorBidi"/>
        </w:rPr>
        <w:t>hoone</w:t>
      </w:r>
      <w:r w:rsidR="007D34E1">
        <w:rPr>
          <w:rFonts w:asciiTheme="minorHAnsi" w:hAnsiTheme="minorHAnsi" w:cstheme="minorBidi"/>
        </w:rPr>
        <w:t>t</w:t>
      </w:r>
      <w:r w:rsidR="006952EC">
        <w:rPr>
          <w:rFonts w:asciiTheme="minorHAnsi" w:hAnsiTheme="minorHAnsi" w:cstheme="minorBidi"/>
        </w:rPr>
        <w:t xml:space="preserve"> kasulikku üldpõrandapinnaga 709 284 m</w:t>
      </w:r>
      <w:r w:rsidR="006952EC">
        <w:rPr>
          <w:rFonts w:asciiTheme="minorHAnsi" w:hAnsiTheme="minorHAnsi" w:cstheme="minorBidi"/>
          <w:vertAlign w:val="superscript"/>
        </w:rPr>
        <w:t>2</w:t>
      </w:r>
      <w:r w:rsidR="00A34B50">
        <w:rPr>
          <w:rFonts w:asciiTheme="minorHAnsi" w:hAnsiTheme="minorHAnsi" w:cstheme="minorBidi"/>
        </w:rPr>
        <w:t xml:space="preserve">. Haiglatel on </w:t>
      </w:r>
      <w:r w:rsidR="007D34E1">
        <w:rPr>
          <w:rFonts w:asciiTheme="minorHAnsi" w:hAnsiTheme="minorHAnsi" w:cstheme="minorBidi"/>
        </w:rPr>
        <w:t xml:space="preserve">95 </w:t>
      </w:r>
      <w:r w:rsidR="00A34B50">
        <w:rPr>
          <w:rFonts w:asciiTheme="minorHAnsi" w:hAnsiTheme="minorHAnsi" w:cstheme="minorBidi"/>
        </w:rPr>
        <w:t>hoone</w:t>
      </w:r>
      <w:r w:rsidR="007D34E1">
        <w:rPr>
          <w:rFonts w:asciiTheme="minorHAnsi" w:hAnsiTheme="minorHAnsi" w:cstheme="minorBidi"/>
        </w:rPr>
        <w:t>t</w:t>
      </w:r>
      <w:r w:rsidR="00A34B50">
        <w:rPr>
          <w:rFonts w:asciiTheme="minorHAnsi" w:hAnsiTheme="minorHAnsi" w:cstheme="minorBidi"/>
        </w:rPr>
        <w:t xml:space="preserve"> kasuliku üldpõrandapinnaga 491</w:t>
      </w:r>
      <w:r w:rsidR="00834CDC">
        <w:rPr>
          <w:rFonts w:asciiTheme="minorHAnsi" w:hAnsiTheme="minorHAnsi" w:cstheme="minorBidi"/>
        </w:rPr>
        <w:t xml:space="preserve"> </w:t>
      </w:r>
      <w:r w:rsidR="00A34B50">
        <w:rPr>
          <w:rFonts w:asciiTheme="minorHAnsi" w:hAnsiTheme="minorHAnsi" w:cstheme="minorBidi"/>
        </w:rPr>
        <w:t>932 m</w:t>
      </w:r>
      <w:r w:rsidR="00A34B50">
        <w:rPr>
          <w:rFonts w:asciiTheme="minorHAnsi" w:hAnsiTheme="minorHAnsi" w:cstheme="minorBidi"/>
          <w:vertAlign w:val="superscript"/>
        </w:rPr>
        <w:t>2</w:t>
      </w:r>
      <w:r w:rsidR="00D46AE9">
        <w:rPr>
          <w:rFonts w:asciiTheme="minorHAnsi" w:hAnsiTheme="minorHAnsi" w:cstheme="minorBidi"/>
        </w:rPr>
        <w:t xml:space="preserve">. </w:t>
      </w:r>
      <w:r w:rsidR="001E5D1F">
        <w:rPr>
          <w:rFonts w:asciiTheme="minorHAnsi" w:hAnsiTheme="minorHAnsi" w:cstheme="minorBidi"/>
        </w:rPr>
        <w:t>Mõlemad valdkonnad moodustavad kogu hoonete hulgast 2%</w:t>
      </w:r>
      <w:r w:rsidR="007D34E1">
        <w:rPr>
          <w:rFonts w:asciiTheme="minorHAnsi" w:hAnsiTheme="minorHAnsi" w:cstheme="minorBidi"/>
        </w:rPr>
        <w:t>,</w:t>
      </w:r>
      <w:r w:rsidR="001E5D1F">
        <w:rPr>
          <w:rFonts w:asciiTheme="minorHAnsi" w:hAnsiTheme="minorHAnsi" w:cstheme="minorBidi"/>
        </w:rPr>
        <w:t xml:space="preserve"> aga põrandapinnast </w:t>
      </w:r>
      <w:r w:rsidR="003D74BE">
        <w:rPr>
          <w:rFonts w:asciiTheme="minorHAnsi" w:hAnsiTheme="minorHAnsi" w:cstheme="minorBidi"/>
        </w:rPr>
        <w:t>8% (</w:t>
      </w:r>
      <w:r w:rsidR="00FE4125">
        <w:rPr>
          <w:rFonts w:asciiTheme="minorHAnsi" w:hAnsiTheme="minorHAnsi" w:cstheme="minorBidi"/>
        </w:rPr>
        <w:t>t</w:t>
      </w:r>
      <w:r w:rsidR="003D74BE">
        <w:rPr>
          <w:rFonts w:asciiTheme="minorHAnsi" w:hAnsiTheme="minorHAnsi" w:cstheme="minorBidi"/>
        </w:rPr>
        <w:t xml:space="preserve">abel </w:t>
      </w:r>
      <w:r w:rsidR="00B740B2">
        <w:rPr>
          <w:rFonts w:asciiTheme="minorHAnsi" w:hAnsiTheme="minorHAnsi" w:cstheme="minorBidi"/>
        </w:rPr>
        <w:t>3</w:t>
      </w:r>
      <w:r w:rsidR="00DD1FA7">
        <w:rPr>
          <w:rFonts w:asciiTheme="minorHAnsi" w:hAnsiTheme="minorHAnsi" w:cstheme="minorBidi"/>
        </w:rPr>
        <w:t>)</w:t>
      </w:r>
      <w:r w:rsidR="00FE4125">
        <w:rPr>
          <w:rFonts w:asciiTheme="minorHAnsi" w:hAnsiTheme="minorHAnsi" w:cstheme="minorBidi"/>
        </w:rPr>
        <w:t>.</w:t>
      </w:r>
    </w:p>
    <w:p w14:paraId="339AC8F7" w14:textId="60F4A7BD" w:rsidR="00E15FC6" w:rsidRDefault="0058372B" w:rsidP="00947442">
      <w:pPr>
        <w:pStyle w:val="muudetavtekst"/>
        <w:rPr>
          <w:rFonts w:asciiTheme="minorHAnsi" w:hAnsiTheme="minorHAnsi" w:cstheme="minorBidi"/>
        </w:rPr>
      </w:pPr>
      <w:r>
        <w:rPr>
          <w:rFonts w:asciiTheme="minorHAnsi" w:hAnsiTheme="minorHAnsi" w:cstheme="minorBidi"/>
        </w:rPr>
        <w:t>Need hooned on väga olulised energiatõhususe eesmärkide saavutamiseks</w:t>
      </w:r>
      <w:r w:rsidR="00697B15">
        <w:rPr>
          <w:rFonts w:asciiTheme="minorHAnsi" w:hAnsiTheme="minorHAnsi" w:cstheme="minorBidi"/>
        </w:rPr>
        <w:t xml:space="preserve">, kuid </w:t>
      </w:r>
      <w:r w:rsidR="004C3129">
        <w:rPr>
          <w:rFonts w:asciiTheme="minorHAnsi" w:hAnsiTheme="minorHAnsi" w:cstheme="minorBidi"/>
        </w:rPr>
        <w:t xml:space="preserve">seda, </w:t>
      </w:r>
      <w:r w:rsidR="00697B15">
        <w:rPr>
          <w:rFonts w:asciiTheme="minorHAnsi" w:hAnsiTheme="minorHAnsi" w:cstheme="minorBidi"/>
        </w:rPr>
        <w:t>ka</w:t>
      </w:r>
      <w:r w:rsidR="00517B71">
        <w:rPr>
          <w:rFonts w:asciiTheme="minorHAnsi" w:hAnsiTheme="minorHAnsi" w:cstheme="minorBidi"/>
        </w:rPr>
        <w:t xml:space="preserve">s nende puhul on majanduslikult ja tehniliselt mõistlik </w:t>
      </w:r>
      <w:r w:rsidR="002C2584">
        <w:rPr>
          <w:rFonts w:asciiTheme="minorHAnsi" w:hAnsiTheme="minorHAnsi" w:cstheme="minorBidi"/>
        </w:rPr>
        <w:t>pingutada energiatõhususe miinimumnõu</w:t>
      </w:r>
      <w:r w:rsidR="00201837">
        <w:rPr>
          <w:rFonts w:asciiTheme="minorHAnsi" w:hAnsiTheme="minorHAnsi" w:cstheme="minorBidi"/>
        </w:rPr>
        <w:t>e</w:t>
      </w:r>
      <w:r w:rsidR="002C2584">
        <w:rPr>
          <w:rFonts w:asciiTheme="minorHAnsi" w:hAnsiTheme="minorHAnsi" w:cstheme="minorBidi"/>
        </w:rPr>
        <w:t>te</w:t>
      </w:r>
      <w:r w:rsidR="007D34E1">
        <w:rPr>
          <w:rFonts w:asciiTheme="minorHAnsi" w:hAnsiTheme="minorHAnsi" w:cstheme="minorBidi"/>
        </w:rPr>
        <w:t xml:space="preserve"> täitmise nimel</w:t>
      </w:r>
      <w:commentRangeStart w:id="33"/>
      <w:r w:rsidR="002C2584">
        <w:rPr>
          <w:rFonts w:asciiTheme="minorHAnsi" w:hAnsiTheme="minorHAnsi" w:cstheme="minorBidi"/>
        </w:rPr>
        <w:t xml:space="preserve">, </w:t>
      </w:r>
      <w:r w:rsidR="0063057A">
        <w:rPr>
          <w:rFonts w:asciiTheme="minorHAnsi" w:hAnsiTheme="minorHAnsi" w:cstheme="minorBidi"/>
        </w:rPr>
        <w:t>tuleb iga hoone puhul analüüsida eraldi</w:t>
      </w:r>
      <w:r w:rsidR="004E468E">
        <w:rPr>
          <w:rFonts w:asciiTheme="minorHAnsi" w:hAnsiTheme="minorHAnsi" w:cstheme="minorBidi"/>
        </w:rPr>
        <w:t>.</w:t>
      </w:r>
      <w:commentRangeEnd w:id="33"/>
      <w:r w:rsidR="00E518B1">
        <w:rPr>
          <w:rStyle w:val="Kommentaariviide"/>
          <w:rFonts w:asciiTheme="minorHAnsi" w:hAnsiTheme="minorHAnsi" w:cstheme="minorBidi"/>
          <w:sz w:val="24"/>
          <w:szCs w:val="24"/>
        </w:rPr>
        <w:commentReference w:id="33"/>
      </w:r>
    </w:p>
    <w:p w14:paraId="720CE4C4" w14:textId="77777777" w:rsidR="0063057A" w:rsidRDefault="0063057A" w:rsidP="00947442">
      <w:pPr>
        <w:pStyle w:val="muudetavtekst"/>
        <w:rPr>
          <w:rFonts w:asciiTheme="minorHAnsi" w:hAnsiTheme="minorHAnsi" w:cstheme="minorBidi"/>
        </w:rPr>
      </w:pPr>
    </w:p>
    <w:p w14:paraId="39F67612" w14:textId="4FB433CC" w:rsidR="00BD4C4E" w:rsidRDefault="00BD4C4E" w:rsidP="00947442">
      <w:pPr>
        <w:pStyle w:val="muudetavtekst"/>
        <w:rPr>
          <w:rFonts w:asciiTheme="minorHAnsi" w:hAnsiTheme="minorHAnsi" w:cstheme="minorBidi"/>
          <w:u w:val="single"/>
        </w:rPr>
      </w:pPr>
      <w:r w:rsidRPr="00BD4C4E">
        <w:rPr>
          <w:rFonts w:asciiTheme="minorHAnsi" w:hAnsiTheme="minorHAnsi" w:cstheme="minorBidi"/>
          <w:u w:val="single"/>
        </w:rPr>
        <w:t>Kohalikud omavalit</w:t>
      </w:r>
      <w:r w:rsidR="00B46DB1">
        <w:rPr>
          <w:rFonts w:asciiTheme="minorHAnsi" w:hAnsiTheme="minorHAnsi" w:cstheme="minorBidi"/>
          <w:u w:val="single"/>
        </w:rPr>
        <w:t>s</w:t>
      </w:r>
      <w:r w:rsidRPr="00BD4C4E">
        <w:rPr>
          <w:rFonts w:asciiTheme="minorHAnsi" w:hAnsiTheme="minorHAnsi" w:cstheme="minorBidi"/>
          <w:u w:val="single"/>
        </w:rPr>
        <w:t>used</w:t>
      </w:r>
    </w:p>
    <w:p w14:paraId="08CBECED" w14:textId="17161C5C" w:rsidR="00BD4C4E" w:rsidRDefault="0085490F" w:rsidP="00947442">
      <w:pPr>
        <w:pStyle w:val="muudetavtekst"/>
        <w:rPr>
          <w:rFonts w:asciiTheme="minorHAnsi" w:hAnsiTheme="minorHAnsi" w:cstheme="minorBidi"/>
        </w:rPr>
      </w:pPr>
      <w:r w:rsidRPr="00025F1D">
        <w:rPr>
          <w:rFonts w:asciiTheme="minorHAnsi" w:hAnsiTheme="minorHAnsi" w:cstheme="minorBidi"/>
        </w:rPr>
        <w:t>Avaliku sektori asutusi on kõige rohkem kohalike</w:t>
      </w:r>
      <w:r w:rsidR="00B46DB1">
        <w:rPr>
          <w:rFonts w:asciiTheme="minorHAnsi" w:hAnsiTheme="minorHAnsi" w:cstheme="minorBidi"/>
        </w:rPr>
        <w:t>l</w:t>
      </w:r>
      <w:r w:rsidRPr="00025F1D">
        <w:rPr>
          <w:rFonts w:asciiTheme="minorHAnsi" w:hAnsiTheme="minorHAnsi" w:cstheme="minorBidi"/>
        </w:rPr>
        <w:t xml:space="preserve"> omavalitsust</w:t>
      </w:r>
      <w:r w:rsidR="00025F1D" w:rsidRPr="00025F1D">
        <w:rPr>
          <w:rFonts w:asciiTheme="minorHAnsi" w:hAnsiTheme="minorHAnsi" w:cstheme="minorBidi"/>
        </w:rPr>
        <w:t>el</w:t>
      </w:r>
      <w:r w:rsidR="00CA4E04">
        <w:rPr>
          <w:rFonts w:asciiTheme="minorHAnsi" w:hAnsiTheme="minorHAnsi" w:cstheme="minorBidi"/>
        </w:rPr>
        <w:t xml:space="preserve">, </w:t>
      </w:r>
      <w:r w:rsidR="004E468E">
        <w:rPr>
          <w:rFonts w:asciiTheme="minorHAnsi" w:hAnsiTheme="minorHAnsi" w:cstheme="minorBidi"/>
        </w:rPr>
        <w:t>mis teeb keeruliseks</w:t>
      </w:r>
      <w:r w:rsidR="00CA4E04">
        <w:rPr>
          <w:rFonts w:asciiTheme="minorHAnsi" w:hAnsiTheme="minorHAnsi" w:cstheme="minorBidi"/>
        </w:rPr>
        <w:t xml:space="preserve"> nii üldise energiasäästu eesmärgi saavutamise kui ka </w:t>
      </w:r>
      <w:r w:rsidR="005C73B7">
        <w:rPr>
          <w:rFonts w:asciiTheme="minorHAnsi" w:hAnsiTheme="minorHAnsi" w:cstheme="minorBidi"/>
        </w:rPr>
        <w:t xml:space="preserve">3% ulatuses </w:t>
      </w:r>
      <w:r w:rsidR="00CA4E04">
        <w:rPr>
          <w:rFonts w:asciiTheme="minorHAnsi" w:hAnsiTheme="minorHAnsi" w:cstheme="minorBidi"/>
        </w:rPr>
        <w:t xml:space="preserve">hoonete rekonstrueerimise saavutamise. </w:t>
      </w:r>
      <w:r w:rsidR="002E7B71">
        <w:rPr>
          <w:rFonts w:asciiTheme="minorHAnsi" w:hAnsiTheme="minorHAnsi" w:cstheme="minorBidi"/>
        </w:rPr>
        <w:t>Kohalik</w:t>
      </w:r>
      <w:r w:rsidR="005C73B7">
        <w:rPr>
          <w:rFonts w:asciiTheme="minorHAnsi" w:hAnsiTheme="minorHAnsi" w:cstheme="minorBidi"/>
        </w:rPr>
        <w:t>u</w:t>
      </w:r>
      <w:r w:rsidR="002E7B71">
        <w:rPr>
          <w:rFonts w:asciiTheme="minorHAnsi" w:hAnsiTheme="minorHAnsi" w:cstheme="minorBidi"/>
        </w:rPr>
        <w:t xml:space="preserve"> omavalit</w:t>
      </w:r>
      <w:r w:rsidR="005C73B7">
        <w:rPr>
          <w:rFonts w:asciiTheme="minorHAnsi" w:hAnsiTheme="minorHAnsi" w:cstheme="minorBidi"/>
        </w:rPr>
        <w:t>s</w:t>
      </w:r>
      <w:r w:rsidR="002E7B71">
        <w:rPr>
          <w:rFonts w:asciiTheme="minorHAnsi" w:hAnsiTheme="minorHAnsi" w:cstheme="minorBidi"/>
        </w:rPr>
        <w:t>use</w:t>
      </w:r>
      <w:r w:rsidR="005C73B7">
        <w:rPr>
          <w:rFonts w:asciiTheme="minorHAnsi" w:hAnsiTheme="minorHAnsi" w:cstheme="minorBidi"/>
        </w:rPr>
        <w:t xml:space="preserve"> asutuste</w:t>
      </w:r>
      <w:r w:rsidR="002E7B71">
        <w:rPr>
          <w:rFonts w:asciiTheme="minorHAnsi" w:hAnsiTheme="minorHAnsi" w:cstheme="minorBidi"/>
        </w:rPr>
        <w:t xml:space="preserve"> energiatarbimine 2021</w:t>
      </w:r>
      <w:r w:rsidR="004E468E">
        <w:rPr>
          <w:rFonts w:asciiTheme="minorHAnsi" w:hAnsiTheme="minorHAnsi" w:cstheme="minorBidi"/>
        </w:rPr>
        <w:t>. aasta oli</w:t>
      </w:r>
      <w:r w:rsidR="002E7B71">
        <w:rPr>
          <w:rFonts w:asciiTheme="minorHAnsi" w:hAnsiTheme="minorHAnsi" w:cstheme="minorBidi"/>
        </w:rPr>
        <w:t xml:space="preserve"> kokku ~</w:t>
      </w:r>
      <w:r w:rsidR="005C73B7">
        <w:rPr>
          <w:rFonts w:asciiTheme="minorHAnsi" w:hAnsiTheme="minorHAnsi" w:cstheme="minorBidi"/>
        </w:rPr>
        <w:t xml:space="preserve"> </w:t>
      </w:r>
      <w:r w:rsidR="002E7B71">
        <w:rPr>
          <w:rFonts w:asciiTheme="minorHAnsi" w:hAnsiTheme="minorHAnsi" w:cstheme="minorBidi"/>
        </w:rPr>
        <w:t xml:space="preserve">1200 GWh, </w:t>
      </w:r>
      <w:r w:rsidR="00B13D01">
        <w:rPr>
          <w:rFonts w:asciiTheme="minorHAnsi" w:hAnsiTheme="minorHAnsi" w:cstheme="minorBidi"/>
        </w:rPr>
        <w:t>millest 86% kulu</w:t>
      </w:r>
      <w:r w:rsidR="004E468E">
        <w:rPr>
          <w:rFonts w:asciiTheme="minorHAnsi" w:hAnsiTheme="minorHAnsi" w:cstheme="minorBidi"/>
        </w:rPr>
        <w:t>s</w:t>
      </w:r>
      <w:r w:rsidR="00B13D01">
        <w:rPr>
          <w:rFonts w:asciiTheme="minorHAnsi" w:hAnsiTheme="minorHAnsi" w:cstheme="minorBidi"/>
        </w:rPr>
        <w:t xml:space="preserve"> hoonete energia</w:t>
      </w:r>
      <w:r w:rsidR="004E468E">
        <w:rPr>
          <w:rFonts w:asciiTheme="minorHAnsi" w:hAnsiTheme="minorHAnsi" w:cstheme="minorBidi"/>
        </w:rPr>
        <w:t>tarbe</w:t>
      </w:r>
      <w:r w:rsidR="00B13D01">
        <w:rPr>
          <w:rFonts w:asciiTheme="minorHAnsi" w:hAnsiTheme="minorHAnsi" w:cstheme="minorBidi"/>
        </w:rPr>
        <w:t xml:space="preserve"> katmiseks, </w:t>
      </w:r>
      <w:r w:rsidR="006B79E0">
        <w:rPr>
          <w:rFonts w:asciiTheme="minorHAnsi" w:hAnsiTheme="minorHAnsi" w:cstheme="minorBidi"/>
        </w:rPr>
        <w:t>13% rajatistele (nt tänavavalgustus) ja vai</w:t>
      </w:r>
      <w:r w:rsidR="007556E3">
        <w:rPr>
          <w:rFonts w:asciiTheme="minorHAnsi" w:hAnsiTheme="minorHAnsi" w:cstheme="minorBidi"/>
        </w:rPr>
        <w:t>d 1% omavalit</w:t>
      </w:r>
      <w:r w:rsidR="004E468E">
        <w:rPr>
          <w:rFonts w:asciiTheme="minorHAnsi" w:hAnsiTheme="minorHAnsi" w:cstheme="minorBidi"/>
        </w:rPr>
        <w:t>s</w:t>
      </w:r>
      <w:r w:rsidR="007556E3">
        <w:rPr>
          <w:rFonts w:asciiTheme="minorHAnsi" w:hAnsiTheme="minorHAnsi" w:cstheme="minorBidi"/>
        </w:rPr>
        <w:t>us</w:t>
      </w:r>
      <w:r w:rsidR="005C73B7">
        <w:rPr>
          <w:rFonts w:asciiTheme="minorHAnsi" w:hAnsiTheme="minorHAnsi" w:cstheme="minorBidi"/>
        </w:rPr>
        <w:t>üksus</w:t>
      </w:r>
      <w:r w:rsidR="007556E3">
        <w:rPr>
          <w:rFonts w:asciiTheme="minorHAnsi" w:hAnsiTheme="minorHAnsi" w:cstheme="minorBidi"/>
        </w:rPr>
        <w:t>te muule transpordile kui ühistransport.</w:t>
      </w:r>
    </w:p>
    <w:p w14:paraId="29B122DE" w14:textId="03EAAFE3" w:rsidR="007556E3" w:rsidRDefault="002D3AF6" w:rsidP="00947442">
      <w:pPr>
        <w:pStyle w:val="muudetavtekst"/>
        <w:rPr>
          <w:rFonts w:asciiTheme="minorHAnsi" w:hAnsiTheme="minorHAnsi" w:cstheme="minorBidi"/>
        </w:rPr>
      </w:pPr>
      <w:r>
        <w:rPr>
          <w:rFonts w:asciiTheme="minorHAnsi" w:hAnsiTheme="minorHAnsi" w:cstheme="minorBidi"/>
        </w:rPr>
        <w:t xml:space="preserve">Avaliku sektori </w:t>
      </w:r>
      <w:r w:rsidR="006231F7">
        <w:rPr>
          <w:rFonts w:asciiTheme="minorHAnsi" w:hAnsiTheme="minorHAnsi" w:cstheme="minorBidi"/>
        </w:rPr>
        <w:t>asutuste hoonetest moodustavad kohalike omavalit</w:t>
      </w:r>
      <w:r w:rsidR="005C73B7">
        <w:rPr>
          <w:rFonts w:asciiTheme="minorHAnsi" w:hAnsiTheme="minorHAnsi" w:cstheme="minorBidi"/>
        </w:rPr>
        <w:t>s</w:t>
      </w:r>
      <w:r w:rsidR="006231F7">
        <w:rPr>
          <w:rFonts w:asciiTheme="minorHAnsi" w:hAnsiTheme="minorHAnsi" w:cstheme="minorBidi"/>
        </w:rPr>
        <w:t>uste omandis olevad ho</w:t>
      </w:r>
      <w:r w:rsidR="00A90C1D">
        <w:rPr>
          <w:rFonts w:asciiTheme="minorHAnsi" w:hAnsiTheme="minorHAnsi" w:cstheme="minorBidi"/>
        </w:rPr>
        <w:t>oned 79% hoonet</w:t>
      </w:r>
      <w:r w:rsidR="004A3A37">
        <w:rPr>
          <w:rFonts w:asciiTheme="minorHAnsi" w:hAnsiTheme="minorHAnsi" w:cstheme="minorBidi"/>
        </w:rPr>
        <w:t>e arvust (3722)</w:t>
      </w:r>
      <w:r w:rsidR="00A90C1D">
        <w:rPr>
          <w:rFonts w:asciiTheme="minorHAnsi" w:hAnsiTheme="minorHAnsi" w:cstheme="minorBidi"/>
        </w:rPr>
        <w:t xml:space="preserve"> ja </w:t>
      </w:r>
      <w:r w:rsidR="004A3A37">
        <w:rPr>
          <w:rFonts w:asciiTheme="minorHAnsi" w:hAnsiTheme="minorHAnsi" w:cstheme="minorBidi"/>
        </w:rPr>
        <w:t xml:space="preserve">64% </w:t>
      </w:r>
      <w:r w:rsidR="000F5BD2">
        <w:rPr>
          <w:rFonts w:asciiTheme="minorHAnsi" w:hAnsiTheme="minorHAnsi" w:cstheme="minorBidi"/>
        </w:rPr>
        <w:t>kasulikust üldpõrandapinnast (5</w:t>
      </w:r>
      <w:r w:rsidR="00D34594">
        <w:rPr>
          <w:rFonts w:asciiTheme="minorHAnsi" w:hAnsiTheme="minorHAnsi" w:cstheme="minorBidi"/>
        </w:rPr>
        <w:t> 773 769 m</w:t>
      </w:r>
      <w:r w:rsidR="00D34594">
        <w:rPr>
          <w:rFonts w:asciiTheme="minorHAnsi" w:hAnsiTheme="minorHAnsi" w:cstheme="minorBidi"/>
          <w:vertAlign w:val="superscript"/>
        </w:rPr>
        <w:t>2</w:t>
      </w:r>
      <w:r w:rsidR="00D34594">
        <w:rPr>
          <w:rFonts w:asciiTheme="minorHAnsi" w:hAnsiTheme="minorHAnsi" w:cstheme="minorBidi"/>
        </w:rPr>
        <w:t>).</w:t>
      </w:r>
    </w:p>
    <w:p w14:paraId="23636345" w14:textId="2F1611DE" w:rsidR="00D1775E" w:rsidRDefault="00A94024" w:rsidP="00947442">
      <w:pPr>
        <w:pStyle w:val="muudetavtekst"/>
        <w:rPr>
          <w:rFonts w:asciiTheme="minorHAnsi" w:hAnsiTheme="minorHAnsi" w:cstheme="minorBidi"/>
        </w:rPr>
      </w:pPr>
      <w:commentRangeStart w:id="34"/>
      <w:r>
        <w:rPr>
          <w:rFonts w:asciiTheme="minorHAnsi" w:hAnsiTheme="minorHAnsi" w:cstheme="minorBidi"/>
        </w:rPr>
        <w:t>Riigi tugi kohalike</w:t>
      </w:r>
      <w:r w:rsidR="004E468E">
        <w:rPr>
          <w:rFonts w:asciiTheme="minorHAnsi" w:hAnsiTheme="minorHAnsi" w:cstheme="minorBidi"/>
        </w:rPr>
        <w:t>le</w:t>
      </w:r>
      <w:r>
        <w:rPr>
          <w:rFonts w:asciiTheme="minorHAnsi" w:hAnsiTheme="minorHAnsi" w:cstheme="minorBidi"/>
        </w:rPr>
        <w:t xml:space="preserve"> omavalit</w:t>
      </w:r>
      <w:r w:rsidR="005C73B7">
        <w:rPr>
          <w:rFonts w:asciiTheme="minorHAnsi" w:hAnsiTheme="minorHAnsi" w:cstheme="minorBidi"/>
        </w:rPr>
        <w:t>s</w:t>
      </w:r>
      <w:r>
        <w:rPr>
          <w:rFonts w:asciiTheme="minorHAnsi" w:hAnsiTheme="minorHAnsi" w:cstheme="minorBidi"/>
        </w:rPr>
        <w:t>uste</w:t>
      </w:r>
      <w:r w:rsidR="004E468E">
        <w:rPr>
          <w:rFonts w:asciiTheme="minorHAnsi" w:hAnsiTheme="minorHAnsi" w:cstheme="minorBidi"/>
        </w:rPr>
        <w:t>le</w:t>
      </w:r>
      <w:r>
        <w:rPr>
          <w:rFonts w:asciiTheme="minorHAnsi" w:hAnsiTheme="minorHAnsi" w:cstheme="minorBidi"/>
        </w:rPr>
        <w:t xml:space="preserve"> on siin väga olulin</w:t>
      </w:r>
      <w:r w:rsidR="00D31630">
        <w:rPr>
          <w:rFonts w:asciiTheme="minorHAnsi" w:hAnsiTheme="minorHAnsi" w:cstheme="minorBidi"/>
        </w:rPr>
        <w:t>e</w:t>
      </w:r>
      <w:r w:rsidR="00714223">
        <w:rPr>
          <w:rFonts w:asciiTheme="minorHAnsi" w:hAnsiTheme="minorHAnsi" w:cstheme="minorBidi"/>
        </w:rPr>
        <w:t xml:space="preserve">, seda nii </w:t>
      </w:r>
      <w:r w:rsidR="00D420A4">
        <w:rPr>
          <w:rFonts w:asciiTheme="minorHAnsi" w:hAnsiTheme="minorHAnsi" w:cstheme="minorBidi"/>
        </w:rPr>
        <w:t>toetusmeet</w:t>
      </w:r>
      <w:r w:rsidR="00F6656E">
        <w:rPr>
          <w:rFonts w:asciiTheme="minorHAnsi" w:hAnsiTheme="minorHAnsi" w:cstheme="minorBidi"/>
        </w:rPr>
        <w:t>mete</w:t>
      </w:r>
      <w:r w:rsidR="005C73B7">
        <w:rPr>
          <w:rFonts w:asciiTheme="minorHAnsi" w:hAnsiTheme="minorHAnsi" w:cstheme="minorBidi"/>
        </w:rPr>
        <w:t xml:space="preserve"> pakkumisel</w:t>
      </w:r>
      <w:r w:rsidR="004E468E">
        <w:rPr>
          <w:rFonts w:asciiTheme="minorHAnsi" w:hAnsiTheme="minorHAnsi" w:cstheme="minorBidi"/>
        </w:rPr>
        <w:t xml:space="preserve"> kui ka</w:t>
      </w:r>
      <w:r w:rsidR="00F6656E">
        <w:rPr>
          <w:rFonts w:asciiTheme="minorHAnsi" w:hAnsiTheme="minorHAnsi" w:cstheme="minorBidi"/>
        </w:rPr>
        <w:t xml:space="preserve"> hoonete või tänavavalgustuse </w:t>
      </w:r>
      <w:r w:rsidR="00D41FDF">
        <w:rPr>
          <w:rFonts w:asciiTheme="minorHAnsi" w:hAnsiTheme="minorHAnsi" w:cstheme="minorBidi"/>
        </w:rPr>
        <w:t>rekonstrueerimisel.</w:t>
      </w:r>
      <w:commentRangeEnd w:id="34"/>
      <w:r w:rsidR="003F4CDC">
        <w:rPr>
          <w:rStyle w:val="Kommentaariviide"/>
          <w:rFonts w:asciiTheme="minorHAnsi" w:hAnsiTheme="minorHAnsi" w:cstheme="minorBidi"/>
          <w:sz w:val="24"/>
          <w:szCs w:val="24"/>
        </w:rPr>
        <w:commentReference w:id="34"/>
      </w:r>
    </w:p>
    <w:p w14:paraId="4AA11514" w14:textId="5AC0DE33" w:rsidR="005C22A0" w:rsidRDefault="005C73B7" w:rsidP="00947442">
      <w:pPr>
        <w:pStyle w:val="muudetavtekst"/>
        <w:rPr>
          <w:rFonts w:asciiTheme="minorHAnsi" w:hAnsiTheme="minorHAnsi" w:cstheme="minorBidi"/>
        </w:rPr>
      </w:pPr>
      <w:r>
        <w:rPr>
          <w:rFonts w:asciiTheme="minorHAnsi" w:hAnsiTheme="minorHAnsi" w:cstheme="minorBidi"/>
        </w:rPr>
        <w:t>K</w:t>
      </w:r>
      <w:r w:rsidR="005C22A0">
        <w:rPr>
          <w:rFonts w:asciiTheme="minorHAnsi" w:hAnsiTheme="minorHAnsi" w:cstheme="minorBidi"/>
        </w:rPr>
        <w:t>ohalike omavalitsuste</w:t>
      </w:r>
      <w:r>
        <w:rPr>
          <w:rFonts w:asciiTheme="minorHAnsi" w:hAnsiTheme="minorHAnsi" w:cstheme="minorBidi"/>
        </w:rPr>
        <w:t xml:space="preserve"> töökoormus</w:t>
      </w:r>
      <w:r w:rsidR="005C22A0">
        <w:rPr>
          <w:rFonts w:asciiTheme="minorHAnsi" w:hAnsiTheme="minorHAnsi" w:cstheme="minorBidi"/>
        </w:rPr>
        <w:t xml:space="preserve"> </w:t>
      </w:r>
      <w:r w:rsidR="00BB549B">
        <w:rPr>
          <w:rFonts w:asciiTheme="minorHAnsi" w:hAnsiTheme="minorHAnsi" w:cstheme="minorBidi"/>
        </w:rPr>
        <w:t xml:space="preserve">oluliselt ei suurene, kui riik </w:t>
      </w:r>
      <w:r>
        <w:rPr>
          <w:rFonts w:asciiTheme="minorHAnsi" w:hAnsiTheme="minorHAnsi" w:cstheme="minorBidi"/>
        </w:rPr>
        <w:t>annab</w:t>
      </w:r>
      <w:r w:rsidR="00BB549B">
        <w:rPr>
          <w:rFonts w:asciiTheme="minorHAnsi" w:hAnsiTheme="minorHAnsi" w:cstheme="minorBidi"/>
        </w:rPr>
        <w:t xml:space="preserve"> tööriistad energia</w:t>
      </w:r>
      <w:r w:rsidR="00373082">
        <w:rPr>
          <w:rFonts w:asciiTheme="minorHAnsi" w:hAnsiTheme="minorHAnsi" w:cstheme="minorBidi"/>
        </w:rPr>
        <w:t xml:space="preserve">tõhususe seireks. </w:t>
      </w:r>
    </w:p>
    <w:p w14:paraId="6E8850BA" w14:textId="045DB633" w:rsidR="00373082" w:rsidRDefault="00373082" w:rsidP="00947442">
      <w:pPr>
        <w:pStyle w:val="muudetavtekst"/>
      </w:pPr>
      <w:r>
        <w:rPr>
          <w:rFonts w:asciiTheme="minorHAnsi" w:hAnsiTheme="minorHAnsi" w:cstheme="minorBidi"/>
        </w:rPr>
        <w:t>Kohalike omavalitsu</w:t>
      </w:r>
      <w:r w:rsidR="005C73B7">
        <w:rPr>
          <w:rFonts w:asciiTheme="minorHAnsi" w:hAnsiTheme="minorHAnsi" w:cstheme="minorBidi"/>
        </w:rPr>
        <w:t>s</w:t>
      </w:r>
      <w:r>
        <w:rPr>
          <w:rFonts w:asciiTheme="minorHAnsi" w:hAnsiTheme="minorHAnsi" w:cstheme="minorBidi"/>
        </w:rPr>
        <w:t>te kinnisvara koordinaatori rolli täidab Regionaal- ja Põllumajandusministeerium</w:t>
      </w:r>
      <w:r w:rsidR="00B64E26">
        <w:rPr>
          <w:rFonts w:asciiTheme="minorHAnsi" w:hAnsiTheme="minorHAnsi" w:cstheme="minorBidi"/>
        </w:rPr>
        <w:t>, kes juba praegu te</w:t>
      </w:r>
      <w:r w:rsidR="004E468E">
        <w:rPr>
          <w:rFonts w:asciiTheme="minorHAnsi" w:hAnsiTheme="minorHAnsi" w:cstheme="minorBidi"/>
        </w:rPr>
        <w:t>gele</w:t>
      </w:r>
      <w:r w:rsidR="00B64E26">
        <w:rPr>
          <w:rFonts w:asciiTheme="minorHAnsi" w:hAnsiTheme="minorHAnsi" w:cstheme="minorBidi"/>
        </w:rPr>
        <w:t xml:space="preserve">b nii toetusmeetmete </w:t>
      </w:r>
      <w:r w:rsidR="005E418E">
        <w:rPr>
          <w:rFonts w:asciiTheme="minorHAnsi" w:hAnsiTheme="minorHAnsi" w:cstheme="minorBidi"/>
        </w:rPr>
        <w:t>väljatöötamise</w:t>
      </w:r>
      <w:r w:rsidR="004E468E">
        <w:rPr>
          <w:rFonts w:asciiTheme="minorHAnsi" w:hAnsiTheme="minorHAnsi" w:cstheme="minorBidi"/>
        </w:rPr>
        <w:t>ga</w:t>
      </w:r>
      <w:r w:rsidR="005E418E">
        <w:rPr>
          <w:rFonts w:asciiTheme="minorHAnsi" w:hAnsiTheme="minorHAnsi" w:cstheme="minorBidi"/>
        </w:rPr>
        <w:t xml:space="preserve"> kui </w:t>
      </w:r>
      <w:r w:rsidR="005C73B7">
        <w:rPr>
          <w:rFonts w:asciiTheme="minorHAnsi" w:hAnsiTheme="minorHAnsi" w:cstheme="minorBidi"/>
        </w:rPr>
        <w:t xml:space="preserve">ka </w:t>
      </w:r>
      <w:r w:rsidR="005E418E">
        <w:rPr>
          <w:rFonts w:asciiTheme="minorHAnsi" w:hAnsiTheme="minorHAnsi" w:cstheme="minorBidi"/>
        </w:rPr>
        <w:t>veab</w:t>
      </w:r>
      <w:r w:rsidR="004E468E">
        <w:rPr>
          <w:rFonts w:asciiTheme="minorHAnsi" w:hAnsiTheme="minorHAnsi" w:cstheme="minorBidi"/>
        </w:rPr>
        <w:t xml:space="preserve"> </w:t>
      </w:r>
      <w:r w:rsidR="005E418E">
        <w:rPr>
          <w:rFonts w:asciiTheme="minorHAnsi" w:hAnsiTheme="minorHAnsi" w:cstheme="minorBidi"/>
        </w:rPr>
        <w:t>projekti „Minu omavalitsus</w:t>
      </w:r>
      <w:r w:rsidR="005E418E">
        <w:rPr>
          <w:rStyle w:val="Allmrkuseviide"/>
          <w:rFonts w:asciiTheme="minorHAnsi" w:hAnsiTheme="minorHAnsi" w:cstheme="minorBidi"/>
        </w:rPr>
        <w:footnoteReference w:id="79"/>
      </w:r>
      <w:r w:rsidR="005E418E">
        <w:rPr>
          <w:rFonts w:asciiTheme="minorHAnsi" w:hAnsiTheme="minorHAnsi" w:cstheme="minorBidi"/>
        </w:rPr>
        <w:t>“</w:t>
      </w:r>
      <w:r w:rsidR="004E468E">
        <w:rPr>
          <w:rFonts w:asciiTheme="minorHAnsi" w:hAnsiTheme="minorHAnsi" w:cstheme="minorBidi"/>
        </w:rPr>
        <w:t>.</w:t>
      </w:r>
    </w:p>
    <w:p w14:paraId="0664A5BB" w14:textId="1A1C2CDD" w:rsidR="00380704" w:rsidRDefault="005066CF" w:rsidP="73F6B1CF">
      <w:pPr>
        <w:pStyle w:val="muudetavtekst"/>
        <w:rPr>
          <w:rFonts w:asciiTheme="minorHAnsi" w:hAnsiTheme="minorHAnsi" w:cstheme="minorBidi"/>
        </w:rPr>
      </w:pPr>
      <w:r>
        <w:rPr>
          <w:rFonts w:asciiTheme="minorHAnsi" w:hAnsiTheme="minorHAnsi" w:cstheme="minorBidi"/>
        </w:rPr>
        <w:t>Eelnõu</w:t>
      </w:r>
      <w:r w:rsidR="005C73B7">
        <w:rPr>
          <w:rFonts w:asciiTheme="minorHAnsi" w:hAnsiTheme="minorHAnsi" w:cstheme="minorBidi"/>
        </w:rPr>
        <w:t>kohase seaduse</w:t>
      </w:r>
      <w:r>
        <w:rPr>
          <w:rFonts w:asciiTheme="minorHAnsi" w:hAnsiTheme="minorHAnsi" w:cstheme="minorBidi"/>
        </w:rPr>
        <w:t xml:space="preserve">ga tekib </w:t>
      </w:r>
      <w:commentRangeStart w:id="35"/>
      <w:r>
        <w:rPr>
          <w:rFonts w:asciiTheme="minorHAnsi" w:hAnsiTheme="minorHAnsi" w:cstheme="minorBidi"/>
        </w:rPr>
        <w:t xml:space="preserve">kuuel kohalikul omavalitsusel </w:t>
      </w:r>
      <w:commentRangeEnd w:id="35"/>
      <w:r w:rsidR="0045488C">
        <w:rPr>
          <w:rStyle w:val="Kommentaariviide"/>
          <w:rFonts w:asciiTheme="minorHAnsi" w:hAnsiTheme="minorHAnsi" w:cstheme="minorBidi"/>
          <w:sz w:val="24"/>
          <w:szCs w:val="24"/>
        </w:rPr>
        <w:commentReference w:id="35"/>
      </w:r>
      <w:r>
        <w:rPr>
          <w:rFonts w:asciiTheme="minorHAnsi" w:hAnsiTheme="minorHAnsi" w:cstheme="minorBidi"/>
        </w:rPr>
        <w:t xml:space="preserve">ühekordse mõjuga kohustus koostada </w:t>
      </w:r>
      <w:r w:rsidR="00E461C3">
        <w:rPr>
          <w:rFonts w:asciiTheme="minorHAnsi" w:hAnsiTheme="minorHAnsi" w:cstheme="minorBidi"/>
        </w:rPr>
        <w:t xml:space="preserve">kütte- ja jahutuskava. </w:t>
      </w:r>
      <w:r w:rsidR="002D2F78">
        <w:rPr>
          <w:rFonts w:asciiTheme="minorHAnsi" w:hAnsiTheme="minorHAnsi" w:cstheme="minorBidi"/>
        </w:rPr>
        <w:t xml:space="preserve">Kava koostamise eesmärk on </w:t>
      </w:r>
      <w:r w:rsidR="002D2F78" w:rsidRPr="002D2F78">
        <w:rPr>
          <w:rFonts w:asciiTheme="minorHAnsi" w:hAnsiTheme="minorHAnsi" w:cstheme="minorBidi"/>
        </w:rPr>
        <w:t>anda strateegiline ülevaade piirkonna kütte- ja jahutussektori olukorrast</w:t>
      </w:r>
      <w:r w:rsidR="005C73B7">
        <w:rPr>
          <w:rFonts w:asciiTheme="minorHAnsi" w:hAnsiTheme="minorHAnsi" w:cstheme="minorBidi"/>
        </w:rPr>
        <w:t>.</w:t>
      </w:r>
    </w:p>
    <w:p w14:paraId="14D2953C" w14:textId="77777777" w:rsidR="00370F02" w:rsidRDefault="00370F02" w:rsidP="762A68F0">
      <w:pPr>
        <w:pStyle w:val="muudetavtekst"/>
        <w:rPr>
          <w:rFonts w:asciiTheme="minorHAnsi" w:hAnsiTheme="minorHAnsi" w:cstheme="minorBidi"/>
        </w:rPr>
      </w:pPr>
    </w:p>
    <w:p w14:paraId="2CF3B81D" w14:textId="77777777" w:rsidR="00370F02" w:rsidRPr="00EA3929" w:rsidRDefault="00370F02" w:rsidP="00370F02">
      <w:pPr>
        <w:pStyle w:val="muudetavtekst"/>
        <w:rPr>
          <w:rFonts w:asciiTheme="minorHAnsi" w:hAnsiTheme="minorHAnsi" w:cstheme="minorBidi"/>
          <w:u w:val="single"/>
        </w:rPr>
      </w:pPr>
      <w:r w:rsidRPr="00EA3929">
        <w:rPr>
          <w:rFonts w:asciiTheme="minorHAnsi" w:hAnsiTheme="minorHAnsi" w:cstheme="minorBidi"/>
          <w:u w:val="single"/>
        </w:rPr>
        <w:t>Seos hoonete energiatõhususe direktiiviga (EPBD)</w:t>
      </w:r>
    </w:p>
    <w:p w14:paraId="31ECB17D" w14:textId="12250742" w:rsidR="00370F02" w:rsidRDefault="00370F02" w:rsidP="00370F02">
      <w:pPr>
        <w:pStyle w:val="muudetavtekst"/>
        <w:rPr>
          <w:rFonts w:asciiTheme="minorHAnsi" w:hAnsiTheme="minorHAnsi" w:cstheme="minorBidi"/>
        </w:rPr>
      </w:pPr>
      <w:r w:rsidRPr="00370F02">
        <w:rPr>
          <w:rFonts w:asciiTheme="minorHAnsi" w:hAnsiTheme="minorHAnsi" w:cstheme="minorBidi"/>
        </w:rPr>
        <w:t xml:space="preserve">Lisaks energiatõhususe direktiivile rakenduvad avaliku sektori hoonetele ka hoonete energiatõhususe direktiivist tulenevad miinimumnõuded mitteeluhoonetele. Need nõuded mõjutavad rekonstrueerimise ajastust ja ulatust, kuid ei muuda energiatõhususe direktiivist tulenevat 3% </w:t>
      </w:r>
      <w:r w:rsidR="005C73B7">
        <w:rPr>
          <w:rFonts w:asciiTheme="minorHAnsi" w:hAnsiTheme="minorHAnsi" w:cstheme="minorBidi"/>
        </w:rPr>
        <w:t xml:space="preserve">suurust </w:t>
      </w:r>
      <w:r w:rsidRPr="00370F02">
        <w:rPr>
          <w:rFonts w:asciiTheme="minorHAnsi" w:hAnsiTheme="minorHAnsi" w:cstheme="minorBidi"/>
        </w:rPr>
        <w:t>rekonstrueerimiskohustust.</w:t>
      </w:r>
    </w:p>
    <w:p w14:paraId="498CAD40" w14:textId="77777777" w:rsidR="004B1490" w:rsidRDefault="004B1490" w:rsidP="00370F02">
      <w:pPr>
        <w:pStyle w:val="muudetavtekst"/>
        <w:rPr>
          <w:rFonts w:asciiTheme="minorHAnsi" w:hAnsiTheme="minorHAnsi" w:cstheme="minorBidi"/>
        </w:rPr>
      </w:pPr>
    </w:p>
    <w:p w14:paraId="0505323D" w14:textId="5DDCCBB5" w:rsidR="00EC1180" w:rsidRPr="00EA3929" w:rsidRDefault="00EC1180" w:rsidP="00370F02">
      <w:pPr>
        <w:pStyle w:val="muudetavtekst"/>
        <w:rPr>
          <w:rFonts w:asciiTheme="minorHAnsi" w:hAnsiTheme="minorHAnsi" w:cstheme="minorBidi"/>
          <w:u w:val="single"/>
        </w:rPr>
      </w:pPr>
      <w:r w:rsidRPr="00EA3929">
        <w:rPr>
          <w:rFonts w:asciiTheme="minorHAnsi" w:hAnsiTheme="minorHAnsi" w:cstheme="minorBidi"/>
          <w:u w:val="single"/>
        </w:rPr>
        <w:t>Alternatiivid</w:t>
      </w:r>
      <w:r w:rsidR="00721097">
        <w:rPr>
          <w:rFonts w:asciiTheme="minorHAnsi" w:hAnsiTheme="minorHAnsi" w:cstheme="minorBidi"/>
          <w:u w:val="single"/>
        </w:rPr>
        <w:t xml:space="preserve"> ja rahastus</w:t>
      </w:r>
    </w:p>
    <w:p w14:paraId="1EBD7DDB" w14:textId="2AD5FA5D" w:rsidR="00EC1180" w:rsidRPr="00EC1180" w:rsidRDefault="00EC1180" w:rsidP="00EC1180">
      <w:pPr>
        <w:pStyle w:val="muudetavtekst"/>
        <w:rPr>
          <w:rFonts w:asciiTheme="minorHAnsi" w:hAnsiTheme="minorHAnsi" w:cstheme="minorBidi"/>
        </w:rPr>
      </w:pPr>
      <w:r w:rsidRPr="00EC1180">
        <w:rPr>
          <w:rFonts w:asciiTheme="minorHAnsi" w:hAnsiTheme="minorHAnsi" w:cstheme="minorBidi"/>
        </w:rPr>
        <w:t>Avaliku sektori hoonete rekonstrueerimise kohustus</w:t>
      </w:r>
      <w:r w:rsidR="005C73B7">
        <w:rPr>
          <w:rFonts w:asciiTheme="minorHAnsi" w:hAnsiTheme="minorHAnsi" w:cstheme="minorBidi"/>
        </w:rPr>
        <w:t>t on võimalik</w:t>
      </w:r>
      <w:r w:rsidRPr="00EC1180">
        <w:rPr>
          <w:rFonts w:asciiTheme="minorHAnsi" w:hAnsiTheme="minorHAnsi" w:cstheme="minorBidi"/>
        </w:rPr>
        <w:t xml:space="preserve"> täit</w:t>
      </w:r>
      <w:r w:rsidR="005C73B7">
        <w:rPr>
          <w:rFonts w:asciiTheme="minorHAnsi" w:hAnsiTheme="minorHAnsi" w:cstheme="minorBidi"/>
        </w:rPr>
        <w:t>a</w:t>
      </w:r>
      <w:r w:rsidRPr="00EC1180">
        <w:rPr>
          <w:rFonts w:asciiTheme="minorHAnsi" w:hAnsiTheme="minorHAnsi" w:cstheme="minorBidi"/>
        </w:rPr>
        <w:t xml:space="preserve"> eri</w:t>
      </w:r>
      <w:r w:rsidR="005C73B7">
        <w:rPr>
          <w:rFonts w:asciiTheme="minorHAnsi" w:hAnsiTheme="minorHAnsi" w:cstheme="minorBidi"/>
        </w:rPr>
        <w:t xml:space="preserve"> viisil</w:t>
      </w:r>
      <w:r w:rsidRPr="00EC1180">
        <w:rPr>
          <w:rFonts w:asciiTheme="minorHAnsi" w:hAnsiTheme="minorHAnsi" w:cstheme="minorBidi"/>
        </w:rPr>
        <w:t xml:space="preserve">, mis erinevad investeeringuvajaduse, energiasäästu </w:t>
      </w:r>
      <w:r w:rsidR="005C73B7">
        <w:rPr>
          <w:rFonts w:asciiTheme="minorHAnsi" w:hAnsiTheme="minorHAnsi" w:cstheme="minorBidi"/>
        </w:rPr>
        <w:t xml:space="preserve">ulatuse </w:t>
      </w:r>
      <w:r w:rsidRPr="00EC1180">
        <w:rPr>
          <w:rFonts w:asciiTheme="minorHAnsi" w:hAnsiTheme="minorHAnsi" w:cstheme="minorBidi"/>
        </w:rPr>
        <w:t>ning Euroopa Liidu õiguse täitmise seisukohalt.</w:t>
      </w:r>
    </w:p>
    <w:p w14:paraId="6691EBEF" w14:textId="77777777" w:rsidR="00EC1180" w:rsidRPr="00EC1180" w:rsidRDefault="00EC1180" w:rsidP="00EC1180">
      <w:pPr>
        <w:pStyle w:val="muudetavtekst"/>
        <w:rPr>
          <w:rFonts w:asciiTheme="minorHAnsi" w:hAnsiTheme="minorHAnsi" w:cstheme="minorBidi"/>
        </w:rPr>
      </w:pPr>
    </w:p>
    <w:p w14:paraId="07152491" w14:textId="480FAA12" w:rsidR="00EC1180" w:rsidRPr="00EC1180" w:rsidRDefault="00EC1180" w:rsidP="00EC1180">
      <w:pPr>
        <w:pStyle w:val="muudetavtekst"/>
        <w:rPr>
          <w:rFonts w:asciiTheme="minorHAnsi" w:hAnsiTheme="minorHAnsi" w:cstheme="minorBidi"/>
        </w:rPr>
      </w:pPr>
      <w:r w:rsidRPr="00EC1180">
        <w:rPr>
          <w:rFonts w:asciiTheme="minorHAnsi" w:hAnsiTheme="minorHAnsi" w:cstheme="minorBidi"/>
        </w:rPr>
        <w:t xml:space="preserve">Energiamajanduse direktiivist tuleneva 3% </w:t>
      </w:r>
      <w:r w:rsidR="005C73B7">
        <w:rPr>
          <w:rFonts w:asciiTheme="minorHAnsi" w:hAnsiTheme="minorHAnsi" w:cstheme="minorBidi"/>
        </w:rPr>
        <w:t xml:space="preserve">suuruse </w:t>
      </w:r>
      <w:r w:rsidRPr="00EC1180">
        <w:rPr>
          <w:rFonts w:asciiTheme="minorHAnsi" w:hAnsiTheme="minorHAnsi" w:cstheme="minorBidi"/>
        </w:rPr>
        <w:t>rekonstrueerimiskohustuse täitmine (vähemalt C-energiaklassini) eeldab perioodil 2027–2030 ligikaudu 0,78 miljoni m² hoonete rekonstrueerimist kogumaksumusega umbes 1,14 miljardit eurot, millest tagatud rahastus katab ligikaudu 269 miljonit eurot. Täiendav rahastusvajadus koos omaosalusega on ligikaudu 860</w:t>
      </w:r>
      <w:r w:rsidR="002904D6">
        <w:rPr>
          <w:rFonts w:asciiTheme="minorHAnsi" w:hAnsiTheme="minorHAnsi" w:cstheme="minorBidi"/>
        </w:rPr>
        <w:t> </w:t>
      </w:r>
      <w:r w:rsidRPr="00EC1180">
        <w:rPr>
          <w:rFonts w:asciiTheme="minorHAnsi" w:hAnsiTheme="minorHAnsi" w:cstheme="minorBidi"/>
        </w:rPr>
        <w:t xml:space="preserve">miljonit eurot. </w:t>
      </w:r>
      <w:commentRangeStart w:id="36"/>
      <w:r w:rsidRPr="00EC1180">
        <w:rPr>
          <w:rFonts w:asciiTheme="minorHAnsi" w:hAnsiTheme="minorHAnsi" w:cstheme="minorBidi"/>
        </w:rPr>
        <w:t>Hinnanguline püsikulude kokkuhoid on kuni 12,2 miljonit eurot aastas.</w:t>
      </w:r>
      <w:commentRangeEnd w:id="36"/>
      <w:r w:rsidR="006C5A7D" w:rsidRPr="00EC1180">
        <w:rPr>
          <w:rStyle w:val="Kommentaariviide"/>
          <w:rFonts w:asciiTheme="minorHAnsi" w:hAnsiTheme="minorHAnsi" w:cstheme="minorBidi"/>
          <w:sz w:val="24"/>
          <w:szCs w:val="24"/>
        </w:rPr>
        <w:commentReference w:id="36"/>
      </w:r>
    </w:p>
    <w:p w14:paraId="51288200" w14:textId="77777777" w:rsidR="00EC1180" w:rsidRPr="00EC1180" w:rsidRDefault="00EC1180" w:rsidP="00EC1180">
      <w:pPr>
        <w:pStyle w:val="muudetavtekst"/>
        <w:rPr>
          <w:rFonts w:asciiTheme="minorHAnsi" w:hAnsiTheme="minorHAnsi" w:cstheme="minorBidi"/>
        </w:rPr>
      </w:pPr>
    </w:p>
    <w:p w14:paraId="1A10241A" w14:textId="3DC72C15" w:rsidR="00EC1180" w:rsidRPr="00EC1180" w:rsidRDefault="00EC1180" w:rsidP="00EC1180">
      <w:pPr>
        <w:pStyle w:val="muudetavtekst"/>
        <w:rPr>
          <w:rFonts w:asciiTheme="minorHAnsi" w:hAnsiTheme="minorHAnsi" w:cstheme="minorBidi"/>
        </w:rPr>
      </w:pPr>
      <w:r w:rsidRPr="00EC1180">
        <w:rPr>
          <w:rFonts w:asciiTheme="minorHAnsi" w:hAnsiTheme="minorHAnsi" w:cstheme="minorBidi"/>
        </w:rPr>
        <w:t>Alternatiivina on võimalik investeerid</w:t>
      </w:r>
      <w:r w:rsidR="00900EF1">
        <w:rPr>
          <w:rFonts w:asciiTheme="minorHAnsi" w:hAnsiTheme="minorHAnsi" w:cstheme="minorBidi"/>
        </w:rPr>
        <w:t>a</w:t>
      </w:r>
      <w:r w:rsidRPr="00EC1180">
        <w:rPr>
          <w:rFonts w:asciiTheme="minorHAnsi" w:hAnsiTheme="minorHAnsi" w:cstheme="minorBidi"/>
        </w:rPr>
        <w:t xml:space="preserve"> madala energiaklassiga hoonete rekonstrueerimisele vähemalt E-energiaklassini. Sellisel juhul rekonstrueeritakse ligikaudu 2,0 miljonit m² hoonepinda kogumaksumusega umbes 196 miljonit eurot ning hinnanguline püsikulude kokkuhoid on kuni 23,9 miljonit eurot aastas. Nimetatud lähenemi</w:t>
      </w:r>
      <w:r w:rsidR="00900EF1">
        <w:rPr>
          <w:rFonts w:asciiTheme="minorHAnsi" w:hAnsiTheme="minorHAnsi" w:cstheme="minorBidi"/>
        </w:rPr>
        <w:t>sviis</w:t>
      </w:r>
      <w:r w:rsidRPr="00EC1180">
        <w:rPr>
          <w:rFonts w:asciiTheme="minorHAnsi" w:hAnsiTheme="minorHAnsi" w:cstheme="minorBidi"/>
        </w:rPr>
        <w:t xml:space="preserve"> on kulutõhusam energiasäästu ja rekonstrueeritava mahu mõttes, kuid ei võimalda täita energiatõhususe direktiivist tulenevat 3% </w:t>
      </w:r>
      <w:r w:rsidR="00900EF1">
        <w:rPr>
          <w:rFonts w:asciiTheme="minorHAnsi" w:hAnsiTheme="minorHAnsi" w:cstheme="minorBidi"/>
        </w:rPr>
        <w:t xml:space="preserve">suurust </w:t>
      </w:r>
      <w:r w:rsidRPr="00EC1180">
        <w:rPr>
          <w:rFonts w:asciiTheme="minorHAnsi" w:hAnsiTheme="minorHAnsi" w:cstheme="minorBidi"/>
        </w:rPr>
        <w:t xml:space="preserve">rekonstrueerimiskohustust ning sellega kaasneb rikkumismenetluse ja võimalike sanktsioonide risk. Samuti jääb hinnanguliselt osa energiasäästu eesmärgist täitmata ning tekib vajadus </w:t>
      </w:r>
      <w:r w:rsidR="00900EF1">
        <w:rPr>
          <w:rFonts w:asciiTheme="minorHAnsi" w:hAnsiTheme="minorHAnsi" w:cstheme="minorBidi"/>
        </w:rPr>
        <w:t>lisa</w:t>
      </w:r>
      <w:r w:rsidRPr="00EC1180">
        <w:rPr>
          <w:rFonts w:asciiTheme="minorHAnsi" w:hAnsiTheme="minorHAnsi" w:cstheme="minorBidi"/>
        </w:rPr>
        <w:t>investeeringuteks tulevikus.</w:t>
      </w:r>
    </w:p>
    <w:p w14:paraId="7845B4B6" w14:textId="77777777" w:rsidR="00EC1180" w:rsidRPr="00EC1180" w:rsidRDefault="00EC1180" w:rsidP="00EC1180">
      <w:pPr>
        <w:pStyle w:val="muudetavtekst"/>
        <w:rPr>
          <w:rFonts w:asciiTheme="minorHAnsi" w:hAnsiTheme="minorHAnsi" w:cstheme="minorBidi"/>
        </w:rPr>
      </w:pPr>
    </w:p>
    <w:p w14:paraId="25329DF5" w14:textId="6F4221CE" w:rsidR="00EC1180" w:rsidRPr="00EC1180" w:rsidRDefault="00EC1180" w:rsidP="00EC1180">
      <w:pPr>
        <w:pStyle w:val="muudetavtekst"/>
        <w:rPr>
          <w:rFonts w:asciiTheme="minorHAnsi" w:hAnsiTheme="minorHAnsi" w:cstheme="minorBidi"/>
        </w:rPr>
      </w:pPr>
      <w:r w:rsidRPr="00EC1180">
        <w:rPr>
          <w:rFonts w:asciiTheme="minorHAnsi" w:hAnsiTheme="minorHAnsi" w:cstheme="minorBidi"/>
        </w:rPr>
        <w:t>Eelnõu koostamisel lähtut</w:t>
      </w:r>
      <w:r w:rsidR="00900EF1">
        <w:rPr>
          <w:rFonts w:asciiTheme="minorHAnsi" w:hAnsiTheme="minorHAnsi" w:cstheme="minorBidi"/>
        </w:rPr>
        <w:t>i</w:t>
      </w:r>
      <w:r w:rsidRPr="00EC1180">
        <w:rPr>
          <w:rFonts w:asciiTheme="minorHAnsi" w:hAnsiTheme="minorHAnsi" w:cstheme="minorBidi"/>
        </w:rPr>
        <w:t xml:space="preserve"> põhimõttest, et energiatõhususe direktiivist tulenev 3% </w:t>
      </w:r>
      <w:r w:rsidR="00900EF1">
        <w:rPr>
          <w:rFonts w:asciiTheme="minorHAnsi" w:hAnsiTheme="minorHAnsi" w:cstheme="minorBidi"/>
        </w:rPr>
        <w:t xml:space="preserve">suurune </w:t>
      </w:r>
      <w:r w:rsidRPr="00EC1180">
        <w:rPr>
          <w:rFonts w:asciiTheme="minorHAnsi" w:hAnsiTheme="minorHAnsi" w:cstheme="minorBidi"/>
        </w:rPr>
        <w:t>rekonstrueerimiskohustus võetakse üle. Rakendamisel on põhjendatud kasutada paindlikku lähenemis</w:t>
      </w:r>
      <w:r w:rsidR="00900EF1">
        <w:rPr>
          <w:rFonts w:asciiTheme="minorHAnsi" w:hAnsiTheme="minorHAnsi" w:cstheme="minorBidi"/>
        </w:rPr>
        <w:t>viisi</w:t>
      </w:r>
      <w:r w:rsidRPr="00EC1180">
        <w:rPr>
          <w:rFonts w:asciiTheme="minorHAnsi" w:hAnsiTheme="minorHAnsi" w:cstheme="minorBidi"/>
        </w:rPr>
        <w:t xml:space="preserve">, mille kohaselt suunatakse investeeringud esmajärjekorras madala energiaklassiga hoonete rekonstrueerimisele, säilitades samal ajal eesmärgi </w:t>
      </w:r>
      <w:r w:rsidR="00900EF1">
        <w:rPr>
          <w:rFonts w:asciiTheme="minorHAnsi" w:hAnsiTheme="minorHAnsi" w:cstheme="minorBidi"/>
        </w:rPr>
        <w:t>rekonstrueeri</w:t>
      </w:r>
      <w:r w:rsidR="00900EF1" w:rsidRPr="00EC1180">
        <w:rPr>
          <w:rFonts w:asciiTheme="minorHAnsi" w:hAnsiTheme="minorHAnsi" w:cstheme="minorBidi"/>
        </w:rPr>
        <w:t xml:space="preserve">da </w:t>
      </w:r>
      <w:r w:rsidRPr="00EC1180">
        <w:rPr>
          <w:rFonts w:asciiTheme="minorHAnsi" w:hAnsiTheme="minorHAnsi" w:cstheme="minorBidi"/>
        </w:rPr>
        <w:t>hoone</w:t>
      </w:r>
      <w:r w:rsidR="00900EF1">
        <w:rPr>
          <w:rFonts w:asciiTheme="minorHAnsi" w:hAnsiTheme="minorHAnsi" w:cstheme="minorBidi"/>
        </w:rPr>
        <w:t>d</w:t>
      </w:r>
      <w:r w:rsidRPr="00EC1180">
        <w:rPr>
          <w:rFonts w:asciiTheme="minorHAnsi" w:hAnsiTheme="minorHAnsi" w:cstheme="minorBidi"/>
        </w:rPr>
        <w:t xml:space="preserve"> C-energiaklassi tasemele.</w:t>
      </w:r>
    </w:p>
    <w:p w14:paraId="21E292F4" w14:textId="77777777" w:rsidR="00EC1180" w:rsidRPr="00EC1180" w:rsidRDefault="00EC1180" w:rsidP="00EC1180">
      <w:pPr>
        <w:pStyle w:val="muudetavtekst"/>
        <w:rPr>
          <w:rFonts w:asciiTheme="minorHAnsi" w:hAnsiTheme="minorHAnsi" w:cstheme="minorBidi"/>
        </w:rPr>
      </w:pPr>
    </w:p>
    <w:p w14:paraId="4CD4A690" w14:textId="5B4C4315" w:rsidR="004E7710" w:rsidRDefault="00900EF1" w:rsidP="00EC1180">
      <w:pPr>
        <w:pStyle w:val="muudetavtekst"/>
        <w:rPr>
          <w:rFonts w:asciiTheme="minorHAnsi" w:hAnsiTheme="minorHAnsi" w:cstheme="minorBidi"/>
        </w:rPr>
      </w:pPr>
      <w:r>
        <w:rPr>
          <w:rFonts w:asciiTheme="minorHAnsi" w:hAnsiTheme="minorHAnsi" w:cstheme="minorBidi"/>
        </w:rPr>
        <w:t>Lisa</w:t>
      </w:r>
      <w:r w:rsidR="00EC1180" w:rsidRPr="00EC1180">
        <w:rPr>
          <w:rFonts w:asciiTheme="minorHAnsi" w:hAnsiTheme="minorHAnsi" w:cstheme="minorBidi"/>
        </w:rPr>
        <w:t xml:space="preserve">investeeringute vajadus </w:t>
      </w:r>
      <w:r>
        <w:rPr>
          <w:rFonts w:asciiTheme="minorHAnsi" w:hAnsiTheme="minorHAnsi" w:cstheme="minorBidi"/>
        </w:rPr>
        <w:t>rahulda</w:t>
      </w:r>
      <w:r w:rsidR="00EC1180" w:rsidRPr="00EC1180">
        <w:rPr>
          <w:rFonts w:asciiTheme="minorHAnsi" w:hAnsiTheme="minorHAnsi" w:cstheme="minorBidi"/>
        </w:rPr>
        <w:t>takse võimaluse</w:t>
      </w:r>
      <w:r w:rsidR="00D417CA">
        <w:rPr>
          <w:rFonts w:asciiTheme="minorHAnsi" w:hAnsiTheme="minorHAnsi" w:cstheme="minorBidi"/>
        </w:rPr>
        <w:t xml:space="preserve"> korra</w:t>
      </w:r>
      <w:r w:rsidR="00EC1180" w:rsidRPr="00EC1180">
        <w:rPr>
          <w:rFonts w:asciiTheme="minorHAnsi" w:hAnsiTheme="minorHAnsi" w:cstheme="minorBidi"/>
        </w:rPr>
        <w:t>l Euroopa Liidu järgmise rahastusperioodi vahenditest ning olemasolevate toetusmeetmete maksimaalse kasutamise kaudu.</w:t>
      </w:r>
    </w:p>
    <w:p w14:paraId="4F1FA6AE" w14:textId="77777777" w:rsidR="00721097" w:rsidRDefault="00721097" w:rsidP="00947442">
      <w:pPr>
        <w:pStyle w:val="muudetavtekst"/>
        <w:rPr>
          <w:rFonts w:asciiTheme="minorHAnsi" w:hAnsiTheme="minorHAnsi" w:cstheme="minorBidi"/>
          <w:u w:val="single"/>
        </w:rPr>
      </w:pPr>
    </w:p>
    <w:p w14:paraId="7B19C8D1" w14:textId="288D4869" w:rsidR="0064334D" w:rsidRPr="00D1775E" w:rsidRDefault="00DA3C4F" w:rsidP="00947442">
      <w:pPr>
        <w:pStyle w:val="muudetavtekst"/>
        <w:rPr>
          <w:rFonts w:asciiTheme="minorHAnsi" w:hAnsiTheme="minorHAnsi" w:cstheme="minorBidi"/>
          <w:u w:val="single"/>
        </w:rPr>
      </w:pPr>
      <w:r w:rsidRPr="00946043">
        <w:rPr>
          <w:rFonts w:asciiTheme="minorHAnsi" w:hAnsiTheme="minorHAnsi" w:cstheme="minorBidi"/>
          <w:u w:val="single"/>
        </w:rPr>
        <w:t>Tarbijakaitse ja Tehnilise Järelevalve Amet (TTJA)</w:t>
      </w:r>
    </w:p>
    <w:p w14:paraId="043301B1" w14:textId="2E02F70A" w:rsidR="00DA3C4F" w:rsidRDefault="00E75A96" w:rsidP="00947442">
      <w:pPr>
        <w:pStyle w:val="muudetavtekst"/>
        <w:rPr>
          <w:rFonts w:asciiTheme="minorHAnsi" w:hAnsiTheme="minorHAnsi" w:cstheme="minorBidi"/>
        </w:rPr>
      </w:pPr>
      <w:r>
        <w:rPr>
          <w:rFonts w:asciiTheme="minorHAnsi" w:hAnsiTheme="minorHAnsi" w:cstheme="minorBidi"/>
        </w:rPr>
        <w:t xml:space="preserve">Energiatõhususe järelevalve </w:t>
      </w:r>
      <w:r w:rsidR="00B749FE">
        <w:rPr>
          <w:rFonts w:asciiTheme="minorHAnsi" w:hAnsiTheme="minorHAnsi" w:cstheme="minorBidi"/>
        </w:rPr>
        <w:t xml:space="preserve">ülesandeid täidab </w:t>
      </w:r>
      <w:r w:rsidR="00400451">
        <w:rPr>
          <w:rFonts w:asciiTheme="minorHAnsi" w:hAnsiTheme="minorHAnsi" w:cstheme="minorBidi"/>
        </w:rPr>
        <w:t>TTJA</w:t>
      </w:r>
      <w:r w:rsidR="000C401D">
        <w:rPr>
          <w:rFonts w:asciiTheme="minorHAnsi" w:hAnsiTheme="minorHAnsi" w:cstheme="minorBidi"/>
        </w:rPr>
        <w:t xml:space="preserve">: </w:t>
      </w:r>
      <w:r w:rsidR="00400451">
        <w:rPr>
          <w:rFonts w:asciiTheme="minorHAnsi" w:hAnsiTheme="minorHAnsi" w:cstheme="minorBidi"/>
        </w:rPr>
        <w:t>hoonete ene</w:t>
      </w:r>
      <w:r w:rsidR="00F03DF9">
        <w:rPr>
          <w:rFonts w:asciiTheme="minorHAnsi" w:hAnsiTheme="minorHAnsi" w:cstheme="minorBidi"/>
        </w:rPr>
        <w:t>rgiatõhusus</w:t>
      </w:r>
      <w:r w:rsidR="007E6F0C">
        <w:rPr>
          <w:rFonts w:asciiTheme="minorHAnsi" w:hAnsiTheme="minorHAnsi" w:cstheme="minorBidi"/>
        </w:rPr>
        <w:t xml:space="preserve">e </w:t>
      </w:r>
      <w:r w:rsidR="00900EF1">
        <w:rPr>
          <w:rFonts w:asciiTheme="minorHAnsi" w:hAnsiTheme="minorHAnsi" w:cstheme="minorBidi"/>
        </w:rPr>
        <w:t xml:space="preserve">järelevalve </w:t>
      </w:r>
      <w:r w:rsidR="007E6F0C">
        <w:rPr>
          <w:rFonts w:asciiTheme="minorHAnsi" w:hAnsiTheme="minorHAnsi" w:cstheme="minorBidi"/>
        </w:rPr>
        <w:t>(energiamärgised, laadimistaristu)</w:t>
      </w:r>
      <w:r w:rsidR="0023123B">
        <w:rPr>
          <w:rFonts w:asciiTheme="minorHAnsi" w:hAnsiTheme="minorHAnsi" w:cstheme="minorBidi"/>
        </w:rPr>
        <w:t xml:space="preserve"> 0,5 ametikohta</w:t>
      </w:r>
      <w:r w:rsidR="007E6F0C">
        <w:rPr>
          <w:rFonts w:asciiTheme="minorHAnsi" w:hAnsiTheme="minorHAnsi" w:cstheme="minorBidi"/>
        </w:rPr>
        <w:t xml:space="preserve"> ja suurettevõtete energiaauditite järelevalve</w:t>
      </w:r>
      <w:r w:rsidR="003A483E">
        <w:rPr>
          <w:rFonts w:asciiTheme="minorHAnsi" w:hAnsiTheme="minorHAnsi" w:cstheme="minorBidi"/>
        </w:rPr>
        <w:t xml:space="preserve"> 0,5 ametikohta</w:t>
      </w:r>
      <w:r w:rsidR="004443B6">
        <w:rPr>
          <w:rFonts w:asciiTheme="minorHAnsi" w:hAnsiTheme="minorHAnsi" w:cstheme="minorBidi"/>
        </w:rPr>
        <w:t xml:space="preserve">, </w:t>
      </w:r>
      <w:r w:rsidR="003A483E">
        <w:rPr>
          <w:rFonts w:asciiTheme="minorHAnsi" w:hAnsiTheme="minorHAnsi" w:cstheme="minorBidi"/>
        </w:rPr>
        <w:t xml:space="preserve">kokku üks </w:t>
      </w:r>
      <w:r w:rsidR="004443B6">
        <w:rPr>
          <w:rFonts w:asciiTheme="minorHAnsi" w:hAnsiTheme="minorHAnsi" w:cstheme="minorBidi"/>
        </w:rPr>
        <w:t>ametikoh</w:t>
      </w:r>
      <w:r w:rsidR="000C401D">
        <w:rPr>
          <w:rFonts w:asciiTheme="minorHAnsi" w:hAnsiTheme="minorHAnsi" w:cstheme="minorBidi"/>
        </w:rPr>
        <w:t>t</w:t>
      </w:r>
      <w:r w:rsidR="00FC1028">
        <w:rPr>
          <w:rFonts w:asciiTheme="minorHAnsi" w:hAnsiTheme="minorHAnsi" w:cstheme="minorBidi"/>
        </w:rPr>
        <w:t>.</w:t>
      </w:r>
    </w:p>
    <w:p w14:paraId="06E8D113" w14:textId="2C504D13" w:rsidR="00E26732" w:rsidRDefault="00E26732" w:rsidP="00E26732">
      <w:pPr>
        <w:pStyle w:val="muudetavtekst"/>
        <w:rPr>
          <w:rFonts w:asciiTheme="minorHAnsi" w:hAnsiTheme="minorHAnsi" w:cstheme="minorBidi"/>
        </w:rPr>
      </w:pPr>
      <w:r w:rsidRPr="00E26732">
        <w:rPr>
          <w:rFonts w:asciiTheme="minorHAnsi" w:hAnsiTheme="minorHAnsi" w:cstheme="minorBidi"/>
        </w:rPr>
        <w:t xml:space="preserve">Eelnõu </w:t>
      </w:r>
      <w:r w:rsidR="00900EF1">
        <w:rPr>
          <w:rFonts w:asciiTheme="minorHAnsi" w:hAnsiTheme="minorHAnsi" w:cstheme="minorBidi"/>
        </w:rPr>
        <w:t>seadusena jõust</w:t>
      </w:r>
      <w:r w:rsidRPr="00E26732">
        <w:rPr>
          <w:rFonts w:asciiTheme="minorHAnsi" w:hAnsiTheme="minorHAnsi" w:cstheme="minorBidi"/>
        </w:rPr>
        <w:t>umisel suureneb TTJA töökoormus, eelkõige seoses</w:t>
      </w:r>
      <w:r w:rsidR="00900EF1">
        <w:rPr>
          <w:rFonts w:asciiTheme="minorHAnsi" w:hAnsiTheme="minorHAnsi" w:cstheme="minorBidi"/>
        </w:rPr>
        <w:t xml:space="preserve"> nende</w:t>
      </w:r>
      <w:r w:rsidRPr="00E26732">
        <w:rPr>
          <w:rFonts w:asciiTheme="minorHAnsi" w:hAnsiTheme="minorHAnsi" w:cstheme="minorBidi"/>
        </w:rPr>
        <w:t xml:space="preserve"> ettevõtete arvu olulise kasvuga, kellele laieneb energiaauditite kohustus (hinnanguliselt kuni viis korda). Sellega kaasneb nii järelevalve- kui ka teavitustegevuse mahu suurenemine.</w:t>
      </w:r>
      <w:r w:rsidR="00B2319A">
        <w:rPr>
          <w:rFonts w:asciiTheme="minorHAnsi" w:hAnsiTheme="minorHAnsi" w:cstheme="minorBidi"/>
        </w:rPr>
        <w:t xml:space="preserve"> </w:t>
      </w:r>
      <w:r w:rsidR="00B2319A" w:rsidRPr="00B2319A">
        <w:rPr>
          <w:rFonts w:asciiTheme="minorHAnsi" w:hAnsiTheme="minorHAnsi" w:cstheme="minorBidi"/>
        </w:rPr>
        <w:t xml:space="preserve">TTJA täiendavaks ülesandeks on andmekeskuste energiatõhususe andmete esitamise kohustuse täitmise üle järelevalve teostamine. </w:t>
      </w:r>
      <w:commentRangeStart w:id="37"/>
      <w:r w:rsidR="00B2319A" w:rsidRPr="00B2319A">
        <w:rPr>
          <w:rFonts w:asciiTheme="minorHAnsi" w:hAnsiTheme="minorHAnsi" w:cstheme="minorBidi"/>
        </w:rPr>
        <w:t>Kuna hinnanguliselt puudutab kohustus Eestis ligikaudu 15 andmekeskust</w:t>
      </w:r>
      <w:commentRangeEnd w:id="37"/>
      <w:r w:rsidR="003D5C25" w:rsidRPr="00B2319A">
        <w:rPr>
          <w:rStyle w:val="Kommentaariviide"/>
          <w:rFonts w:asciiTheme="minorHAnsi" w:hAnsiTheme="minorHAnsi" w:cstheme="minorBidi"/>
          <w:sz w:val="24"/>
          <w:szCs w:val="24"/>
        </w:rPr>
        <w:commentReference w:id="37"/>
      </w:r>
      <w:r w:rsidR="00B2319A" w:rsidRPr="00B2319A">
        <w:rPr>
          <w:rFonts w:asciiTheme="minorHAnsi" w:hAnsiTheme="minorHAnsi" w:cstheme="minorBidi"/>
        </w:rPr>
        <w:t>, ei too see kaasa olulist täiendavat töökoormust.</w:t>
      </w:r>
    </w:p>
    <w:p w14:paraId="0A554AB8" w14:textId="77777777" w:rsidR="00B2319A" w:rsidRPr="00E26732" w:rsidRDefault="00B2319A" w:rsidP="00E26732">
      <w:pPr>
        <w:pStyle w:val="muudetavtekst"/>
        <w:rPr>
          <w:rFonts w:asciiTheme="minorHAnsi" w:hAnsiTheme="minorHAnsi" w:cstheme="minorBidi"/>
        </w:rPr>
      </w:pPr>
    </w:p>
    <w:p w14:paraId="4A2A9BD5" w14:textId="37CA5F41" w:rsidR="00BF1E9C" w:rsidRPr="00BF1E9C" w:rsidRDefault="00BF1E9C" w:rsidP="00BF1E9C">
      <w:pPr>
        <w:pStyle w:val="muudetavtekst"/>
        <w:rPr>
          <w:rFonts w:asciiTheme="minorHAnsi" w:hAnsiTheme="minorHAnsi" w:cstheme="minorBidi"/>
        </w:rPr>
      </w:pPr>
      <w:r w:rsidRPr="00BF1E9C">
        <w:rPr>
          <w:rFonts w:asciiTheme="minorHAnsi" w:hAnsiTheme="minorHAnsi" w:cstheme="minorBidi"/>
        </w:rPr>
        <w:t>Täiendavate ametikohtade loomist ei kavandata. TTJA täidab eelnõu</w:t>
      </w:r>
      <w:r w:rsidR="00900EF1">
        <w:rPr>
          <w:rFonts w:asciiTheme="minorHAnsi" w:hAnsiTheme="minorHAnsi" w:cstheme="minorBidi"/>
        </w:rPr>
        <w:t>kohase</w:t>
      </w:r>
      <w:r w:rsidRPr="00BF1E9C">
        <w:rPr>
          <w:rFonts w:asciiTheme="minorHAnsi" w:hAnsiTheme="minorHAnsi" w:cstheme="minorBidi"/>
        </w:rPr>
        <w:t>st</w:t>
      </w:r>
      <w:r w:rsidR="00900EF1">
        <w:rPr>
          <w:rFonts w:asciiTheme="minorHAnsi" w:hAnsiTheme="minorHAnsi" w:cstheme="minorBidi"/>
        </w:rPr>
        <w:t xml:space="preserve"> seadusest</w:t>
      </w:r>
      <w:r w:rsidRPr="00BF1E9C">
        <w:rPr>
          <w:rFonts w:asciiTheme="minorHAnsi" w:hAnsiTheme="minorHAnsi" w:cstheme="minorBidi"/>
        </w:rPr>
        <w:t xml:space="preserve"> tulenevad ülesanded olemasolevate ressursside piires, rakendades töökorralduslikke ja tehnilisi meetmeid.</w:t>
      </w:r>
    </w:p>
    <w:p w14:paraId="5FA9132B" w14:textId="77777777" w:rsidR="00BF1E9C" w:rsidRPr="00BF1E9C" w:rsidRDefault="00BF1E9C" w:rsidP="00BF1E9C">
      <w:pPr>
        <w:pStyle w:val="muudetavtekst"/>
        <w:rPr>
          <w:rFonts w:asciiTheme="minorHAnsi" w:hAnsiTheme="minorHAnsi" w:cstheme="minorBidi"/>
        </w:rPr>
      </w:pPr>
    </w:p>
    <w:p w14:paraId="6B70FA5F" w14:textId="011ABABC" w:rsidR="00BF1E9C" w:rsidRDefault="00B2319A" w:rsidP="00BF1E9C">
      <w:pPr>
        <w:pStyle w:val="muudetavtekst"/>
        <w:rPr>
          <w:rFonts w:asciiTheme="minorHAnsi" w:hAnsiTheme="minorHAnsi" w:cstheme="minorBidi"/>
        </w:rPr>
      </w:pPr>
      <w:r w:rsidRPr="00B2319A">
        <w:rPr>
          <w:rFonts w:asciiTheme="minorHAnsi" w:hAnsiTheme="minorHAnsi" w:cstheme="minorBidi"/>
        </w:rPr>
        <w:t>Esiteks vaadatakse üle olemasolevate ressursside kasutus.</w:t>
      </w:r>
      <w:r>
        <w:rPr>
          <w:rFonts w:asciiTheme="minorHAnsi" w:hAnsiTheme="minorHAnsi" w:cstheme="minorBidi"/>
        </w:rPr>
        <w:t xml:space="preserve"> </w:t>
      </w:r>
      <w:r w:rsidR="00BF1E9C" w:rsidRPr="00BF1E9C">
        <w:rPr>
          <w:rFonts w:asciiTheme="minorHAnsi" w:hAnsiTheme="minorHAnsi" w:cstheme="minorBidi"/>
        </w:rPr>
        <w:t>TTJA ei ole varem täiel määral realiseerinud hoonete energiatõhususe järelevalveks ette nähtud ametikohta</w:t>
      </w:r>
      <w:r w:rsidR="00BF1E9C">
        <w:rPr>
          <w:rStyle w:val="Allmrkuseviide"/>
          <w:rFonts w:asciiTheme="minorHAnsi" w:hAnsiTheme="minorHAnsi" w:cstheme="minorBidi"/>
        </w:rPr>
        <w:footnoteReference w:id="80"/>
      </w:r>
      <w:r w:rsidR="00BF1E9C" w:rsidRPr="00BF1E9C">
        <w:rPr>
          <w:rFonts w:asciiTheme="minorHAnsi" w:hAnsiTheme="minorHAnsi" w:cstheme="minorBidi"/>
        </w:rPr>
        <w:t xml:space="preserve"> (sh laadimistaristu ja tehnosüsteemide hindamise järelevalve), </w:t>
      </w:r>
      <w:r w:rsidRPr="00B2319A">
        <w:rPr>
          <w:rFonts w:asciiTheme="minorHAnsi" w:hAnsiTheme="minorHAnsi" w:cstheme="minorBidi"/>
        </w:rPr>
        <w:t>mis võimaldab suunata ligikaudu 0,5 ametikohta ettevõtete energiaauditite järelevalvesse.</w:t>
      </w:r>
    </w:p>
    <w:p w14:paraId="7359C72F" w14:textId="77777777" w:rsidR="00A30E08" w:rsidRPr="00BF1E9C" w:rsidRDefault="00A30E08" w:rsidP="00BF1E9C">
      <w:pPr>
        <w:pStyle w:val="muudetavtekst"/>
        <w:rPr>
          <w:rFonts w:asciiTheme="minorHAnsi" w:hAnsiTheme="minorHAnsi" w:cstheme="minorBidi"/>
        </w:rPr>
      </w:pPr>
    </w:p>
    <w:p w14:paraId="6841FDEE" w14:textId="348EA6F5" w:rsidR="00BF1E9C" w:rsidRPr="00BF1E9C" w:rsidRDefault="00BF1E9C" w:rsidP="00BF1E9C">
      <w:pPr>
        <w:pStyle w:val="muudetavtekst"/>
        <w:rPr>
          <w:rFonts w:asciiTheme="minorHAnsi" w:hAnsiTheme="minorHAnsi" w:cstheme="minorBidi"/>
        </w:rPr>
      </w:pPr>
      <w:r w:rsidRPr="00BF1E9C">
        <w:rPr>
          <w:rFonts w:asciiTheme="minorHAnsi" w:hAnsiTheme="minorHAnsi" w:cstheme="minorBidi"/>
        </w:rPr>
        <w:t>Teiseks vähendatakse järelevalve</w:t>
      </w:r>
      <w:r w:rsidR="00900EF1">
        <w:rPr>
          <w:rFonts w:asciiTheme="minorHAnsi" w:hAnsiTheme="minorHAnsi" w:cstheme="minorBidi"/>
        </w:rPr>
        <w:t>ga kaasnevat töö</w:t>
      </w:r>
      <w:r w:rsidRPr="00BF1E9C">
        <w:rPr>
          <w:rFonts w:asciiTheme="minorHAnsi" w:hAnsiTheme="minorHAnsi" w:cstheme="minorBidi"/>
        </w:rPr>
        <w:t xml:space="preserve">koormust digitaliseerimise kaudu. </w:t>
      </w:r>
      <w:r w:rsidR="00B2319A" w:rsidRPr="00B2319A">
        <w:rPr>
          <w:rFonts w:asciiTheme="minorHAnsi" w:hAnsiTheme="minorHAnsi" w:cstheme="minorBidi"/>
        </w:rPr>
        <w:t>Riik arendab koostöös reaalajamajanduse ja kestliku aruandluse valdkonnaga lahendusi, mis võimaldavad esitada energiaauditite alusel koostatud tegevuskavad majandusaasta aruande koosseisus automatiseeritult. Samuti võimaldab Euroopa andmebaas ReportENER kontrollida andmekeskuste aruandluskohustuse täitmist elektrooniliselt.</w:t>
      </w:r>
      <w:r w:rsidR="00B2319A">
        <w:rPr>
          <w:rFonts w:asciiTheme="minorHAnsi" w:hAnsiTheme="minorHAnsi" w:cstheme="minorBidi"/>
        </w:rPr>
        <w:t xml:space="preserve"> </w:t>
      </w:r>
      <w:r w:rsidRPr="00BF1E9C">
        <w:rPr>
          <w:rFonts w:asciiTheme="minorHAnsi" w:hAnsiTheme="minorHAnsi" w:cstheme="minorBidi"/>
        </w:rPr>
        <w:t>See võimaldab standardiseerida andmete esitamis</w:t>
      </w:r>
      <w:r w:rsidR="00EB239E">
        <w:rPr>
          <w:rFonts w:asciiTheme="minorHAnsi" w:hAnsiTheme="minorHAnsi" w:cstheme="minorBidi"/>
        </w:rPr>
        <w:t>t</w:t>
      </w:r>
      <w:r w:rsidRPr="00BF1E9C">
        <w:rPr>
          <w:rFonts w:asciiTheme="minorHAnsi" w:hAnsiTheme="minorHAnsi" w:cstheme="minorBidi"/>
        </w:rPr>
        <w:t>, lihtsustada kontrolli ning rakendada riskipõhist järelevalvet.</w:t>
      </w:r>
    </w:p>
    <w:p w14:paraId="46B77132" w14:textId="77777777" w:rsidR="00BF1E9C" w:rsidRPr="00BF1E9C" w:rsidRDefault="00BF1E9C" w:rsidP="00BF1E9C">
      <w:pPr>
        <w:pStyle w:val="muudetavtekst"/>
        <w:rPr>
          <w:rFonts w:asciiTheme="minorHAnsi" w:hAnsiTheme="minorHAnsi" w:cstheme="minorBidi"/>
        </w:rPr>
      </w:pPr>
    </w:p>
    <w:p w14:paraId="3B4BB9A5" w14:textId="03E94BB0" w:rsidR="00BF1E9C" w:rsidRPr="00BF1E9C" w:rsidRDefault="00BF1E9C" w:rsidP="00BF1E9C">
      <w:pPr>
        <w:pStyle w:val="muudetavtekst"/>
        <w:rPr>
          <w:rFonts w:asciiTheme="minorHAnsi" w:hAnsiTheme="minorHAnsi" w:cstheme="minorBidi"/>
        </w:rPr>
      </w:pPr>
      <w:r w:rsidRPr="00BF1E9C">
        <w:rPr>
          <w:rFonts w:asciiTheme="minorHAnsi" w:hAnsiTheme="minorHAnsi" w:cstheme="minorBidi"/>
        </w:rPr>
        <w:t>Kolmandaks toetab järelevalve tõhustamist riiklike andmekogude ja infosüsteemide arendamine, sealhulgas energiatõhususe seire lahendused, mis võimaldavad andmete ristkasutust ja vähendavad vajadust käsitsi kontrollide järele.</w:t>
      </w:r>
    </w:p>
    <w:p w14:paraId="50CCB245" w14:textId="77777777" w:rsidR="00FE59FE" w:rsidRDefault="00FE59FE" w:rsidP="00947442">
      <w:pPr>
        <w:pStyle w:val="muudetavtekst"/>
        <w:rPr>
          <w:rFonts w:asciiTheme="minorHAnsi" w:hAnsiTheme="minorHAnsi" w:cstheme="minorBidi"/>
        </w:rPr>
      </w:pPr>
    </w:p>
    <w:p w14:paraId="5841FE04" w14:textId="4912134C" w:rsidR="00732884" w:rsidRPr="00732884" w:rsidRDefault="00FE59FE" w:rsidP="00732884">
      <w:pPr>
        <w:pStyle w:val="muudetavtekst"/>
        <w:rPr>
          <w:rFonts w:asciiTheme="minorHAnsi" w:hAnsiTheme="minorHAnsi" w:cstheme="minorBidi"/>
        </w:rPr>
      </w:pPr>
      <w:commentRangeStart w:id="38"/>
      <w:r w:rsidRPr="00EA3929">
        <w:rPr>
          <w:rFonts w:asciiTheme="minorHAnsi" w:hAnsiTheme="minorHAnsi" w:cstheme="minorBidi"/>
          <w:u w:val="single"/>
        </w:rPr>
        <w:t>Kliimaministeerium</w:t>
      </w:r>
      <w:r>
        <w:rPr>
          <w:rFonts w:asciiTheme="minorHAnsi" w:hAnsiTheme="minorHAnsi" w:cstheme="minorBidi"/>
        </w:rPr>
        <w:t xml:space="preserve"> täidab hetkel energiasäästu koordinaatori rolli. </w:t>
      </w:r>
      <w:r w:rsidR="00732884" w:rsidRPr="00732884">
        <w:rPr>
          <w:rFonts w:asciiTheme="minorHAnsi" w:hAnsiTheme="minorHAnsi" w:cstheme="minorBidi"/>
        </w:rPr>
        <w:t xml:space="preserve">Eelnõu rakendamisega kaasneb täiendav töökoormus Kliimaministeeriumile, eelkõige avaliku sektori energiatõhususe kohustuste </w:t>
      </w:r>
      <w:r w:rsidR="00EB239E">
        <w:rPr>
          <w:rFonts w:asciiTheme="minorHAnsi" w:hAnsiTheme="minorHAnsi" w:cstheme="minorBidi"/>
        </w:rPr>
        <w:t xml:space="preserve">täitmise </w:t>
      </w:r>
      <w:r w:rsidR="00732884" w:rsidRPr="00732884">
        <w:rPr>
          <w:rFonts w:asciiTheme="minorHAnsi" w:hAnsiTheme="minorHAnsi" w:cstheme="minorBidi"/>
        </w:rPr>
        <w:t xml:space="preserve">koordineerimise, seire ja aruandluse korraldamisel ning Euroopa Komisjoni </w:t>
      </w:r>
      <w:r w:rsidR="00EB239E">
        <w:rPr>
          <w:rFonts w:asciiTheme="minorHAnsi" w:hAnsiTheme="minorHAnsi" w:cstheme="minorBidi"/>
        </w:rPr>
        <w:t>teavita</w:t>
      </w:r>
      <w:r w:rsidR="00732884" w:rsidRPr="00732884">
        <w:rPr>
          <w:rFonts w:asciiTheme="minorHAnsi" w:hAnsiTheme="minorHAnsi" w:cstheme="minorBidi"/>
        </w:rPr>
        <w:t>misel. Nende ülesannete täitmiseks on arvestatud ühe täistööajaga ametikoha (1 FTE) vajadusega, mille hinnanguline kogukulu on kuni 50 000 eurot aastas.</w:t>
      </w:r>
      <w:commentRangeEnd w:id="38"/>
      <w:r w:rsidR="00203628" w:rsidRPr="00732884">
        <w:rPr>
          <w:rStyle w:val="Kommentaariviide"/>
          <w:rFonts w:asciiTheme="minorHAnsi" w:hAnsiTheme="minorHAnsi" w:cstheme="minorBidi"/>
          <w:sz w:val="24"/>
          <w:szCs w:val="24"/>
        </w:rPr>
        <w:commentReference w:id="38"/>
      </w:r>
    </w:p>
    <w:p w14:paraId="76BABB16" w14:textId="77777777" w:rsidR="00732884" w:rsidRPr="00732884" w:rsidRDefault="00732884" w:rsidP="00732884">
      <w:pPr>
        <w:pStyle w:val="muudetavtekst"/>
        <w:rPr>
          <w:rFonts w:asciiTheme="minorHAnsi" w:hAnsiTheme="minorHAnsi" w:cstheme="minorBidi"/>
        </w:rPr>
      </w:pPr>
    </w:p>
    <w:p w14:paraId="74A840D0" w14:textId="7457B03B" w:rsidR="00732884" w:rsidRPr="00732884" w:rsidRDefault="00732884" w:rsidP="00732884">
      <w:pPr>
        <w:pStyle w:val="muudetavtekst"/>
        <w:rPr>
          <w:rFonts w:asciiTheme="minorHAnsi" w:hAnsiTheme="minorHAnsi" w:cstheme="minorBidi"/>
        </w:rPr>
      </w:pPr>
      <w:r w:rsidRPr="00732884">
        <w:rPr>
          <w:rFonts w:asciiTheme="minorHAnsi" w:hAnsiTheme="minorHAnsi" w:cstheme="minorBidi"/>
        </w:rPr>
        <w:t xml:space="preserve">Avaliku sektori energiatõhususe koordineerimise täpne institutsionaalne korraldus </w:t>
      </w:r>
      <w:r w:rsidR="00D417CA">
        <w:rPr>
          <w:rFonts w:asciiTheme="minorHAnsi" w:hAnsiTheme="minorHAnsi" w:cstheme="minorBidi"/>
        </w:rPr>
        <w:t>määratakse</w:t>
      </w:r>
      <w:r w:rsidR="00EB239E" w:rsidRPr="00732884">
        <w:rPr>
          <w:rFonts w:asciiTheme="minorHAnsi" w:hAnsiTheme="minorHAnsi" w:cstheme="minorBidi"/>
        </w:rPr>
        <w:t xml:space="preserve"> </w:t>
      </w:r>
      <w:r w:rsidRPr="00732884">
        <w:rPr>
          <w:rFonts w:asciiTheme="minorHAnsi" w:hAnsiTheme="minorHAnsi" w:cstheme="minorBidi"/>
        </w:rPr>
        <w:t>analüüsi käigus. Võimaliku lahendusena kaalutakse koordineeriva funktsiooni delegeerimist kas olemasolevale riigi äriühingule või sihtasutusele, sealhulgas Eesti Keskkonnauuringute Keskus</w:t>
      </w:r>
      <w:r w:rsidR="00EB239E">
        <w:rPr>
          <w:rFonts w:asciiTheme="minorHAnsi" w:hAnsiTheme="minorHAnsi" w:cstheme="minorBidi"/>
        </w:rPr>
        <w:t>ele</w:t>
      </w:r>
      <w:r w:rsidRPr="00732884">
        <w:rPr>
          <w:rFonts w:asciiTheme="minorHAnsi" w:hAnsiTheme="minorHAnsi" w:cstheme="minorBidi"/>
        </w:rPr>
        <w:t xml:space="preserve"> või Riigi Kinnisvara ASile, arvestades nende senist rolli andmehalduse, kinnisvara juhtimise ja seire valdkonnas.</w:t>
      </w:r>
    </w:p>
    <w:p w14:paraId="75CB5549" w14:textId="77777777" w:rsidR="00732884" w:rsidRPr="00732884" w:rsidRDefault="00732884" w:rsidP="00732884">
      <w:pPr>
        <w:pStyle w:val="muudetavtekst"/>
        <w:rPr>
          <w:rFonts w:asciiTheme="minorHAnsi" w:hAnsiTheme="minorHAnsi" w:cstheme="minorBidi"/>
        </w:rPr>
      </w:pPr>
    </w:p>
    <w:p w14:paraId="111F91EA" w14:textId="7A339C7B" w:rsidR="00732884" w:rsidRDefault="00732884" w:rsidP="00732884">
      <w:pPr>
        <w:pStyle w:val="muudetavtekst"/>
        <w:rPr>
          <w:rFonts w:asciiTheme="minorHAnsi" w:hAnsiTheme="minorHAnsi" w:cstheme="minorBidi"/>
        </w:rPr>
      </w:pPr>
      <w:r w:rsidRPr="00732884">
        <w:rPr>
          <w:rFonts w:asciiTheme="minorHAnsi" w:hAnsiTheme="minorHAnsi" w:cstheme="minorBidi"/>
        </w:rPr>
        <w:t>Lõplik lahendus sõltub edasisest analüüsist ning eesmärgist tagada ülesannete kulutõhus ja toimiv täitmine, kasutades võimalikult suures ulatuses olemasolevaid institutsionaalseid võime</w:t>
      </w:r>
      <w:r w:rsidR="00EB239E">
        <w:rPr>
          <w:rFonts w:asciiTheme="minorHAnsi" w:hAnsiTheme="minorHAnsi" w:cstheme="minorBidi"/>
        </w:rPr>
        <w:t>id</w:t>
      </w:r>
      <w:r w:rsidRPr="00732884">
        <w:rPr>
          <w:rFonts w:asciiTheme="minorHAnsi" w:hAnsiTheme="minorHAnsi" w:cstheme="minorBidi"/>
        </w:rPr>
        <w:t>.</w:t>
      </w:r>
    </w:p>
    <w:p w14:paraId="550CFA20" w14:textId="77777777" w:rsidR="00732884" w:rsidRDefault="00732884" w:rsidP="00732884">
      <w:pPr>
        <w:pStyle w:val="muudetavtekst"/>
        <w:rPr>
          <w:rFonts w:asciiTheme="minorHAnsi" w:hAnsiTheme="minorHAnsi" w:cstheme="minorBidi"/>
        </w:rPr>
      </w:pPr>
    </w:p>
    <w:p w14:paraId="76C9CE87" w14:textId="0A3AC064" w:rsidR="00086436" w:rsidRDefault="00001410" w:rsidP="00947442">
      <w:pPr>
        <w:pStyle w:val="muudetavtekst"/>
        <w:rPr>
          <w:rFonts w:asciiTheme="minorHAnsi" w:hAnsiTheme="minorHAnsi" w:cstheme="minorBidi"/>
          <w:u w:val="single"/>
        </w:rPr>
      </w:pPr>
      <w:r w:rsidRPr="00C06EDE">
        <w:rPr>
          <w:rFonts w:asciiTheme="minorHAnsi" w:hAnsiTheme="minorHAnsi" w:cstheme="minorBidi"/>
          <w:u w:val="single"/>
        </w:rPr>
        <w:t xml:space="preserve">IT </w:t>
      </w:r>
      <w:r w:rsidR="00C06EDE" w:rsidRPr="00C06EDE">
        <w:rPr>
          <w:rFonts w:asciiTheme="minorHAnsi" w:hAnsiTheme="minorHAnsi" w:cstheme="minorBidi"/>
          <w:u w:val="single"/>
        </w:rPr>
        <w:t>ja andmehaldus</w:t>
      </w:r>
    </w:p>
    <w:p w14:paraId="4B23C7FC" w14:textId="17FA5C9E" w:rsidR="003A59B0" w:rsidRDefault="00B05ADE" w:rsidP="009E28F0">
      <w:pPr>
        <w:pStyle w:val="muudetavtekst"/>
        <w:rPr>
          <w:rFonts w:asciiTheme="minorHAnsi" w:hAnsiTheme="minorHAnsi" w:cstheme="minorBidi"/>
        </w:rPr>
      </w:pPr>
      <w:r w:rsidRPr="00B05ADE">
        <w:rPr>
          <w:rFonts w:asciiTheme="minorHAnsi" w:hAnsiTheme="minorHAnsi" w:cstheme="minorBidi"/>
        </w:rPr>
        <w:t xml:space="preserve">Andmehaldus on direktiivi rakendamisel keskse tähtsusega, eelkõige avaliku sektori energiatõhususe seire ja aruandluse tagamisel. Avaliku sektori asutuste energiatarbimise ja </w:t>
      </w:r>
      <w:r w:rsidR="00673E80">
        <w:rPr>
          <w:rFonts w:asciiTheme="minorHAnsi" w:hAnsiTheme="minorHAnsi" w:cstheme="minorBidi"/>
        </w:rPr>
        <w:t>-</w:t>
      </w:r>
      <w:r w:rsidRPr="00B05ADE">
        <w:rPr>
          <w:rFonts w:asciiTheme="minorHAnsi" w:hAnsiTheme="minorHAnsi" w:cstheme="minorBidi"/>
        </w:rPr>
        <w:t>säästu usaldusväärne hindamine eeldab süsteemset, võrreldavat ja ajakohast andmekogumist. Komisjoni soovitustes</w:t>
      </w:r>
      <w:r w:rsidR="009E28F0">
        <w:rPr>
          <w:rFonts w:asciiTheme="minorHAnsi" w:hAnsiTheme="minorHAnsi" w:cstheme="minorBidi"/>
        </w:rPr>
        <w:t xml:space="preserve"> (kokkuvõte joonisena allpool)</w:t>
      </w:r>
      <w:r w:rsidRPr="00B05ADE">
        <w:rPr>
          <w:rFonts w:asciiTheme="minorHAnsi" w:hAnsiTheme="minorHAnsi" w:cstheme="minorBidi"/>
        </w:rPr>
        <w:t xml:space="preserve"> on esitatud suunised selle kohta, millises ulatuses ja detailsuses tuleks avaliku sektori andmeid koguda.</w:t>
      </w:r>
      <w:r w:rsidR="009E28F0">
        <w:rPr>
          <w:rFonts w:asciiTheme="minorHAnsi" w:hAnsiTheme="minorHAnsi" w:cstheme="minorBidi"/>
        </w:rPr>
        <w:t xml:space="preserve"> </w:t>
      </w:r>
    </w:p>
    <w:p w14:paraId="3C505E38" w14:textId="3B126119" w:rsidR="00F31CFA" w:rsidRDefault="007343DA" w:rsidP="00947442">
      <w:pPr>
        <w:pStyle w:val="muudetavtekst"/>
        <w:rPr>
          <w:rFonts w:asciiTheme="minorHAnsi" w:hAnsiTheme="minorHAnsi" w:cstheme="minorBidi"/>
        </w:rPr>
      </w:pPr>
      <w:r>
        <w:rPr>
          <w:noProof/>
        </w:rPr>
        <w:drawing>
          <wp:inline distT="0" distB="0" distL="0" distR="0" wp14:anchorId="67B461EF" wp14:editId="1ACA26AD">
            <wp:extent cx="6520815" cy="4167514"/>
            <wp:effectExtent l="0" t="0" r="0" b="4445"/>
            <wp:docPr id="7" name="Pilt 6" descr="Pilt, millel on kujutatud tekst, number, kuvatõmmis, Paralleelne&#10;&#10;Tehisintellekti genereeritud sisu võib olla ebatõene.">
              <a:extLst xmlns:a="http://schemas.openxmlformats.org/drawingml/2006/main">
                <a:ext uri="{FF2B5EF4-FFF2-40B4-BE49-F238E27FC236}">
                  <a16:creationId xmlns:a16="http://schemas.microsoft.com/office/drawing/2014/main" id="{33C1A02B-01F2-B034-6045-0D06645DC4F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lt 6" descr="Pilt, millel on kujutatud tekst, number, kuvatõmmis, Paralleelne&#10;&#10;Tehisintellekti genereeritud sisu võib olla ebatõene.">
                      <a:extLst>
                        <a:ext uri="{FF2B5EF4-FFF2-40B4-BE49-F238E27FC236}">
                          <a16:creationId xmlns:a16="http://schemas.microsoft.com/office/drawing/2014/main" id="{33C1A02B-01F2-B034-6045-0D06645DC4F8}"/>
                        </a:ext>
                      </a:extLst>
                    </pic:cNvPr>
                    <pic:cNvPicPr>
                      <a:picLocks noChangeAspect="1"/>
                    </pic:cNvPicPr>
                  </pic:nvPicPr>
                  <pic:blipFill>
                    <a:blip r:embed="rId44"/>
                    <a:stretch>
                      <a:fillRect/>
                    </a:stretch>
                  </pic:blipFill>
                  <pic:spPr>
                    <a:xfrm>
                      <a:off x="0" y="0"/>
                      <a:ext cx="6545046" cy="4183000"/>
                    </a:xfrm>
                    <a:prstGeom prst="rect">
                      <a:avLst/>
                    </a:prstGeom>
                  </pic:spPr>
                </pic:pic>
              </a:graphicData>
            </a:graphic>
          </wp:inline>
        </w:drawing>
      </w:r>
    </w:p>
    <w:p w14:paraId="3D478A77" w14:textId="77777777" w:rsidR="00031358" w:rsidRDefault="00031358" w:rsidP="00947442">
      <w:pPr>
        <w:pStyle w:val="muudetavtekst"/>
        <w:rPr>
          <w:rFonts w:asciiTheme="minorHAnsi" w:hAnsiTheme="minorHAnsi" w:cstheme="minorBidi"/>
        </w:rPr>
      </w:pPr>
    </w:p>
    <w:p w14:paraId="664B6DBC" w14:textId="53C305B3" w:rsidR="003A59B0" w:rsidRDefault="003A59B0" w:rsidP="00947442">
      <w:pPr>
        <w:pStyle w:val="muudetavtekst"/>
        <w:rPr>
          <w:rFonts w:asciiTheme="minorHAnsi" w:hAnsiTheme="minorHAnsi" w:cstheme="minorBidi"/>
        </w:rPr>
      </w:pPr>
      <w:r w:rsidRPr="003A59B0">
        <w:rPr>
          <w:rFonts w:asciiTheme="minorHAnsi" w:hAnsiTheme="minorHAnsi" w:cstheme="minorBidi"/>
        </w:rPr>
        <w:t xml:space="preserve">Joonis </w:t>
      </w:r>
      <w:r w:rsidR="00177B34">
        <w:rPr>
          <w:rFonts w:asciiTheme="minorHAnsi" w:hAnsiTheme="minorHAnsi" w:cstheme="minorBidi"/>
        </w:rPr>
        <w:t>6</w:t>
      </w:r>
      <w:r w:rsidR="00245550">
        <w:rPr>
          <w:rFonts w:asciiTheme="minorHAnsi" w:hAnsiTheme="minorHAnsi" w:cstheme="minorBidi"/>
        </w:rPr>
        <w:t>. A</w:t>
      </w:r>
      <w:r w:rsidRPr="003A59B0">
        <w:rPr>
          <w:rFonts w:asciiTheme="minorHAnsi" w:hAnsiTheme="minorHAnsi" w:cstheme="minorBidi"/>
        </w:rPr>
        <w:t>ndmeväljad energia lõpptarbimise andmete kogumiseks avaliku sektori asutuste kaupa</w:t>
      </w:r>
    </w:p>
    <w:p w14:paraId="1B2A706D" w14:textId="77777777" w:rsidR="00177B34" w:rsidRDefault="00177B34" w:rsidP="00947442">
      <w:pPr>
        <w:pStyle w:val="muudetavtekst"/>
        <w:rPr>
          <w:rFonts w:asciiTheme="minorHAnsi" w:hAnsiTheme="minorHAnsi" w:cstheme="minorBidi"/>
        </w:rPr>
      </w:pPr>
    </w:p>
    <w:p w14:paraId="61F89EE3" w14:textId="3CD9B356" w:rsidR="00E706F3" w:rsidRDefault="00E706F3" w:rsidP="00947442">
      <w:pPr>
        <w:pStyle w:val="muudetavtekst"/>
        <w:rPr>
          <w:rFonts w:asciiTheme="minorHAnsi" w:hAnsiTheme="minorHAnsi" w:cstheme="minorBidi"/>
        </w:rPr>
      </w:pPr>
      <w:r w:rsidRPr="00E706F3">
        <w:rPr>
          <w:rFonts w:asciiTheme="minorHAnsi" w:hAnsiTheme="minorHAnsi" w:cstheme="minorBidi"/>
        </w:rPr>
        <w:t xml:space="preserve">Eelnõu koostamise ajal </w:t>
      </w:r>
      <w:r w:rsidR="00D04F87">
        <w:rPr>
          <w:rFonts w:asciiTheme="minorHAnsi" w:hAnsiTheme="minorHAnsi" w:cstheme="minorBidi"/>
        </w:rPr>
        <w:t>koguti</w:t>
      </w:r>
      <w:r w:rsidRPr="00E706F3">
        <w:rPr>
          <w:rFonts w:asciiTheme="minorHAnsi" w:hAnsiTheme="minorHAnsi" w:cstheme="minorBidi"/>
        </w:rPr>
        <w:t xml:space="preserve"> andme</w:t>
      </w:r>
      <w:r w:rsidR="00D04F87">
        <w:rPr>
          <w:rFonts w:asciiTheme="minorHAnsi" w:hAnsiTheme="minorHAnsi" w:cstheme="minorBidi"/>
        </w:rPr>
        <w:t>id</w:t>
      </w:r>
      <w:r w:rsidRPr="00E706F3">
        <w:rPr>
          <w:rFonts w:asciiTheme="minorHAnsi" w:hAnsiTheme="minorHAnsi" w:cstheme="minorBidi"/>
        </w:rPr>
        <w:t xml:space="preserve"> valdavalt käsitsi, kasutades riigi finantsandmete platvormi riigiraha.fin.ee. Selline lähenemi</w:t>
      </w:r>
      <w:r w:rsidR="00D04F87">
        <w:rPr>
          <w:rFonts w:asciiTheme="minorHAnsi" w:hAnsiTheme="minorHAnsi" w:cstheme="minorBidi"/>
        </w:rPr>
        <w:t>sviis</w:t>
      </w:r>
      <w:r w:rsidRPr="00E706F3">
        <w:rPr>
          <w:rFonts w:asciiTheme="minorHAnsi" w:hAnsiTheme="minorHAnsi" w:cstheme="minorBidi"/>
        </w:rPr>
        <w:t xml:space="preserve"> on ajamahukas ning ei võimalda tagada piisavat andmete kvaliteeti ja ajakohasust. Seetõttu on vajalik liikuda automatiseeritud andmekogumise suunas.</w:t>
      </w:r>
    </w:p>
    <w:p w14:paraId="6A1BC339" w14:textId="4449F21D" w:rsidR="00E706F3" w:rsidRDefault="001D4247" w:rsidP="00947442">
      <w:pPr>
        <w:pStyle w:val="muudetavtekst"/>
        <w:rPr>
          <w:rFonts w:asciiTheme="minorHAnsi" w:hAnsiTheme="minorHAnsi" w:cstheme="minorBidi"/>
        </w:rPr>
      </w:pPr>
      <w:r w:rsidRPr="001D4247">
        <w:rPr>
          <w:rFonts w:asciiTheme="minorHAnsi" w:hAnsiTheme="minorHAnsi" w:cstheme="minorBidi"/>
        </w:rPr>
        <w:t xml:space="preserve">Oluline </w:t>
      </w:r>
      <w:r>
        <w:rPr>
          <w:rFonts w:asciiTheme="minorHAnsi" w:hAnsiTheme="minorHAnsi" w:cstheme="minorBidi"/>
        </w:rPr>
        <w:t xml:space="preserve">tähtaeg </w:t>
      </w:r>
      <w:r w:rsidRPr="001D4247">
        <w:rPr>
          <w:rFonts w:asciiTheme="minorHAnsi" w:hAnsiTheme="minorHAnsi" w:cstheme="minorBidi"/>
        </w:rPr>
        <w:t xml:space="preserve">on </w:t>
      </w:r>
      <w:r w:rsidRPr="00EA3929">
        <w:rPr>
          <w:rFonts w:asciiTheme="minorHAnsi" w:hAnsiTheme="minorHAnsi" w:cstheme="minorBidi"/>
          <w:b/>
          <w:bCs/>
        </w:rPr>
        <w:t>11. oktoober 2027</w:t>
      </w:r>
      <w:r w:rsidRPr="001D4247">
        <w:rPr>
          <w:rFonts w:asciiTheme="minorHAnsi" w:hAnsiTheme="minorHAnsi" w:cstheme="minorBidi"/>
        </w:rPr>
        <w:t>, millest alates tekib riigil kohustus minna üle tegelikel energiatarbimise andmetel põhinevale seirele. See tähendab, et senine hinnanguline ja kaudsetel metoodikatel põhinev arvestus tuleb asendada automatiseeritud ja andmepõhise lahendusega. Nimetatud üleminekuga viivitamine suurendab riski, et riik ei täida Euroopa Liidu aruandlus- ja seirekohustusi nõuetekohaselt.</w:t>
      </w:r>
    </w:p>
    <w:p w14:paraId="07934836" w14:textId="77777777" w:rsidR="00DF36D5" w:rsidRPr="00DF36D5" w:rsidRDefault="00DF36D5" w:rsidP="00DF36D5">
      <w:pPr>
        <w:pStyle w:val="muudetavtekst"/>
        <w:rPr>
          <w:rFonts w:asciiTheme="minorHAnsi" w:hAnsiTheme="minorHAnsi" w:cstheme="minorBidi"/>
        </w:rPr>
      </w:pPr>
      <w:r w:rsidRPr="00DF36D5">
        <w:rPr>
          <w:rFonts w:asciiTheme="minorHAnsi" w:hAnsiTheme="minorHAnsi" w:cstheme="minorBidi"/>
        </w:rPr>
        <w:t>Andmete koondamine ühtsesse lahendusse võimaldab:</w:t>
      </w:r>
    </w:p>
    <w:p w14:paraId="711DF3C6" w14:textId="77777777" w:rsidR="00DF36D5" w:rsidRPr="00DF36D5" w:rsidRDefault="00DF36D5" w:rsidP="00A669F2">
      <w:pPr>
        <w:pStyle w:val="muudetavtekst"/>
        <w:numPr>
          <w:ilvl w:val="0"/>
          <w:numId w:val="31"/>
        </w:numPr>
        <w:rPr>
          <w:rFonts w:asciiTheme="minorHAnsi" w:hAnsiTheme="minorHAnsi" w:cstheme="minorBidi"/>
        </w:rPr>
      </w:pPr>
      <w:r w:rsidRPr="00DF36D5">
        <w:rPr>
          <w:rFonts w:asciiTheme="minorHAnsi" w:hAnsiTheme="minorHAnsi" w:cstheme="minorBidi"/>
        </w:rPr>
        <w:t>saada terviklik ülevaade avaliku sektori asutuste energiatarbimisest ja majandamiskuludest;</w:t>
      </w:r>
    </w:p>
    <w:p w14:paraId="251DDBAE" w14:textId="77777777" w:rsidR="00DF36D5" w:rsidRPr="00DF36D5" w:rsidRDefault="00DF36D5" w:rsidP="00A669F2">
      <w:pPr>
        <w:pStyle w:val="muudetavtekst"/>
        <w:numPr>
          <w:ilvl w:val="0"/>
          <w:numId w:val="31"/>
        </w:numPr>
        <w:rPr>
          <w:rFonts w:asciiTheme="minorHAnsi" w:hAnsiTheme="minorHAnsi" w:cstheme="minorBidi"/>
        </w:rPr>
      </w:pPr>
      <w:r w:rsidRPr="00DF36D5">
        <w:rPr>
          <w:rFonts w:asciiTheme="minorHAnsi" w:hAnsiTheme="minorHAnsi" w:cstheme="minorBidi"/>
        </w:rPr>
        <w:t>parandada energiatõhususe meetmete sihistamist, suunates investeeringud sinna, kus mõju on suurim;</w:t>
      </w:r>
    </w:p>
    <w:p w14:paraId="058179A8" w14:textId="77777777" w:rsidR="00DF36D5" w:rsidRPr="00DF36D5" w:rsidRDefault="00DF36D5" w:rsidP="00A669F2">
      <w:pPr>
        <w:pStyle w:val="muudetavtekst"/>
        <w:numPr>
          <w:ilvl w:val="0"/>
          <w:numId w:val="31"/>
        </w:numPr>
        <w:rPr>
          <w:rFonts w:asciiTheme="minorHAnsi" w:hAnsiTheme="minorHAnsi" w:cstheme="minorBidi"/>
        </w:rPr>
      </w:pPr>
      <w:r w:rsidRPr="00DF36D5">
        <w:rPr>
          <w:rFonts w:asciiTheme="minorHAnsi" w:hAnsiTheme="minorHAnsi" w:cstheme="minorBidi"/>
        </w:rPr>
        <w:t>toetada otsustusprotsesse viisil, mis ei kahjusta avalike teenuste kvaliteeti.</w:t>
      </w:r>
    </w:p>
    <w:p w14:paraId="46FA4F94" w14:textId="75DF1FEB" w:rsidR="00DF36D5" w:rsidRPr="00DF36D5" w:rsidRDefault="00DF36D5" w:rsidP="00DF36D5">
      <w:pPr>
        <w:pStyle w:val="muudetavtekst"/>
        <w:rPr>
          <w:rFonts w:asciiTheme="minorHAnsi" w:hAnsiTheme="minorHAnsi" w:cstheme="minorBidi"/>
        </w:rPr>
      </w:pPr>
      <w:r w:rsidRPr="00DF36D5">
        <w:rPr>
          <w:rFonts w:asciiTheme="minorHAnsi" w:hAnsiTheme="minorHAnsi" w:cstheme="minorBidi"/>
        </w:rPr>
        <w:t xml:space="preserve">IT-arenduse vajadus hõlmab nii olemasolevate süsteemide edasiarendamist kui ka uute andmevahetuslahenduste loomist. Arenduste täpne maksumus sõltub valitavast arhitektuurist ja integratsioonide ulatusest, kuid varasemate sarnaste riiklike arenduste põhjal on hinnanguline suurusjärk </w:t>
      </w:r>
      <w:r w:rsidRPr="00EA3929">
        <w:rPr>
          <w:rFonts w:asciiTheme="minorHAnsi" w:hAnsiTheme="minorHAnsi" w:cstheme="minorBidi"/>
          <w:b/>
          <w:bCs/>
        </w:rPr>
        <w:t>300</w:t>
      </w:r>
      <w:r w:rsidR="00D04F87">
        <w:rPr>
          <w:rFonts w:asciiTheme="minorHAnsi" w:hAnsiTheme="minorHAnsi" w:cstheme="minorBidi"/>
          <w:b/>
          <w:bCs/>
        </w:rPr>
        <w:t> </w:t>
      </w:r>
      <w:r w:rsidRPr="00EA3929">
        <w:rPr>
          <w:rFonts w:asciiTheme="minorHAnsi" w:hAnsiTheme="minorHAnsi" w:cstheme="minorBidi"/>
          <w:b/>
          <w:bCs/>
        </w:rPr>
        <w:t>000</w:t>
      </w:r>
      <w:r w:rsidR="00D04F87">
        <w:rPr>
          <w:rFonts w:asciiTheme="minorHAnsi" w:hAnsiTheme="minorHAnsi" w:cstheme="minorBidi"/>
          <w:b/>
          <w:bCs/>
        </w:rPr>
        <w:t xml:space="preserve"> – </w:t>
      </w:r>
      <w:r w:rsidR="008473FC">
        <w:rPr>
          <w:rFonts w:asciiTheme="minorHAnsi" w:hAnsiTheme="minorHAnsi" w:cstheme="minorBidi"/>
          <w:b/>
          <w:bCs/>
        </w:rPr>
        <w:t>600 000</w:t>
      </w:r>
      <w:r w:rsidRPr="00EA3929">
        <w:rPr>
          <w:rFonts w:asciiTheme="minorHAnsi" w:hAnsiTheme="minorHAnsi" w:cstheme="minorBidi"/>
          <w:b/>
          <w:bCs/>
        </w:rPr>
        <w:t xml:space="preserve"> eurot.</w:t>
      </w:r>
    </w:p>
    <w:p w14:paraId="0BCBC95E" w14:textId="77777777" w:rsidR="00DF36D5" w:rsidRPr="00DF36D5" w:rsidRDefault="00DF36D5" w:rsidP="00DF36D5">
      <w:pPr>
        <w:pStyle w:val="muudetavtekst"/>
        <w:rPr>
          <w:rFonts w:asciiTheme="minorHAnsi" w:hAnsiTheme="minorHAnsi" w:cstheme="minorBidi"/>
        </w:rPr>
      </w:pPr>
    </w:p>
    <w:p w14:paraId="1E62FC09" w14:textId="150ADA5A" w:rsidR="00DF36D5" w:rsidRPr="00DF36D5" w:rsidRDefault="00DF36D5" w:rsidP="00DF36D5">
      <w:pPr>
        <w:pStyle w:val="muudetavtekst"/>
        <w:rPr>
          <w:rFonts w:asciiTheme="minorHAnsi" w:hAnsiTheme="minorHAnsi" w:cstheme="minorBidi"/>
        </w:rPr>
      </w:pPr>
      <w:r w:rsidRPr="00DF36D5">
        <w:rPr>
          <w:rFonts w:asciiTheme="minorHAnsi" w:hAnsiTheme="minorHAnsi" w:cstheme="minorBidi"/>
        </w:rPr>
        <w:t>Lisaks arenduskulule on vajalik tagada püsiv võimekus süsteemi analüüsi</w:t>
      </w:r>
      <w:r w:rsidR="008A680A">
        <w:rPr>
          <w:rFonts w:asciiTheme="minorHAnsi" w:hAnsiTheme="minorHAnsi" w:cstheme="minorBidi"/>
        </w:rPr>
        <w:t>da</w:t>
      </w:r>
      <w:r w:rsidRPr="00DF36D5">
        <w:rPr>
          <w:rFonts w:asciiTheme="minorHAnsi" w:hAnsiTheme="minorHAnsi" w:cstheme="minorBidi"/>
        </w:rPr>
        <w:t>, hal</w:t>
      </w:r>
      <w:r w:rsidR="008A680A">
        <w:rPr>
          <w:rFonts w:asciiTheme="minorHAnsi" w:hAnsiTheme="minorHAnsi" w:cstheme="minorBidi"/>
        </w:rPr>
        <w:t>lata</w:t>
      </w:r>
      <w:r w:rsidRPr="00DF36D5">
        <w:rPr>
          <w:rFonts w:asciiTheme="minorHAnsi" w:hAnsiTheme="minorHAnsi" w:cstheme="minorBidi"/>
        </w:rPr>
        <w:t xml:space="preserve"> ja arenda</w:t>
      </w:r>
      <w:r w:rsidR="008A680A">
        <w:rPr>
          <w:rFonts w:asciiTheme="minorHAnsi" w:hAnsiTheme="minorHAnsi" w:cstheme="minorBidi"/>
        </w:rPr>
        <w:t>da</w:t>
      </w:r>
      <w:r w:rsidRPr="00DF36D5">
        <w:rPr>
          <w:rFonts w:asciiTheme="minorHAnsi" w:hAnsiTheme="minorHAnsi" w:cstheme="minorBidi"/>
        </w:rPr>
        <w:t xml:space="preserve">. Selleks on vajalik vähemalt </w:t>
      </w:r>
      <w:r w:rsidR="008A680A">
        <w:rPr>
          <w:rFonts w:asciiTheme="minorHAnsi" w:hAnsiTheme="minorHAnsi" w:cstheme="minorBidi"/>
        </w:rPr>
        <w:t>üks</w:t>
      </w:r>
      <w:r w:rsidRPr="00DF36D5">
        <w:rPr>
          <w:rFonts w:asciiTheme="minorHAnsi" w:hAnsiTheme="minorHAnsi" w:cstheme="minorBidi"/>
        </w:rPr>
        <w:t xml:space="preserve"> täistööajaga ametikoht (1 FTE), kelle ülesan</w:t>
      </w:r>
      <w:r w:rsidR="005C5B17">
        <w:rPr>
          <w:rFonts w:asciiTheme="minorHAnsi" w:hAnsiTheme="minorHAnsi" w:cstheme="minorBidi"/>
        </w:rPr>
        <w:t>ne</w:t>
      </w:r>
      <w:r w:rsidRPr="00DF36D5">
        <w:rPr>
          <w:rFonts w:asciiTheme="minorHAnsi" w:hAnsiTheme="minorHAnsi" w:cstheme="minorBidi"/>
        </w:rPr>
        <w:t>:</w:t>
      </w:r>
    </w:p>
    <w:p w14:paraId="566BB092" w14:textId="77777777" w:rsidR="00DF36D5" w:rsidRPr="00DF36D5" w:rsidRDefault="00DF36D5" w:rsidP="00A669F2">
      <w:pPr>
        <w:pStyle w:val="muudetavtekst"/>
        <w:numPr>
          <w:ilvl w:val="0"/>
          <w:numId w:val="32"/>
        </w:numPr>
        <w:rPr>
          <w:rFonts w:asciiTheme="minorHAnsi" w:hAnsiTheme="minorHAnsi" w:cstheme="minorBidi"/>
        </w:rPr>
      </w:pPr>
      <w:r w:rsidRPr="00DF36D5">
        <w:rPr>
          <w:rFonts w:asciiTheme="minorHAnsi" w:hAnsiTheme="minorHAnsi" w:cstheme="minorBidi"/>
        </w:rPr>
        <w:t>seiresüsteemi arenduse koordineerimine ja nõuete täpsustamine,</w:t>
      </w:r>
    </w:p>
    <w:p w14:paraId="7C61BFEE" w14:textId="77777777" w:rsidR="00DF36D5" w:rsidRPr="00DF36D5" w:rsidRDefault="00DF36D5" w:rsidP="00A669F2">
      <w:pPr>
        <w:pStyle w:val="muudetavtekst"/>
        <w:numPr>
          <w:ilvl w:val="0"/>
          <w:numId w:val="32"/>
        </w:numPr>
        <w:rPr>
          <w:rFonts w:asciiTheme="minorHAnsi" w:hAnsiTheme="minorHAnsi" w:cstheme="minorBidi"/>
        </w:rPr>
      </w:pPr>
      <w:r w:rsidRPr="00DF36D5">
        <w:rPr>
          <w:rFonts w:asciiTheme="minorHAnsi" w:hAnsiTheme="minorHAnsi" w:cstheme="minorBidi"/>
        </w:rPr>
        <w:t>andmevahetuse ja andmekvaliteedi tagamine,</w:t>
      </w:r>
    </w:p>
    <w:p w14:paraId="4D0D0712" w14:textId="77777777" w:rsidR="00DF36D5" w:rsidRPr="00DF36D5" w:rsidRDefault="00DF36D5" w:rsidP="00A669F2">
      <w:pPr>
        <w:pStyle w:val="muudetavtekst"/>
        <w:numPr>
          <w:ilvl w:val="0"/>
          <w:numId w:val="32"/>
        </w:numPr>
        <w:rPr>
          <w:rFonts w:asciiTheme="minorHAnsi" w:hAnsiTheme="minorHAnsi" w:cstheme="minorBidi"/>
        </w:rPr>
      </w:pPr>
      <w:r w:rsidRPr="00DF36D5">
        <w:rPr>
          <w:rFonts w:asciiTheme="minorHAnsi" w:hAnsiTheme="minorHAnsi" w:cstheme="minorBidi"/>
        </w:rPr>
        <w:t>aruandluse ettevalmistamine ning süsteemi pidev parendamine.</w:t>
      </w:r>
    </w:p>
    <w:p w14:paraId="10A036DB" w14:textId="4C5D19E3" w:rsidR="001D4247" w:rsidRDefault="00DF36D5" w:rsidP="00DF36D5">
      <w:pPr>
        <w:pStyle w:val="muudetavtekst"/>
        <w:rPr>
          <w:rFonts w:asciiTheme="minorHAnsi" w:hAnsiTheme="minorHAnsi" w:cstheme="minorBidi"/>
        </w:rPr>
      </w:pPr>
      <w:r w:rsidRPr="00DF36D5">
        <w:rPr>
          <w:rFonts w:asciiTheme="minorHAnsi" w:hAnsiTheme="minorHAnsi" w:cstheme="minorBidi"/>
        </w:rPr>
        <w:t xml:space="preserve">Avaliku sektori tööjõukulu arvestades on ühe ametikoha aastane kulu ligikaudu 50 000 </w:t>
      </w:r>
      <w:r w:rsidR="008A680A">
        <w:rPr>
          <w:rFonts w:asciiTheme="minorHAnsi" w:hAnsiTheme="minorHAnsi" w:cstheme="minorBidi"/>
        </w:rPr>
        <w:t>eurot</w:t>
      </w:r>
      <w:r w:rsidR="0024714F">
        <w:rPr>
          <w:rFonts w:asciiTheme="minorHAnsi" w:hAnsiTheme="minorHAnsi" w:cstheme="minorBidi"/>
        </w:rPr>
        <w:t xml:space="preserve"> </w:t>
      </w:r>
      <w:r w:rsidRPr="00DF36D5">
        <w:rPr>
          <w:rFonts w:asciiTheme="minorHAnsi" w:hAnsiTheme="minorHAnsi" w:cstheme="minorBidi"/>
        </w:rPr>
        <w:t>(koos tööandja maksudega).</w:t>
      </w:r>
    </w:p>
    <w:p w14:paraId="7AEA6DDD" w14:textId="77777777" w:rsidR="007E5040" w:rsidRDefault="007E5040" w:rsidP="00DF36D5">
      <w:pPr>
        <w:pStyle w:val="muudetavtekst"/>
        <w:rPr>
          <w:rFonts w:asciiTheme="minorHAnsi" w:hAnsiTheme="minorHAnsi" w:cstheme="minorBidi"/>
        </w:rPr>
      </w:pPr>
    </w:p>
    <w:p w14:paraId="1F3E9C56" w14:textId="171FE63B" w:rsidR="00A87C6C" w:rsidRPr="00EE5BC7" w:rsidRDefault="00A87C6C" w:rsidP="00A87C6C">
      <w:pPr>
        <w:pStyle w:val="muudetavtekst"/>
        <w:rPr>
          <w:rFonts w:asciiTheme="minorHAnsi" w:hAnsiTheme="minorHAnsi" w:cstheme="minorHAnsi"/>
        </w:rPr>
      </w:pPr>
      <w:r w:rsidRPr="00EE5BC7">
        <w:rPr>
          <w:rFonts w:asciiTheme="minorHAnsi" w:hAnsiTheme="minorHAnsi" w:cstheme="minorHAnsi"/>
        </w:rPr>
        <w:t>Seiresüsteemi ärianalüüsi jaoks on Kliimaministeerium esitanud Keskkonnai</w:t>
      </w:r>
      <w:r>
        <w:rPr>
          <w:rFonts w:asciiTheme="minorHAnsi" w:hAnsiTheme="minorHAnsi" w:cstheme="minorHAnsi"/>
        </w:rPr>
        <w:t>n</w:t>
      </w:r>
      <w:r w:rsidRPr="00EE5BC7">
        <w:rPr>
          <w:rFonts w:asciiTheme="minorHAnsi" w:hAnsiTheme="minorHAnsi" w:cstheme="minorHAnsi"/>
        </w:rPr>
        <w:t>vesteeringute</w:t>
      </w:r>
      <w:r>
        <w:rPr>
          <w:rFonts w:asciiTheme="minorHAnsi" w:hAnsiTheme="minorHAnsi" w:cstheme="minorHAnsi"/>
        </w:rPr>
        <w:t xml:space="preserve"> Keskuse </w:t>
      </w:r>
      <w:r w:rsidRPr="00EE5BC7">
        <w:rPr>
          <w:rFonts w:asciiTheme="minorHAnsi" w:hAnsiTheme="minorHAnsi" w:cstheme="minorHAnsi"/>
        </w:rPr>
        <w:t>taotlusvooru</w:t>
      </w:r>
      <w:r>
        <w:rPr>
          <w:rStyle w:val="Allmrkuseviide"/>
          <w:rFonts w:asciiTheme="minorHAnsi" w:hAnsiTheme="minorHAnsi" w:cstheme="minorHAnsi"/>
        </w:rPr>
        <w:footnoteReference w:id="81"/>
      </w:r>
      <w:r w:rsidRPr="00EE5BC7">
        <w:rPr>
          <w:rFonts w:asciiTheme="minorHAnsi" w:hAnsiTheme="minorHAnsi" w:cstheme="minorHAnsi"/>
        </w:rPr>
        <w:t xml:space="preserve"> oma projektitaotluse. Lisaks avaliku sektori seiresüsteemi analüüsile, hinnatakse projekti käigus ka kumulatiivse energiasäästu monitoorimise võimalust.  </w:t>
      </w:r>
    </w:p>
    <w:p w14:paraId="106AE8B6" w14:textId="77777777" w:rsidR="007E5040" w:rsidRDefault="007E5040" w:rsidP="00DF36D5">
      <w:pPr>
        <w:pStyle w:val="muudetavtekst"/>
        <w:rPr>
          <w:rFonts w:asciiTheme="minorHAnsi" w:hAnsiTheme="minorHAnsi" w:cstheme="minorBidi"/>
        </w:rPr>
      </w:pPr>
    </w:p>
    <w:p w14:paraId="238C9D4F" w14:textId="44919D4C" w:rsidR="00901219" w:rsidRDefault="00901219" w:rsidP="00947442">
      <w:pPr>
        <w:pStyle w:val="muudetavtekst"/>
        <w:rPr>
          <w:rFonts w:asciiTheme="minorHAnsi" w:hAnsiTheme="minorHAnsi" w:cstheme="minorBidi"/>
        </w:rPr>
      </w:pPr>
      <w:commentRangeStart w:id="39"/>
      <w:r>
        <w:rPr>
          <w:rFonts w:asciiTheme="minorHAnsi" w:hAnsiTheme="minorHAnsi" w:cstheme="minorBidi"/>
        </w:rPr>
        <w:t>Teiste riikide näited</w:t>
      </w:r>
      <w:r w:rsidR="005C5B17">
        <w:rPr>
          <w:rFonts w:asciiTheme="minorHAnsi" w:hAnsiTheme="minorHAnsi" w:cstheme="minorBidi"/>
        </w:rPr>
        <w:t xml:space="preserve"> selle kohta</w:t>
      </w:r>
      <w:r w:rsidR="003B2F5E">
        <w:rPr>
          <w:rFonts w:asciiTheme="minorHAnsi" w:hAnsiTheme="minorHAnsi" w:cstheme="minorBidi"/>
        </w:rPr>
        <w:t>,</w:t>
      </w:r>
      <w:r>
        <w:rPr>
          <w:rFonts w:asciiTheme="minorHAnsi" w:hAnsiTheme="minorHAnsi" w:cstheme="minorBidi"/>
        </w:rPr>
        <w:t xml:space="preserve"> kuidas toimub avaliku sektori energiatarbimise </w:t>
      </w:r>
      <w:r w:rsidR="003B2F5E">
        <w:rPr>
          <w:rFonts w:asciiTheme="minorHAnsi" w:hAnsiTheme="minorHAnsi" w:cstheme="minorBidi"/>
        </w:rPr>
        <w:t>seire</w:t>
      </w:r>
      <w:r w:rsidR="005C5B17">
        <w:rPr>
          <w:rFonts w:asciiTheme="minorHAnsi" w:hAnsiTheme="minorHAnsi" w:cstheme="minorBidi"/>
        </w:rPr>
        <w:t>.</w:t>
      </w:r>
    </w:p>
    <w:p w14:paraId="663FB3CB" w14:textId="7BC7E0AB" w:rsidR="00901219" w:rsidRDefault="001E5640" w:rsidP="00A669F2">
      <w:pPr>
        <w:pStyle w:val="muudetavtekst"/>
        <w:numPr>
          <w:ilvl w:val="0"/>
          <w:numId w:val="15"/>
        </w:numPr>
        <w:rPr>
          <w:rFonts w:asciiTheme="minorHAnsi" w:hAnsiTheme="minorHAnsi" w:cstheme="minorBidi"/>
        </w:rPr>
      </w:pPr>
      <w:r>
        <w:rPr>
          <w:rFonts w:asciiTheme="minorHAnsi" w:hAnsiTheme="minorHAnsi" w:cstheme="minorBidi"/>
        </w:rPr>
        <w:t>Horvaatia -</w:t>
      </w:r>
      <w:r w:rsidR="008A680A">
        <w:rPr>
          <w:rFonts w:asciiTheme="minorHAnsi" w:hAnsiTheme="minorHAnsi" w:cstheme="minorBidi"/>
        </w:rPr>
        <w:t>–</w:t>
      </w:r>
      <w:r>
        <w:rPr>
          <w:rFonts w:asciiTheme="minorHAnsi" w:hAnsiTheme="minorHAnsi" w:cstheme="minorBidi"/>
        </w:rPr>
        <w:t xml:space="preserve"> </w:t>
      </w:r>
      <w:hyperlink r:id="rId45" w:history="1">
        <w:r w:rsidR="00B25705" w:rsidRPr="00BC7017">
          <w:rPr>
            <w:rStyle w:val="Hperlink"/>
            <w:rFonts w:asciiTheme="minorHAnsi" w:hAnsiTheme="minorHAnsi" w:cstheme="minorBidi"/>
          </w:rPr>
          <w:t>https://www.isge.hr/login.xhtml</w:t>
        </w:r>
      </w:hyperlink>
      <w:r w:rsidR="00B25705">
        <w:rPr>
          <w:rFonts w:asciiTheme="minorHAnsi" w:hAnsiTheme="minorHAnsi" w:cstheme="minorBidi"/>
        </w:rPr>
        <w:t xml:space="preserve"> </w:t>
      </w:r>
    </w:p>
    <w:p w14:paraId="547D08C6" w14:textId="1B6CBE30" w:rsidR="00AE7EDF" w:rsidRDefault="003B2F5E" w:rsidP="00947442">
      <w:pPr>
        <w:pStyle w:val="muudetavtekst"/>
        <w:ind w:left="720"/>
        <w:rPr>
          <w:rFonts w:asciiTheme="minorHAnsi" w:hAnsiTheme="minorHAnsi" w:cstheme="minorBidi"/>
        </w:rPr>
      </w:pPr>
      <w:r>
        <w:rPr>
          <w:rFonts w:asciiTheme="minorHAnsi" w:hAnsiTheme="minorHAnsi" w:cstheme="minorBidi"/>
        </w:rPr>
        <w:t>Jälgi</w:t>
      </w:r>
      <w:r w:rsidR="005C5B17">
        <w:rPr>
          <w:rFonts w:asciiTheme="minorHAnsi" w:hAnsiTheme="minorHAnsi" w:cstheme="minorBidi"/>
        </w:rPr>
        <w:t>takse</w:t>
      </w:r>
      <w:r>
        <w:rPr>
          <w:rFonts w:asciiTheme="minorHAnsi" w:hAnsiTheme="minorHAnsi" w:cstheme="minorBidi"/>
        </w:rPr>
        <w:t xml:space="preserve"> </w:t>
      </w:r>
      <w:r w:rsidR="00AE7EDF">
        <w:rPr>
          <w:rFonts w:asciiTheme="minorHAnsi" w:hAnsiTheme="minorHAnsi" w:cstheme="minorBidi"/>
        </w:rPr>
        <w:t xml:space="preserve">asutuste </w:t>
      </w:r>
      <w:r w:rsidR="00733D39">
        <w:rPr>
          <w:rFonts w:asciiTheme="minorHAnsi" w:hAnsiTheme="minorHAnsi" w:cstheme="minorBidi"/>
        </w:rPr>
        <w:t>energia</w:t>
      </w:r>
      <w:r w:rsidR="00C535D5">
        <w:rPr>
          <w:rFonts w:asciiTheme="minorHAnsi" w:hAnsiTheme="minorHAnsi" w:cstheme="minorBidi"/>
        </w:rPr>
        <w:t>-</w:t>
      </w:r>
      <w:r w:rsidR="00733D39">
        <w:rPr>
          <w:rFonts w:asciiTheme="minorHAnsi" w:hAnsiTheme="minorHAnsi" w:cstheme="minorBidi"/>
        </w:rPr>
        <w:t xml:space="preserve"> ja veekasututust, </w:t>
      </w:r>
      <w:r w:rsidR="00AE7EDF">
        <w:rPr>
          <w:rFonts w:asciiTheme="minorHAnsi" w:hAnsiTheme="minorHAnsi" w:cstheme="minorBidi"/>
        </w:rPr>
        <w:t xml:space="preserve">tänavavalgustust, </w:t>
      </w:r>
      <w:r w:rsidR="009918DC">
        <w:rPr>
          <w:rFonts w:asciiTheme="minorHAnsi" w:hAnsiTheme="minorHAnsi" w:cstheme="minorBidi"/>
        </w:rPr>
        <w:t>sõidukite kasutamist</w:t>
      </w:r>
      <w:r w:rsidR="006C5B13">
        <w:rPr>
          <w:rFonts w:asciiTheme="minorHAnsi" w:hAnsiTheme="minorHAnsi" w:cstheme="minorBidi"/>
        </w:rPr>
        <w:t>. Andmed jooksevad arvetelt automaatselt</w:t>
      </w:r>
      <w:r>
        <w:rPr>
          <w:rFonts w:asciiTheme="minorHAnsi" w:hAnsiTheme="minorHAnsi" w:cstheme="minorBidi"/>
        </w:rPr>
        <w:t>,</w:t>
      </w:r>
      <w:r w:rsidR="006C5B13">
        <w:rPr>
          <w:rFonts w:asciiTheme="minorHAnsi" w:hAnsiTheme="minorHAnsi" w:cstheme="minorBidi"/>
        </w:rPr>
        <w:t xml:space="preserve"> aga </w:t>
      </w:r>
      <w:r w:rsidR="00C535D5">
        <w:rPr>
          <w:rFonts w:asciiTheme="minorHAnsi" w:hAnsiTheme="minorHAnsi" w:cstheme="minorBidi"/>
        </w:rPr>
        <w:t xml:space="preserve">on </w:t>
      </w:r>
      <w:r w:rsidR="006C5B13">
        <w:rPr>
          <w:rFonts w:asciiTheme="minorHAnsi" w:hAnsiTheme="minorHAnsi" w:cstheme="minorBidi"/>
        </w:rPr>
        <w:t xml:space="preserve">olemas ka käsitsi sisestamise võimalus. Oluline on </w:t>
      </w:r>
      <w:r w:rsidR="00134CDD">
        <w:rPr>
          <w:rFonts w:asciiTheme="minorHAnsi" w:hAnsiTheme="minorHAnsi" w:cstheme="minorBidi"/>
        </w:rPr>
        <w:t>rõhutada</w:t>
      </w:r>
      <w:r>
        <w:rPr>
          <w:rFonts w:asciiTheme="minorHAnsi" w:hAnsiTheme="minorHAnsi" w:cstheme="minorBidi"/>
        </w:rPr>
        <w:t>,</w:t>
      </w:r>
      <w:r w:rsidR="00134CDD">
        <w:rPr>
          <w:rFonts w:asciiTheme="minorHAnsi" w:hAnsiTheme="minorHAnsi" w:cstheme="minorBidi"/>
        </w:rPr>
        <w:t xml:space="preserve"> et Horvaatias </w:t>
      </w:r>
      <w:r w:rsidR="00C535D5">
        <w:rPr>
          <w:rFonts w:asciiTheme="minorHAnsi" w:hAnsiTheme="minorHAnsi" w:cstheme="minorBidi"/>
        </w:rPr>
        <w:t>kehtib</w:t>
      </w:r>
      <w:r w:rsidR="00134CDD">
        <w:rPr>
          <w:rFonts w:asciiTheme="minorHAnsi" w:hAnsiTheme="minorHAnsi" w:cstheme="minorBidi"/>
        </w:rPr>
        <w:t xml:space="preserve"> kõigil</w:t>
      </w:r>
      <w:r w:rsidR="00C535D5">
        <w:rPr>
          <w:rFonts w:asciiTheme="minorHAnsi" w:hAnsiTheme="minorHAnsi" w:cstheme="minorBidi"/>
        </w:rPr>
        <w:t>e</w:t>
      </w:r>
      <w:r w:rsidR="00134CDD">
        <w:rPr>
          <w:rFonts w:asciiTheme="minorHAnsi" w:hAnsiTheme="minorHAnsi" w:cstheme="minorBidi"/>
        </w:rPr>
        <w:t xml:space="preserve"> asutustel</w:t>
      </w:r>
      <w:r w:rsidR="00C535D5">
        <w:rPr>
          <w:rFonts w:asciiTheme="minorHAnsi" w:hAnsiTheme="minorHAnsi" w:cstheme="minorBidi"/>
        </w:rPr>
        <w:t>e kohustus</w:t>
      </w:r>
      <w:r w:rsidR="00134CDD">
        <w:rPr>
          <w:rFonts w:asciiTheme="minorHAnsi" w:hAnsiTheme="minorHAnsi" w:cstheme="minorBidi"/>
        </w:rPr>
        <w:t xml:space="preserve"> määrat</w:t>
      </w:r>
      <w:r w:rsidR="00C535D5">
        <w:rPr>
          <w:rFonts w:asciiTheme="minorHAnsi" w:hAnsiTheme="minorHAnsi" w:cstheme="minorBidi"/>
        </w:rPr>
        <w:t>a</w:t>
      </w:r>
      <w:r w:rsidR="00134CDD">
        <w:rPr>
          <w:rFonts w:asciiTheme="minorHAnsi" w:hAnsiTheme="minorHAnsi" w:cstheme="minorBidi"/>
        </w:rPr>
        <w:t xml:space="preserve"> nn </w:t>
      </w:r>
      <w:r w:rsidR="00173E0D">
        <w:rPr>
          <w:rFonts w:asciiTheme="minorHAnsi" w:hAnsiTheme="minorHAnsi" w:cstheme="minorBidi"/>
        </w:rPr>
        <w:t>energia</w:t>
      </w:r>
      <w:r w:rsidR="00561E3B">
        <w:rPr>
          <w:rFonts w:asciiTheme="minorHAnsi" w:hAnsiTheme="minorHAnsi" w:cstheme="minorBidi"/>
        </w:rPr>
        <w:t xml:space="preserve">juht (ingl k </w:t>
      </w:r>
      <w:r w:rsidR="00561E3B" w:rsidRPr="00561E3B">
        <w:rPr>
          <w:rFonts w:asciiTheme="minorHAnsi" w:hAnsiTheme="minorHAnsi" w:cstheme="minorBidi"/>
          <w:i/>
          <w:iCs/>
        </w:rPr>
        <w:t>energy manager</w:t>
      </w:r>
      <w:r w:rsidR="00561E3B">
        <w:rPr>
          <w:rFonts w:asciiTheme="minorHAnsi" w:hAnsiTheme="minorHAnsi" w:cstheme="minorBidi"/>
        </w:rPr>
        <w:t xml:space="preserve">), kes siis süsteemselt jälgib asutuse </w:t>
      </w:r>
      <w:r w:rsidR="00217381">
        <w:rPr>
          <w:rFonts w:asciiTheme="minorHAnsi" w:hAnsiTheme="minorHAnsi" w:cstheme="minorBidi"/>
        </w:rPr>
        <w:t>energiakasutust.</w:t>
      </w:r>
    </w:p>
    <w:p w14:paraId="1E58E1BB" w14:textId="1AB02121" w:rsidR="00B25705" w:rsidRDefault="00733D39" w:rsidP="00A669F2">
      <w:pPr>
        <w:pStyle w:val="muudetavtekst"/>
        <w:numPr>
          <w:ilvl w:val="0"/>
          <w:numId w:val="15"/>
        </w:numPr>
        <w:rPr>
          <w:rFonts w:asciiTheme="minorHAnsi" w:hAnsiTheme="minorHAnsi" w:cstheme="minorBidi"/>
        </w:rPr>
      </w:pPr>
      <w:r>
        <w:rPr>
          <w:rFonts w:asciiTheme="minorHAnsi" w:hAnsiTheme="minorHAnsi" w:cstheme="minorBidi"/>
        </w:rPr>
        <w:t xml:space="preserve">Luksemburg </w:t>
      </w:r>
      <w:r w:rsidR="008A680A">
        <w:rPr>
          <w:rFonts w:asciiTheme="minorHAnsi" w:hAnsiTheme="minorHAnsi" w:cstheme="minorBidi"/>
        </w:rPr>
        <w:t>–</w:t>
      </w:r>
      <w:r>
        <w:rPr>
          <w:rFonts w:asciiTheme="minorHAnsi" w:hAnsiTheme="minorHAnsi" w:cstheme="minorBidi"/>
        </w:rPr>
        <w:t xml:space="preserve"> </w:t>
      </w:r>
      <w:hyperlink r:id="rId46" w:history="1">
        <w:r w:rsidRPr="00BC7017">
          <w:rPr>
            <w:rStyle w:val="Hperlink"/>
            <w:rFonts w:asciiTheme="minorHAnsi" w:hAnsiTheme="minorHAnsi" w:cstheme="minorBidi"/>
          </w:rPr>
          <w:t>https://www.klima-agence.lu/en/enercoach</w:t>
        </w:r>
      </w:hyperlink>
      <w:r>
        <w:rPr>
          <w:rFonts w:asciiTheme="minorHAnsi" w:hAnsiTheme="minorHAnsi" w:cstheme="minorBidi"/>
        </w:rPr>
        <w:t xml:space="preserve"> </w:t>
      </w:r>
    </w:p>
    <w:p w14:paraId="269B7CF8" w14:textId="15E3F8F1" w:rsidR="00217381" w:rsidRDefault="00887352" w:rsidP="00947442">
      <w:pPr>
        <w:pStyle w:val="muudetavtekst"/>
        <w:ind w:left="720"/>
        <w:rPr>
          <w:rFonts w:asciiTheme="minorHAnsi" w:hAnsiTheme="minorHAnsi" w:cstheme="minorBidi"/>
        </w:rPr>
      </w:pPr>
      <w:r>
        <w:rPr>
          <w:rFonts w:asciiTheme="minorHAnsi" w:hAnsiTheme="minorHAnsi" w:cstheme="minorBidi"/>
        </w:rPr>
        <w:t>Keskendu</w:t>
      </w:r>
      <w:r w:rsidR="005C5B17">
        <w:rPr>
          <w:rFonts w:asciiTheme="minorHAnsi" w:hAnsiTheme="minorHAnsi" w:cstheme="minorBidi"/>
        </w:rPr>
        <w:t>takse</w:t>
      </w:r>
      <w:r>
        <w:rPr>
          <w:rFonts w:asciiTheme="minorHAnsi" w:hAnsiTheme="minorHAnsi" w:cstheme="minorBidi"/>
        </w:rPr>
        <w:t xml:space="preserve"> eelkõige kohalikele omavalitsustele</w:t>
      </w:r>
      <w:r w:rsidR="004864AE">
        <w:rPr>
          <w:rFonts w:asciiTheme="minorHAnsi" w:hAnsiTheme="minorHAnsi" w:cstheme="minorBidi"/>
        </w:rPr>
        <w:t>, tasuta</w:t>
      </w:r>
      <w:r w:rsidR="00C535D5">
        <w:rPr>
          <w:rFonts w:asciiTheme="minorHAnsi" w:hAnsiTheme="minorHAnsi" w:cstheme="minorBidi"/>
        </w:rPr>
        <w:t xml:space="preserve"> ja</w:t>
      </w:r>
      <w:r w:rsidR="007703AD">
        <w:rPr>
          <w:rFonts w:asciiTheme="minorHAnsi" w:hAnsiTheme="minorHAnsi" w:cstheme="minorBidi"/>
        </w:rPr>
        <w:t xml:space="preserve"> li</w:t>
      </w:r>
      <w:r w:rsidR="007703AD" w:rsidRPr="007703AD">
        <w:rPr>
          <w:rFonts w:asciiTheme="minorHAnsi" w:hAnsiTheme="minorHAnsi" w:cstheme="minorBidi"/>
        </w:rPr>
        <w:t>htsalt kasutatav</w:t>
      </w:r>
      <w:r w:rsidR="00C535D5">
        <w:rPr>
          <w:rFonts w:asciiTheme="minorHAnsi" w:hAnsiTheme="minorHAnsi" w:cstheme="minorBidi"/>
        </w:rPr>
        <w:t>ale</w:t>
      </w:r>
      <w:r w:rsidR="007703AD" w:rsidRPr="007703AD">
        <w:rPr>
          <w:rFonts w:asciiTheme="minorHAnsi" w:hAnsiTheme="minorHAnsi" w:cstheme="minorBidi"/>
        </w:rPr>
        <w:t xml:space="preserve"> </w:t>
      </w:r>
      <w:r w:rsidR="00C535D5">
        <w:rPr>
          <w:rFonts w:asciiTheme="minorHAnsi" w:hAnsiTheme="minorHAnsi" w:cstheme="minorBidi"/>
        </w:rPr>
        <w:t>ning</w:t>
      </w:r>
      <w:r w:rsidR="007703AD" w:rsidRPr="007703AD">
        <w:rPr>
          <w:rFonts w:asciiTheme="minorHAnsi" w:hAnsiTheme="minorHAnsi" w:cstheme="minorBidi"/>
        </w:rPr>
        <w:t xml:space="preserve"> tõhus</w:t>
      </w:r>
      <w:r w:rsidR="00C535D5">
        <w:rPr>
          <w:rFonts w:asciiTheme="minorHAnsi" w:hAnsiTheme="minorHAnsi" w:cstheme="minorBidi"/>
        </w:rPr>
        <w:t>ale</w:t>
      </w:r>
      <w:r w:rsidR="007703AD" w:rsidRPr="007703AD">
        <w:rPr>
          <w:rFonts w:asciiTheme="minorHAnsi" w:hAnsiTheme="minorHAnsi" w:cstheme="minorBidi"/>
        </w:rPr>
        <w:t xml:space="preserve"> energiaarvestuse tarkvara</w:t>
      </w:r>
      <w:r w:rsidR="00C535D5">
        <w:rPr>
          <w:rFonts w:asciiTheme="minorHAnsi" w:hAnsiTheme="minorHAnsi" w:cstheme="minorBidi"/>
        </w:rPr>
        <w:t>le</w:t>
      </w:r>
      <w:r w:rsidR="007703AD" w:rsidRPr="007703AD">
        <w:rPr>
          <w:rFonts w:asciiTheme="minorHAnsi" w:hAnsiTheme="minorHAnsi" w:cstheme="minorBidi"/>
        </w:rPr>
        <w:t>, mis toimib armatuurlaua ja kokpiti</w:t>
      </w:r>
      <w:r w:rsidR="003B2F5E">
        <w:rPr>
          <w:rFonts w:asciiTheme="minorHAnsi" w:hAnsiTheme="minorHAnsi" w:cstheme="minorBidi"/>
        </w:rPr>
        <w:t>na</w:t>
      </w:r>
      <w:r w:rsidR="007703AD" w:rsidRPr="007703AD">
        <w:rPr>
          <w:rFonts w:asciiTheme="minorHAnsi" w:hAnsiTheme="minorHAnsi" w:cstheme="minorBidi"/>
        </w:rPr>
        <w:t>: see tööriist võimaldab tõhusalt salvestada, illustreerida ja analüüsida energia (soojus ja elekter) ja vee</w:t>
      </w:r>
      <w:r w:rsidR="003B2F5E">
        <w:rPr>
          <w:rFonts w:asciiTheme="minorHAnsi" w:hAnsiTheme="minorHAnsi" w:cstheme="minorBidi"/>
        </w:rPr>
        <w:t xml:space="preserve"> </w:t>
      </w:r>
      <w:r w:rsidR="007703AD" w:rsidRPr="007703AD">
        <w:rPr>
          <w:rFonts w:asciiTheme="minorHAnsi" w:hAnsiTheme="minorHAnsi" w:cstheme="minorBidi"/>
        </w:rPr>
        <w:t>tarbimist ning CO</w:t>
      </w:r>
      <w:r w:rsidR="007703AD" w:rsidRPr="00DF696A">
        <w:rPr>
          <w:rFonts w:asciiTheme="minorHAnsi" w:hAnsiTheme="minorHAnsi" w:cstheme="minorBidi"/>
          <w:vertAlign w:val="subscript"/>
        </w:rPr>
        <w:t>2</w:t>
      </w:r>
      <w:r w:rsidR="007703AD" w:rsidRPr="007703AD">
        <w:rPr>
          <w:rFonts w:asciiTheme="minorHAnsi" w:hAnsiTheme="minorHAnsi" w:cstheme="minorBidi"/>
        </w:rPr>
        <w:t xml:space="preserve"> heitkoguseid mitteeluhoonetes ja -rajatistes (avalik valgustus ja sõidukid).</w:t>
      </w:r>
      <w:r w:rsidR="007703AD">
        <w:rPr>
          <w:rFonts w:asciiTheme="minorHAnsi" w:hAnsiTheme="minorHAnsi" w:cstheme="minorBidi"/>
        </w:rPr>
        <w:t xml:space="preserve"> </w:t>
      </w:r>
      <w:r w:rsidR="004C02D7">
        <w:rPr>
          <w:rFonts w:asciiTheme="minorHAnsi" w:hAnsiTheme="minorHAnsi" w:cstheme="minorBidi"/>
        </w:rPr>
        <w:t>Nende kogemused on järg</w:t>
      </w:r>
      <w:r w:rsidR="003B2F5E">
        <w:rPr>
          <w:rFonts w:asciiTheme="minorHAnsi" w:hAnsiTheme="minorHAnsi" w:cstheme="minorBidi"/>
        </w:rPr>
        <w:t>mi</w:t>
      </w:r>
      <w:r w:rsidR="00C535D5">
        <w:rPr>
          <w:rFonts w:asciiTheme="minorHAnsi" w:hAnsiTheme="minorHAnsi" w:cstheme="minorBidi"/>
        </w:rPr>
        <w:t>sed</w:t>
      </w:r>
      <w:r w:rsidR="004C02D7">
        <w:rPr>
          <w:rFonts w:asciiTheme="minorHAnsi" w:hAnsiTheme="minorHAnsi" w:cstheme="minorBidi"/>
        </w:rPr>
        <w:t>: v</w:t>
      </w:r>
      <w:r w:rsidR="004C02D7" w:rsidRPr="004C02D7">
        <w:rPr>
          <w:rFonts w:asciiTheme="minorHAnsi" w:hAnsiTheme="minorHAnsi" w:cstheme="minorBidi"/>
        </w:rPr>
        <w:t>arade ja seadmete energiatarbimise selgem nägemus ja läbipaistvus</w:t>
      </w:r>
      <w:r w:rsidR="00E32727">
        <w:rPr>
          <w:rFonts w:asciiTheme="minorHAnsi" w:hAnsiTheme="minorHAnsi" w:cstheme="minorBidi"/>
        </w:rPr>
        <w:t>; selgitab välja kokkuhoiuvõimalused</w:t>
      </w:r>
      <w:r w:rsidR="00E2373D">
        <w:rPr>
          <w:rFonts w:asciiTheme="minorHAnsi" w:hAnsiTheme="minorHAnsi" w:cstheme="minorBidi"/>
        </w:rPr>
        <w:t>; andmepõhised otsused ja annab ülevaate võimalikest subsiidiumitest.</w:t>
      </w:r>
    </w:p>
    <w:p w14:paraId="0E9341D7" w14:textId="23FB1474" w:rsidR="00733D39" w:rsidRPr="00310D1E" w:rsidRDefault="00E2373D" w:rsidP="00A669F2">
      <w:pPr>
        <w:pStyle w:val="muudetavtekst"/>
        <w:numPr>
          <w:ilvl w:val="0"/>
          <w:numId w:val="15"/>
        </w:numPr>
        <w:rPr>
          <w:rFonts w:asciiTheme="minorHAnsi" w:hAnsiTheme="minorHAnsi" w:cstheme="minorBidi"/>
        </w:rPr>
      </w:pPr>
      <w:r>
        <w:rPr>
          <w:rFonts w:asciiTheme="minorHAnsi" w:hAnsiTheme="minorHAnsi" w:cstheme="minorBidi"/>
        </w:rPr>
        <w:t xml:space="preserve">Iirimaa </w:t>
      </w:r>
      <w:r w:rsidR="008A680A">
        <w:rPr>
          <w:rFonts w:asciiTheme="minorHAnsi" w:hAnsiTheme="minorHAnsi" w:cstheme="minorBidi"/>
        </w:rPr>
        <w:t>–</w:t>
      </w:r>
      <w:r>
        <w:rPr>
          <w:rFonts w:asciiTheme="minorHAnsi" w:hAnsiTheme="minorHAnsi" w:cstheme="minorBidi"/>
        </w:rPr>
        <w:t xml:space="preserve"> </w:t>
      </w:r>
      <w:hyperlink r:id="rId47" w:history="1">
        <w:r w:rsidR="00A97892" w:rsidRPr="00BC7017">
          <w:rPr>
            <w:rStyle w:val="Hperlink"/>
            <w:rFonts w:asciiTheme="minorHAnsi" w:hAnsiTheme="minorHAnsi" w:cstheme="minorBidi"/>
          </w:rPr>
          <w:t>https://ultantechnologies.com/energy-efficiency-in-public-buildings/</w:t>
        </w:r>
      </w:hyperlink>
      <w:r w:rsidR="00F11B27">
        <w:rPr>
          <w:rFonts w:asciiTheme="minorHAnsi" w:hAnsiTheme="minorHAnsi" w:cstheme="minorBidi"/>
        </w:rPr>
        <w:t xml:space="preserve">, </w:t>
      </w:r>
      <w:hyperlink r:id="rId48" w:history="1">
        <w:r w:rsidR="00F11B27" w:rsidRPr="00F11B27">
          <w:rPr>
            <w:rFonts w:asciiTheme="minorHAnsi" w:eastAsiaTheme="minorHAnsi" w:hAnsiTheme="minorHAnsi" w:cstheme="minorBidi"/>
            <w:color w:val="0000FF"/>
            <w:sz w:val="22"/>
            <w:szCs w:val="22"/>
            <w:u w:val="single"/>
            <w:lang w:eastAsia="en-US"/>
          </w:rPr>
          <w:t>Public Sector Monitoring &amp; Reporting Programme</w:t>
        </w:r>
      </w:hyperlink>
    </w:p>
    <w:p w14:paraId="7F2388C5" w14:textId="150EE32B" w:rsidR="006A003D" w:rsidRDefault="000737EE" w:rsidP="00947442">
      <w:pPr>
        <w:pStyle w:val="muudetavtekst"/>
        <w:ind w:left="720"/>
        <w:rPr>
          <w:rFonts w:asciiTheme="minorHAnsi" w:hAnsiTheme="minorHAnsi" w:cstheme="minorBidi"/>
        </w:rPr>
      </w:pPr>
      <w:r>
        <w:rPr>
          <w:rFonts w:asciiTheme="minorHAnsi" w:hAnsiTheme="minorHAnsi" w:cstheme="minorBidi"/>
        </w:rPr>
        <w:t xml:space="preserve">Kasutusel alates </w:t>
      </w:r>
      <w:r w:rsidR="00C535D5">
        <w:rPr>
          <w:rFonts w:asciiTheme="minorHAnsi" w:hAnsiTheme="minorHAnsi" w:cstheme="minorBidi"/>
        </w:rPr>
        <w:t xml:space="preserve">aastast </w:t>
      </w:r>
      <w:r>
        <w:rPr>
          <w:rFonts w:asciiTheme="minorHAnsi" w:hAnsiTheme="minorHAnsi" w:cstheme="minorBidi"/>
        </w:rPr>
        <w:t xml:space="preserve">2017, </w:t>
      </w:r>
      <w:r w:rsidR="003B2F5E">
        <w:rPr>
          <w:rFonts w:asciiTheme="minorHAnsi" w:hAnsiTheme="minorHAnsi" w:cstheme="minorBidi"/>
        </w:rPr>
        <w:t>s</w:t>
      </w:r>
      <w:r w:rsidR="00310D1E" w:rsidRPr="00310D1E">
        <w:rPr>
          <w:rFonts w:asciiTheme="minorHAnsi" w:hAnsiTheme="minorHAnsi" w:cstheme="minorBidi"/>
        </w:rPr>
        <w:t xml:space="preserve">üsteem põhineb Ultan Technologiesi SensorCIS tarkvaral, mida on </w:t>
      </w:r>
      <w:r w:rsidR="00310D1E">
        <w:rPr>
          <w:rFonts w:asciiTheme="minorHAnsi" w:hAnsiTheme="minorHAnsi" w:cstheme="minorBidi"/>
        </w:rPr>
        <w:t>Iiri energiaagentuuri (</w:t>
      </w:r>
      <w:r w:rsidR="00310D1E" w:rsidRPr="00310D1E">
        <w:rPr>
          <w:rFonts w:asciiTheme="minorHAnsi" w:hAnsiTheme="minorHAnsi" w:cstheme="minorBidi"/>
        </w:rPr>
        <w:t>SEAI</w:t>
      </w:r>
      <w:r w:rsidR="00310D1E">
        <w:rPr>
          <w:rFonts w:asciiTheme="minorHAnsi" w:hAnsiTheme="minorHAnsi" w:cstheme="minorBidi"/>
        </w:rPr>
        <w:t>)</w:t>
      </w:r>
      <w:r w:rsidR="00310D1E" w:rsidRPr="00310D1E">
        <w:rPr>
          <w:rFonts w:asciiTheme="minorHAnsi" w:hAnsiTheme="minorHAnsi" w:cstheme="minorBidi"/>
        </w:rPr>
        <w:t xml:space="preserve"> jaoks oluliselt muudetud. SEAI maksab iga-aastast litsentsitasu </w:t>
      </w:r>
      <w:r w:rsidR="00C535D5">
        <w:rPr>
          <w:rFonts w:asciiTheme="minorHAnsi" w:hAnsiTheme="minorHAnsi" w:cstheme="minorBidi"/>
        </w:rPr>
        <w:t>ning</w:t>
      </w:r>
      <w:r w:rsidR="00310D1E" w:rsidRPr="00310D1E">
        <w:rPr>
          <w:rFonts w:asciiTheme="minorHAnsi" w:hAnsiTheme="minorHAnsi" w:cstheme="minorBidi"/>
        </w:rPr>
        <w:t xml:space="preserve"> lisatasusid käimasoleva süsteemitoe ja arendustöö eest. SEAI pakub ka kasutajat</w:t>
      </w:r>
      <w:r w:rsidR="003B2F5E">
        <w:rPr>
          <w:rFonts w:asciiTheme="minorHAnsi" w:hAnsiTheme="minorHAnsi" w:cstheme="minorBidi"/>
        </w:rPr>
        <w:t>uge</w:t>
      </w:r>
      <w:r w:rsidR="00310D1E" w:rsidRPr="00310D1E">
        <w:rPr>
          <w:rFonts w:asciiTheme="minorHAnsi" w:hAnsiTheme="minorHAnsi" w:cstheme="minorBidi"/>
        </w:rPr>
        <w:t>, mis aitab tarkvarakasutajatel aruandeid täita.</w:t>
      </w:r>
    </w:p>
    <w:p w14:paraId="7FAD477C" w14:textId="304E1C10" w:rsidR="00A97892" w:rsidRDefault="00A97892" w:rsidP="00947442">
      <w:pPr>
        <w:pStyle w:val="muudetavtekst"/>
        <w:ind w:left="720"/>
        <w:rPr>
          <w:rFonts w:asciiTheme="minorHAnsi" w:hAnsiTheme="minorHAnsi" w:cstheme="minorBidi"/>
        </w:rPr>
      </w:pPr>
      <w:r>
        <w:rPr>
          <w:rFonts w:asciiTheme="minorHAnsi" w:hAnsiTheme="minorHAnsi" w:cstheme="minorBidi"/>
        </w:rPr>
        <w:t xml:space="preserve">Väga põhjalik </w:t>
      </w:r>
      <w:r w:rsidR="005A2FAF">
        <w:rPr>
          <w:rFonts w:asciiTheme="minorHAnsi" w:hAnsiTheme="minorHAnsi" w:cstheme="minorBidi"/>
        </w:rPr>
        <w:t>ülevaade nii koolide, haiglate kui ka teiste asutuste kohta</w:t>
      </w:r>
      <w:r w:rsidR="007B1BDA">
        <w:rPr>
          <w:rFonts w:asciiTheme="minorHAnsi" w:hAnsiTheme="minorHAnsi" w:cstheme="minorBidi"/>
        </w:rPr>
        <w:t>. Kasuta</w:t>
      </w:r>
      <w:r w:rsidR="005C5B17">
        <w:rPr>
          <w:rFonts w:asciiTheme="minorHAnsi" w:hAnsiTheme="minorHAnsi" w:cstheme="minorBidi"/>
        </w:rPr>
        <w:t>takse</w:t>
      </w:r>
      <w:r w:rsidR="007B1BDA">
        <w:rPr>
          <w:rFonts w:asciiTheme="minorHAnsi" w:hAnsiTheme="minorHAnsi" w:cstheme="minorBidi"/>
        </w:rPr>
        <w:t xml:space="preserve"> teenuse </w:t>
      </w:r>
      <w:r w:rsidR="00C535D5">
        <w:rPr>
          <w:rFonts w:asciiTheme="minorHAnsi" w:hAnsiTheme="minorHAnsi" w:cstheme="minorBidi"/>
        </w:rPr>
        <w:t xml:space="preserve">kasutamise </w:t>
      </w:r>
      <w:r w:rsidR="007B1BDA">
        <w:rPr>
          <w:rFonts w:asciiTheme="minorHAnsi" w:hAnsiTheme="minorHAnsi" w:cstheme="minorBidi"/>
        </w:rPr>
        <w:t>(aktiivsuse) mõõdikut ehk võ</w:t>
      </w:r>
      <w:r w:rsidR="005C5B17">
        <w:rPr>
          <w:rFonts w:asciiTheme="minorHAnsi" w:hAnsiTheme="minorHAnsi" w:cstheme="minorBidi"/>
        </w:rPr>
        <w:t>etakse</w:t>
      </w:r>
      <w:r w:rsidR="007B1BDA">
        <w:rPr>
          <w:rFonts w:asciiTheme="minorHAnsi" w:hAnsiTheme="minorHAnsi" w:cstheme="minorBidi"/>
        </w:rPr>
        <w:t xml:space="preserve"> arvesse</w:t>
      </w:r>
      <w:r w:rsidR="003B2F5E">
        <w:rPr>
          <w:rFonts w:asciiTheme="minorHAnsi" w:hAnsiTheme="minorHAnsi" w:cstheme="minorBidi"/>
        </w:rPr>
        <w:t>,</w:t>
      </w:r>
      <w:r w:rsidR="007B1BDA">
        <w:rPr>
          <w:rFonts w:asciiTheme="minorHAnsi" w:hAnsiTheme="minorHAnsi" w:cstheme="minorBidi"/>
        </w:rPr>
        <w:t xml:space="preserve"> kui on nn standardkasutusest </w:t>
      </w:r>
      <w:r w:rsidR="009F6B21">
        <w:rPr>
          <w:rFonts w:asciiTheme="minorHAnsi" w:hAnsiTheme="minorHAnsi" w:cstheme="minorBidi"/>
        </w:rPr>
        <w:t xml:space="preserve">erinev hoonete kasutamine. Samuti pakub süsteem baastaseme võrdlust, </w:t>
      </w:r>
      <w:r w:rsidR="00107EB0">
        <w:rPr>
          <w:rFonts w:asciiTheme="minorHAnsi" w:hAnsiTheme="minorHAnsi" w:cstheme="minorBidi"/>
        </w:rPr>
        <w:t>et jälgida eesmärkide täitmist.</w:t>
      </w:r>
      <w:r w:rsidR="006A003D">
        <w:rPr>
          <w:rFonts w:asciiTheme="minorHAnsi" w:hAnsiTheme="minorHAnsi" w:cstheme="minorBidi"/>
        </w:rPr>
        <w:t xml:space="preserve"> </w:t>
      </w:r>
      <w:r w:rsidR="006A003D" w:rsidRPr="006A003D">
        <w:rPr>
          <w:rFonts w:asciiTheme="minorHAnsi" w:hAnsiTheme="minorHAnsi" w:cstheme="minorBidi"/>
        </w:rPr>
        <w:t xml:space="preserve">SEAI koostab </w:t>
      </w:r>
      <w:r w:rsidR="006A003D">
        <w:rPr>
          <w:rFonts w:asciiTheme="minorHAnsi" w:hAnsiTheme="minorHAnsi" w:cstheme="minorBidi"/>
        </w:rPr>
        <w:t xml:space="preserve">eraldi </w:t>
      </w:r>
      <w:r w:rsidR="006A003D" w:rsidRPr="006A003D">
        <w:rPr>
          <w:rFonts w:asciiTheme="minorHAnsi" w:hAnsiTheme="minorHAnsi" w:cstheme="minorBidi"/>
        </w:rPr>
        <w:t>tulemuskaardi ja analüüsi iga avaliku sektori asutuse tegevuse kohta, s</w:t>
      </w:r>
      <w:r w:rsidR="003B2F5E">
        <w:rPr>
          <w:rFonts w:asciiTheme="minorHAnsi" w:hAnsiTheme="minorHAnsi" w:cstheme="minorBidi"/>
        </w:rPr>
        <w:t>h</w:t>
      </w:r>
      <w:r w:rsidR="006A003D" w:rsidRPr="006A003D">
        <w:rPr>
          <w:rFonts w:asciiTheme="minorHAnsi" w:hAnsiTheme="minorHAnsi" w:cstheme="minorBidi"/>
        </w:rPr>
        <w:t xml:space="preserve"> graafikuid, andmeid ja võrdlusuuringuid teiste avalik-õiguslike asutustega.</w:t>
      </w:r>
    </w:p>
    <w:p w14:paraId="48BEF38F" w14:textId="025F7127" w:rsidR="00DA3C4F" w:rsidRDefault="00107EB0" w:rsidP="00947442">
      <w:pPr>
        <w:pStyle w:val="muudetavtekst"/>
        <w:ind w:left="720"/>
        <w:rPr>
          <w:rFonts w:asciiTheme="minorHAnsi" w:hAnsiTheme="minorHAnsi" w:cstheme="minorBidi"/>
        </w:rPr>
      </w:pPr>
      <w:r>
        <w:rPr>
          <w:rFonts w:asciiTheme="minorHAnsi" w:hAnsiTheme="minorHAnsi" w:cstheme="minorBidi"/>
        </w:rPr>
        <w:t>Nagu Horvaatias on</w:t>
      </w:r>
      <w:r w:rsidR="00C535D5">
        <w:rPr>
          <w:rFonts w:asciiTheme="minorHAnsi" w:hAnsiTheme="minorHAnsi" w:cstheme="minorBidi"/>
        </w:rPr>
        <w:t xml:space="preserve"> </w:t>
      </w:r>
      <w:r w:rsidR="00B722E6">
        <w:rPr>
          <w:rFonts w:asciiTheme="minorHAnsi" w:hAnsiTheme="minorHAnsi" w:cstheme="minorBidi"/>
        </w:rPr>
        <w:t xml:space="preserve">ka </w:t>
      </w:r>
      <w:r w:rsidR="00C535D5">
        <w:rPr>
          <w:rFonts w:asciiTheme="minorHAnsi" w:hAnsiTheme="minorHAnsi" w:cstheme="minorBidi"/>
        </w:rPr>
        <w:t>Iirimaa</w:t>
      </w:r>
      <w:r>
        <w:rPr>
          <w:rFonts w:asciiTheme="minorHAnsi" w:hAnsiTheme="minorHAnsi" w:cstheme="minorBidi"/>
        </w:rPr>
        <w:t xml:space="preserve"> </w:t>
      </w:r>
      <w:r w:rsidR="00AF6FA7">
        <w:rPr>
          <w:rFonts w:asciiTheme="minorHAnsi" w:hAnsiTheme="minorHAnsi" w:cstheme="minorBidi"/>
        </w:rPr>
        <w:t>igas asutuses oma energiajuht</w:t>
      </w:r>
      <w:r w:rsidR="003B2F5E">
        <w:rPr>
          <w:rFonts w:asciiTheme="minorHAnsi" w:hAnsiTheme="minorHAnsi" w:cstheme="minorBidi"/>
        </w:rPr>
        <w:t>,</w:t>
      </w:r>
      <w:r w:rsidR="00AF6FA7">
        <w:rPr>
          <w:rFonts w:asciiTheme="minorHAnsi" w:hAnsiTheme="minorHAnsi" w:cstheme="minorBidi"/>
        </w:rPr>
        <w:t xml:space="preserve"> kes vastutab andmete sisestamise eest</w:t>
      </w:r>
      <w:r w:rsidR="00240E02">
        <w:rPr>
          <w:rFonts w:asciiTheme="minorHAnsi" w:hAnsiTheme="minorHAnsi" w:cstheme="minorBidi"/>
        </w:rPr>
        <w:t>, v</w:t>
      </w:r>
      <w:r w:rsidR="003B2F5E">
        <w:rPr>
          <w:rFonts w:asciiTheme="minorHAnsi" w:hAnsiTheme="minorHAnsi" w:cstheme="minorBidi"/>
        </w:rPr>
        <w:t>.</w:t>
      </w:r>
      <w:r w:rsidR="00240E02">
        <w:rPr>
          <w:rFonts w:asciiTheme="minorHAnsi" w:hAnsiTheme="minorHAnsi" w:cstheme="minorBidi"/>
        </w:rPr>
        <w:t>a elektri ja maagaasi kasutami</w:t>
      </w:r>
      <w:r w:rsidR="00B722E6">
        <w:rPr>
          <w:rFonts w:asciiTheme="minorHAnsi" w:hAnsiTheme="minorHAnsi" w:cstheme="minorBidi"/>
        </w:rPr>
        <w:t>s</w:t>
      </w:r>
      <w:r w:rsidR="00240E02">
        <w:rPr>
          <w:rFonts w:asciiTheme="minorHAnsi" w:hAnsiTheme="minorHAnsi" w:cstheme="minorBidi"/>
        </w:rPr>
        <w:t>e</w:t>
      </w:r>
      <w:r w:rsidR="00B722E6">
        <w:rPr>
          <w:rFonts w:asciiTheme="minorHAnsi" w:hAnsiTheme="minorHAnsi" w:cstheme="minorBidi"/>
        </w:rPr>
        <w:t xml:space="preserve"> andmed</w:t>
      </w:r>
      <w:r w:rsidR="003B2F5E">
        <w:rPr>
          <w:rFonts w:asciiTheme="minorHAnsi" w:hAnsiTheme="minorHAnsi" w:cstheme="minorBidi"/>
        </w:rPr>
        <w:t>,</w:t>
      </w:r>
      <w:r w:rsidR="00240E02">
        <w:rPr>
          <w:rFonts w:asciiTheme="minorHAnsi" w:hAnsiTheme="minorHAnsi" w:cstheme="minorBidi"/>
        </w:rPr>
        <w:t xml:space="preserve"> mis tulevad automaat</w:t>
      </w:r>
      <w:r w:rsidR="003B2F5E">
        <w:rPr>
          <w:rFonts w:asciiTheme="minorHAnsi" w:hAnsiTheme="minorHAnsi" w:cstheme="minorBidi"/>
        </w:rPr>
        <w:t>s</w:t>
      </w:r>
      <w:r w:rsidR="00240E02">
        <w:rPr>
          <w:rFonts w:asciiTheme="minorHAnsi" w:hAnsiTheme="minorHAnsi" w:cstheme="minorBidi"/>
        </w:rPr>
        <w:t>elt.</w:t>
      </w:r>
      <w:commentRangeEnd w:id="39"/>
      <w:r w:rsidR="00021E7F">
        <w:rPr>
          <w:rStyle w:val="Kommentaariviide"/>
          <w:rFonts w:asciiTheme="minorHAnsi" w:hAnsiTheme="minorHAnsi" w:cstheme="minorBidi"/>
          <w:sz w:val="24"/>
          <w:szCs w:val="24"/>
        </w:rPr>
        <w:commentReference w:id="39"/>
      </w:r>
    </w:p>
    <w:p w14:paraId="6E1C981D" w14:textId="77777777" w:rsidR="00240E02" w:rsidRDefault="00240E02" w:rsidP="00947442">
      <w:pPr>
        <w:pStyle w:val="muudetavtekst"/>
        <w:ind w:left="720"/>
        <w:rPr>
          <w:rFonts w:asciiTheme="minorHAnsi" w:hAnsiTheme="minorHAnsi" w:cstheme="minorBidi"/>
        </w:rPr>
      </w:pPr>
    </w:p>
    <w:p w14:paraId="5A8792CB" w14:textId="24A310BB" w:rsidR="00F334A8" w:rsidRPr="00EA3929" w:rsidRDefault="00F334A8" w:rsidP="00947442">
      <w:pPr>
        <w:pStyle w:val="muudetavtekst"/>
        <w:rPr>
          <w:rFonts w:asciiTheme="minorHAnsi" w:hAnsiTheme="minorHAnsi" w:cstheme="minorBidi"/>
          <w:b/>
          <w:bCs/>
        </w:rPr>
      </w:pPr>
      <w:commentRangeStart w:id="40"/>
      <w:r w:rsidRPr="00EA3929">
        <w:rPr>
          <w:rFonts w:asciiTheme="minorHAnsi" w:hAnsiTheme="minorHAnsi" w:cstheme="minorBidi"/>
          <w:b/>
          <w:bCs/>
        </w:rPr>
        <w:t>Mõju riigieelarvele:</w:t>
      </w:r>
      <w:commentRangeEnd w:id="40"/>
      <w:r w:rsidR="00741B2A" w:rsidRPr="00EA3929">
        <w:rPr>
          <w:rStyle w:val="Kommentaariviide"/>
          <w:rFonts w:asciiTheme="minorHAnsi" w:hAnsiTheme="minorHAnsi" w:cstheme="minorBidi"/>
          <w:b/>
          <w:bCs/>
          <w:sz w:val="24"/>
          <w:szCs w:val="24"/>
        </w:rPr>
        <w:commentReference w:id="40"/>
      </w:r>
    </w:p>
    <w:p w14:paraId="32635346" w14:textId="253E8DF1" w:rsidR="00F334A8" w:rsidRPr="00820248" w:rsidRDefault="00D65B3B" w:rsidP="00A669F2">
      <w:pPr>
        <w:pStyle w:val="muudetavtekst"/>
        <w:numPr>
          <w:ilvl w:val="0"/>
          <w:numId w:val="16"/>
        </w:numPr>
        <w:rPr>
          <w:rFonts w:asciiTheme="minorHAnsi" w:hAnsiTheme="minorHAnsi" w:cstheme="minorBidi"/>
        </w:rPr>
      </w:pPr>
      <w:r w:rsidRPr="00820248">
        <w:rPr>
          <w:rFonts w:asciiTheme="minorHAnsi" w:hAnsiTheme="minorHAnsi" w:cstheme="minorBidi"/>
        </w:rPr>
        <w:t>i</w:t>
      </w:r>
      <w:r w:rsidR="00F334A8" w:rsidRPr="00820248">
        <w:rPr>
          <w:rFonts w:asciiTheme="minorHAnsi" w:hAnsiTheme="minorHAnsi" w:cstheme="minorBidi"/>
        </w:rPr>
        <w:t>nvesteeringud avaliku sektori hoonetesse</w:t>
      </w:r>
      <w:r w:rsidRPr="00820248">
        <w:rPr>
          <w:rFonts w:asciiTheme="minorHAnsi" w:hAnsiTheme="minorHAnsi" w:cstheme="minorBidi"/>
        </w:rPr>
        <w:t>:</w:t>
      </w:r>
      <w:r w:rsidR="00F334A8" w:rsidRPr="00820248">
        <w:rPr>
          <w:rFonts w:asciiTheme="minorHAnsi" w:hAnsiTheme="minorHAnsi" w:cstheme="minorBidi"/>
        </w:rPr>
        <w:t xml:space="preserve"> </w:t>
      </w:r>
      <w:r w:rsidR="00FE7FD8">
        <w:rPr>
          <w:rFonts w:asciiTheme="minorHAnsi" w:hAnsiTheme="minorHAnsi" w:cstheme="minorBidi"/>
        </w:rPr>
        <w:t xml:space="preserve">269 miljonit aastatel  </w:t>
      </w:r>
      <w:r w:rsidR="00AF0C5B">
        <w:rPr>
          <w:rFonts w:asciiTheme="minorHAnsi" w:hAnsiTheme="minorHAnsi" w:cstheme="minorBidi"/>
        </w:rPr>
        <w:t>2027</w:t>
      </w:r>
      <w:r w:rsidR="00966409">
        <w:rPr>
          <w:rFonts w:asciiTheme="minorHAnsi" w:hAnsiTheme="minorHAnsi" w:cstheme="minorBidi"/>
        </w:rPr>
        <w:t>–</w:t>
      </w:r>
      <w:r w:rsidR="00AF0C5B">
        <w:rPr>
          <w:rFonts w:asciiTheme="minorHAnsi" w:hAnsiTheme="minorHAnsi" w:cstheme="minorBidi"/>
        </w:rPr>
        <w:t>2030</w:t>
      </w:r>
      <w:r w:rsidR="00AA7953" w:rsidRPr="00820248">
        <w:rPr>
          <w:rFonts w:asciiTheme="minorHAnsi" w:hAnsiTheme="minorHAnsi" w:cstheme="minorBidi"/>
        </w:rPr>
        <w:t>, et täita renoveerimiseesmärki</w:t>
      </w:r>
      <w:r w:rsidRPr="00820248">
        <w:rPr>
          <w:rFonts w:asciiTheme="minorHAnsi" w:hAnsiTheme="minorHAnsi" w:cstheme="minorBidi"/>
        </w:rPr>
        <w:t>;</w:t>
      </w:r>
    </w:p>
    <w:p w14:paraId="460F0AC0" w14:textId="015A546C" w:rsidR="00AA7953" w:rsidRPr="00E24767" w:rsidRDefault="00B26574" w:rsidP="00A669F2">
      <w:pPr>
        <w:pStyle w:val="muudetavtekst"/>
        <w:numPr>
          <w:ilvl w:val="0"/>
          <w:numId w:val="16"/>
        </w:numPr>
        <w:rPr>
          <w:rFonts w:asciiTheme="minorHAnsi" w:hAnsiTheme="minorHAnsi" w:cstheme="minorBidi"/>
        </w:rPr>
      </w:pPr>
      <w:r>
        <w:rPr>
          <w:rFonts w:asciiTheme="minorHAnsi" w:hAnsiTheme="minorHAnsi" w:cstheme="minorBidi"/>
        </w:rPr>
        <w:t>avaliku sektori koordinaatori roll (alguses Kliimaministeeriu</w:t>
      </w:r>
      <w:r w:rsidR="004F1F75">
        <w:rPr>
          <w:rFonts w:asciiTheme="minorHAnsi" w:hAnsiTheme="minorHAnsi" w:cstheme="minorBidi"/>
        </w:rPr>
        <w:t>m, võimalik hiljem halduslepinguga edasi suunata, kui leitakse sobivam asutus)</w:t>
      </w:r>
      <w:r w:rsidR="00966409">
        <w:rPr>
          <w:rFonts w:asciiTheme="minorHAnsi" w:hAnsiTheme="minorHAnsi" w:cstheme="minorBidi"/>
        </w:rPr>
        <w:t>:</w:t>
      </w:r>
      <w:r w:rsidR="004F1F75">
        <w:rPr>
          <w:rFonts w:asciiTheme="minorHAnsi" w:hAnsiTheme="minorHAnsi" w:cstheme="minorBidi"/>
        </w:rPr>
        <w:t xml:space="preserve"> </w:t>
      </w:r>
      <w:r w:rsidR="00966409">
        <w:rPr>
          <w:rFonts w:asciiTheme="minorHAnsi" w:hAnsiTheme="minorHAnsi" w:cstheme="minorBidi"/>
        </w:rPr>
        <w:t>üks</w:t>
      </w:r>
      <w:r w:rsidR="00080AE0">
        <w:rPr>
          <w:rFonts w:asciiTheme="minorHAnsi" w:hAnsiTheme="minorHAnsi" w:cstheme="minorBidi"/>
        </w:rPr>
        <w:t xml:space="preserve"> </w:t>
      </w:r>
      <w:r w:rsidR="006A4830" w:rsidRPr="3CD4651F">
        <w:rPr>
          <w:rFonts w:asciiTheme="minorHAnsi" w:hAnsiTheme="minorHAnsi" w:cstheme="minorBidi"/>
        </w:rPr>
        <w:t xml:space="preserve">ametikoht </w:t>
      </w:r>
      <w:r w:rsidR="00C75BAE">
        <w:rPr>
          <w:rFonts w:asciiTheme="minorHAnsi" w:hAnsiTheme="minorHAnsi" w:cstheme="minorBidi"/>
        </w:rPr>
        <w:t xml:space="preserve">kuluga kuni </w:t>
      </w:r>
      <w:r w:rsidR="004F1F75">
        <w:rPr>
          <w:rFonts w:asciiTheme="minorHAnsi" w:hAnsiTheme="minorHAnsi" w:cstheme="minorBidi"/>
        </w:rPr>
        <w:t xml:space="preserve">50 000 </w:t>
      </w:r>
      <w:r w:rsidR="00966409">
        <w:rPr>
          <w:rFonts w:asciiTheme="minorHAnsi" w:hAnsiTheme="minorHAnsi" w:cstheme="minorBidi"/>
        </w:rPr>
        <w:t>eurot</w:t>
      </w:r>
      <w:r w:rsidR="004F1F75">
        <w:rPr>
          <w:rFonts w:asciiTheme="minorHAnsi" w:hAnsiTheme="minorHAnsi" w:cstheme="minorBidi"/>
        </w:rPr>
        <w:t xml:space="preserve"> </w:t>
      </w:r>
      <w:r w:rsidR="00C75BAE">
        <w:rPr>
          <w:rFonts w:asciiTheme="minorHAnsi" w:hAnsiTheme="minorHAnsi" w:cstheme="minorBidi"/>
        </w:rPr>
        <w:t xml:space="preserve">aastas </w:t>
      </w:r>
      <w:r w:rsidR="00820248" w:rsidRPr="3CD4651F">
        <w:rPr>
          <w:rFonts w:asciiTheme="minorHAnsi" w:hAnsiTheme="minorHAnsi" w:cstheme="minorBidi"/>
        </w:rPr>
        <w:t>(koos maksude ja töövahendite kuluga)</w:t>
      </w:r>
      <w:r w:rsidR="00D65B3B" w:rsidRPr="3CD4651F">
        <w:rPr>
          <w:rFonts w:asciiTheme="minorHAnsi" w:hAnsiTheme="minorHAnsi" w:cstheme="minorBidi"/>
        </w:rPr>
        <w:t>;</w:t>
      </w:r>
    </w:p>
    <w:p w14:paraId="68F9F076" w14:textId="22D181B9" w:rsidR="006A4830" w:rsidRPr="00820248" w:rsidRDefault="00D65B3B" w:rsidP="00A669F2">
      <w:pPr>
        <w:pStyle w:val="muudetavtekst"/>
        <w:numPr>
          <w:ilvl w:val="0"/>
          <w:numId w:val="16"/>
        </w:numPr>
        <w:rPr>
          <w:rFonts w:asciiTheme="minorHAnsi" w:hAnsiTheme="minorHAnsi" w:cstheme="minorBidi"/>
        </w:rPr>
      </w:pPr>
      <w:r w:rsidRPr="00820248">
        <w:rPr>
          <w:rFonts w:asciiTheme="minorHAnsi" w:hAnsiTheme="minorHAnsi" w:cstheme="minorBidi"/>
        </w:rPr>
        <w:t>a</w:t>
      </w:r>
      <w:r w:rsidR="006A4830" w:rsidRPr="00820248">
        <w:rPr>
          <w:rFonts w:asciiTheme="minorHAnsi" w:hAnsiTheme="minorHAnsi" w:cstheme="minorBidi"/>
        </w:rPr>
        <w:t xml:space="preserve">valiku sektori asutuste </w:t>
      </w:r>
      <w:r w:rsidR="006A4830" w:rsidRPr="00E24767">
        <w:rPr>
          <w:rFonts w:asciiTheme="minorHAnsi" w:hAnsiTheme="minorHAnsi" w:cstheme="minorBidi"/>
        </w:rPr>
        <w:t>energia</w:t>
      </w:r>
      <w:r w:rsidR="00B63258" w:rsidRPr="00E24767">
        <w:rPr>
          <w:rFonts w:asciiTheme="minorHAnsi" w:hAnsiTheme="minorHAnsi" w:cstheme="minorBidi"/>
        </w:rPr>
        <w:t xml:space="preserve">kasutuse </w:t>
      </w:r>
      <w:r w:rsidR="006A4830" w:rsidRPr="00E24767">
        <w:rPr>
          <w:rFonts w:asciiTheme="minorHAnsi" w:hAnsiTheme="minorHAnsi" w:cstheme="minorBidi"/>
        </w:rPr>
        <w:t>seire</w:t>
      </w:r>
      <w:r w:rsidR="006A4830" w:rsidRPr="00820248">
        <w:rPr>
          <w:rFonts w:asciiTheme="minorHAnsi" w:hAnsiTheme="minorHAnsi" w:cstheme="minorBidi"/>
        </w:rPr>
        <w:t xml:space="preserve"> loomine</w:t>
      </w:r>
      <w:r w:rsidR="00966409">
        <w:rPr>
          <w:rFonts w:asciiTheme="minorHAnsi" w:hAnsiTheme="minorHAnsi" w:cstheme="minorBidi"/>
        </w:rPr>
        <w:t>:</w:t>
      </w:r>
      <w:r w:rsidR="006A4830" w:rsidRPr="00820248">
        <w:rPr>
          <w:rFonts w:asciiTheme="minorHAnsi" w:hAnsiTheme="minorHAnsi" w:cstheme="minorBidi"/>
        </w:rPr>
        <w:t xml:space="preserve"> </w:t>
      </w:r>
      <w:r w:rsidR="004F1F75">
        <w:rPr>
          <w:rFonts w:asciiTheme="minorHAnsi" w:hAnsiTheme="minorHAnsi" w:cstheme="minorBidi"/>
        </w:rPr>
        <w:t xml:space="preserve">300 000 </w:t>
      </w:r>
      <w:r w:rsidR="00966409">
        <w:rPr>
          <w:rFonts w:asciiTheme="minorHAnsi" w:hAnsiTheme="minorHAnsi" w:cstheme="minorBidi"/>
        </w:rPr>
        <w:t xml:space="preserve">– </w:t>
      </w:r>
      <w:r w:rsidR="004F1F75">
        <w:rPr>
          <w:rFonts w:asciiTheme="minorHAnsi" w:hAnsiTheme="minorHAnsi" w:cstheme="minorBidi"/>
        </w:rPr>
        <w:t>600 000</w:t>
      </w:r>
      <w:r w:rsidR="00502FE7" w:rsidRPr="00820248">
        <w:rPr>
          <w:rFonts w:asciiTheme="minorHAnsi" w:hAnsiTheme="minorHAnsi" w:cstheme="minorBidi"/>
        </w:rPr>
        <w:t xml:space="preserve"> e</w:t>
      </w:r>
      <w:r w:rsidR="006A4830" w:rsidRPr="00820248">
        <w:rPr>
          <w:rFonts w:asciiTheme="minorHAnsi" w:hAnsiTheme="minorHAnsi" w:cstheme="minorBidi"/>
        </w:rPr>
        <w:t>urot</w:t>
      </w:r>
      <w:r w:rsidR="005C5B17">
        <w:rPr>
          <w:rFonts w:asciiTheme="minorHAnsi" w:hAnsiTheme="minorHAnsi" w:cstheme="minorBidi"/>
        </w:rPr>
        <w:t>.</w:t>
      </w:r>
    </w:p>
    <w:p w14:paraId="7F15C201" w14:textId="77777777" w:rsidR="00F334A8" w:rsidRDefault="00F334A8" w:rsidP="00947442">
      <w:pPr>
        <w:pStyle w:val="muudetavtekst"/>
        <w:rPr>
          <w:rFonts w:asciiTheme="minorHAnsi" w:hAnsiTheme="minorHAnsi" w:cstheme="minorBidi"/>
        </w:rPr>
      </w:pPr>
    </w:p>
    <w:p w14:paraId="6FA6F9A1" w14:textId="555FBE76" w:rsidR="00972128" w:rsidRPr="00D9445B" w:rsidRDefault="00AB6026" w:rsidP="00947442">
      <w:pPr>
        <w:pStyle w:val="muudetavtekst"/>
        <w:rPr>
          <w:rFonts w:asciiTheme="minorHAnsi" w:hAnsiTheme="minorHAnsi" w:cstheme="minorBidi"/>
          <w:b/>
          <w:bCs/>
        </w:rPr>
      </w:pPr>
      <w:commentRangeStart w:id="41"/>
      <w:r>
        <w:rPr>
          <w:rFonts w:asciiTheme="minorHAnsi" w:hAnsiTheme="minorHAnsi" w:cstheme="minorBidi"/>
          <w:b/>
          <w:bCs/>
        </w:rPr>
        <w:t>6</w:t>
      </w:r>
      <w:r w:rsidR="00B15449" w:rsidRPr="00D9445B">
        <w:rPr>
          <w:rFonts w:asciiTheme="minorHAnsi" w:hAnsiTheme="minorHAnsi" w:cstheme="minorBidi"/>
          <w:b/>
          <w:bCs/>
        </w:rPr>
        <w:t xml:space="preserve">. </w:t>
      </w:r>
      <w:r w:rsidR="00D9445B" w:rsidRPr="00D9445B">
        <w:rPr>
          <w:rFonts w:asciiTheme="minorHAnsi" w:hAnsiTheme="minorHAnsi" w:cstheme="minorBidi"/>
          <w:b/>
          <w:bCs/>
        </w:rPr>
        <w:t>Muud otsesed mõjud ja kulud</w:t>
      </w:r>
      <w:commentRangeEnd w:id="41"/>
      <w:r w:rsidR="00083DA8" w:rsidRPr="00D9445B">
        <w:rPr>
          <w:rStyle w:val="Kommentaariviide"/>
          <w:rFonts w:asciiTheme="minorHAnsi" w:hAnsiTheme="minorHAnsi" w:cstheme="minorBidi"/>
          <w:b/>
          <w:bCs/>
          <w:sz w:val="24"/>
          <w:szCs w:val="24"/>
        </w:rPr>
        <w:commentReference w:id="41"/>
      </w:r>
    </w:p>
    <w:p w14:paraId="3D5720E0" w14:textId="32A09224" w:rsidR="00AD18EE" w:rsidRDefault="00207300" w:rsidP="00947442">
      <w:pPr>
        <w:pStyle w:val="muudetavtekst"/>
        <w:rPr>
          <w:rFonts w:asciiTheme="minorHAnsi" w:hAnsiTheme="minorHAnsi" w:cstheme="minorBidi"/>
        </w:rPr>
      </w:pPr>
      <w:r>
        <w:rPr>
          <w:rFonts w:asciiTheme="minorHAnsi" w:hAnsiTheme="minorHAnsi" w:cstheme="minorBidi"/>
        </w:rPr>
        <w:t>Energiatõhususe direktiiv sätestab</w:t>
      </w:r>
      <w:r w:rsidR="00880DF2">
        <w:rPr>
          <w:rFonts w:asciiTheme="minorHAnsi" w:hAnsiTheme="minorHAnsi" w:cstheme="minorBidi"/>
        </w:rPr>
        <w:t xml:space="preserve"> uue</w:t>
      </w:r>
      <w:r>
        <w:rPr>
          <w:rFonts w:asciiTheme="minorHAnsi" w:hAnsiTheme="minorHAnsi" w:cstheme="minorBidi"/>
        </w:rPr>
        <w:t xml:space="preserve"> riikliku kumulatiivse energiatõhususe</w:t>
      </w:r>
      <w:r w:rsidR="004865CB">
        <w:rPr>
          <w:rFonts w:asciiTheme="minorHAnsi" w:hAnsiTheme="minorHAnsi" w:cstheme="minorBidi"/>
        </w:rPr>
        <w:t xml:space="preserve"> eesmärgi – 21</w:t>
      </w:r>
      <w:r w:rsidR="00FC2BF2">
        <w:rPr>
          <w:rFonts w:asciiTheme="minorHAnsi" w:hAnsiTheme="minorHAnsi" w:cstheme="minorBidi"/>
        </w:rPr>
        <w:t xml:space="preserve"> </w:t>
      </w:r>
      <w:r w:rsidR="00720BB0">
        <w:rPr>
          <w:rFonts w:asciiTheme="minorHAnsi" w:hAnsiTheme="minorHAnsi" w:cstheme="minorBidi"/>
        </w:rPr>
        <w:t>28</w:t>
      </w:r>
      <w:r w:rsidR="00FC2BF2">
        <w:rPr>
          <w:rFonts w:asciiTheme="minorHAnsi" w:hAnsiTheme="minorHAnsi" w:cstheme="minorBidi"/>
        </w:rPr>
        <w:t>0</w:t>
      </w:r>
      <w:r w:rsidR="000131D9">
        <w:rPr>
          <w:rFonts w:asciiTheme="minorHAnsi" w:hAnsiTheme="minorHAnsi" w:cstheme="minorBidi"/>
        </w:rPr>
        <w:t xml:space="preserve"> </w:t>
      </w:r>
      <w:r w:rsidR="00FC2BF2">
        <w:rPr>
          <w:rFonts w:asciiTheme="minorHAnsi" w:hAnsiTheme="minorHAnsi" w:cstheme="minorBidi"/>
        </w:rPr>
        <w:t>G</w:t>
      </w:r>
      <w:r w:rsidR="000131D9">
        <w:rPr>
          <w:rFonts w:asciiTheme="minorHAnsi" w:hAnsiTheme="minorHAnsi" w:cstheme="minorBidi"/>
        </w:rPr>
        <w:t>Wh</w:t>
      </w:r>
      <w:r w:rsidR="00404A3C">
        <w:rPr>
          <w:rFonts w:asciiTheme="minorHAnsi" w:hAnsiTheme="minorHAnsi" w:cstheme="minorBidi"/>
        </w:rPr>
        <w:t>, mis on juba Eesti õigusruumi üle võetud</w:t>
      </w:r>
      <w:r w:rsidR="007873C6">
        <w:rPr>
          <w:rFonts w:asciiTheme="minorHAnsi" w:hAnsiTheme="minorHAnsi" w:cstheme="minorBidi"/>
        </w:rPr>
        <w:t xml:space="preserve"> </w:t>
      </w:r>
      <w:r w:rsidR="003C34C5">
        <w:rPr>
          <w:rFonts w:asciiTheme="minorHAnsi" w:hAnsiTheme="minorHAnsi" w:cstheme="minorBidi"/>
        </w:rPr>
        <w:t>Vabariigi Val</w:t>
      </w:r>
      <w:r w:rsidR="00C15033">
        <w:rPr>
          <w:rFonts w:asciiTheme="minorHAnsi" w:hAnsiTheme="minorHAnsi" w:cstheme="minorBidi"/>
        </w:rPr>
        <w:t xml:space="preserve">itsuse </w:t>
      </w:r>
      <w:r w:rsidR="00880DF2" w:rsidRPr="007873C6">
        <w:rPr>
          <w:rFonts w:asciiTheme="minorHAnsi" w:hAnsiTheme="minorHAnsi" w:cstheme="minorBidi"/>
        </w:rPr>
        <w:t>22.</w:t>
      </w:r>
      <w:r w:rsidR="00880DF2">
        <w:rPr>
          <w:rFonts w:asciiTheme="minorHAnsi" w:hAnsiTheme="minorHAnsi" w:cstheme="minorBidi"/>
        </w:rPr>
        <w:t xml:space="preserve"> novembril </w:t>
      </w:r>
      <w:r w:rsidR="00880DF2" w:rsidRPr="007873C6">
        <w:rPr>
          <w:rFonts w:asciiTheme="minorHAnsi" w:hAnsiTheme="minorHAnsi" w:cstheme="minorBidi"/>
        </w:rPr>
        <w:t>2023</w:t>
      </w:r>
      <w:r w:rsidR="00880DF2">
        <w:rPr>
          <w:rFonts w:asciiTheme="minorHAnsi" w:hAnsiTheme="minorHAnsi" w:cstheme="minorBidi"/>
        </w:rPr>
        <w:t xml:space="preserve">. a </w:t>
      </w:r>
      <w:r w:rsidR="00C15033">
        <w:rPr>
          <w:rFonts w:asciiTheme="minorHAnsi" w:hAnsiTheme="minorHAnsi" w:cstheme="minorBidi"/>
        </w:rPr>
        <w:t>määruse nr</w:t>
      </w:r>
      <w:r w:rsidR="00880DF2">
        <w:rPr>
          <w:rFonts w:asciiTheme="minorHAnsi" w:hAnsiTheme="minorHAnsi" w:cstheme="minorBidi"/>
        </w:rPr>
        <w:t xml:space="preserve"> </w:t>
      </w:r>
      <w:r w:rsidR="0072049A">
        <w:rPr>
          <w:rFonts w:asciiTheme="minorHAnsi" w:hAnsiTheme="minorHAnsi" w:cstheme="minorBidi"/>
        </w:rPr>
        <w:t>104 „</w:t>
      </w:r>
      <w:r w:rsidR="007873C6" w:rsidRPr="007873C6">
        <w:rPr>
          <w:rFonts w:asciiTheme="minorHAnsi" w:hAnsiTheme="minorHAnsi" w:cstheme="minorBidi"/>
        </w:rPr>
        <w:t>Energiasäästukohustuse jaotuskava</w:t>
      </w:r>
      <w:r w:rsidR="007873C6">
        <w:rPr>
          <w:rFonts w:asciiTheme="minorHAnsi" w:hAnsiTheme="minorHAnsi" w:cstheme="minorBidi"/>
          <w:vertAlign w:val="superscript"/>
        </w:rPr>
        <w:t>1</w:t>
      </w:r>
      <w:r w:rsidR="007873C6">
        <w:rPr>
          <w:rFonts w:asciiTheme="minorHAnsi" w:hAnsiTheme="minorHAnsi" w:cstheme="minorBidi"/>
        </w:rPr>
        <w:t>“</w:t>
      </w:r>
      <w:r w:rsidR="007873C6">
        <w:rPr>
          <w:rStyle w:val="Allmrkuseviide"/>
          <w:rFonts w:asciiTheme="minorHAnsi" w:hAnsiTheme="minorHAnsi" w:cstheme="minorBidi"/>
        </w:rPr>
        <w:footnoteReference w:id="82"/>
      </w:r>
      <w:r w:rsidR="00353AA8">
        <w:rPr>
          <w:rFonts w:asciiTheme="minorHAnsi" w:hAnsiTheme="minorHAnsi" w:cstheme="minorBidi"/>
        </w:rPr>
        <w:t xml:space="preserve"> §</w:t>
      </w:r>
      <w:r w:rsidR="00BA55E1">
        <w:rPr>
          <w:rFonts w:asciiTheme="minorHAnsi" w:hAnsiTheme="minorHAnsi" w:cstheme="minorBidi"/>
        </w:rPr>
        <w:t>-ga 2</w:t>
      </w:r>
      <w:r w:rsidR="005721EC">
        <w:rPr>
          <w:rFonts w:asciiTheme="minorHAnsi" w:hAnsiTheme="minorHAnsi" w:cstheme="minorBidi"/>
        </w:rPr>
        <w:t xml:space="preserve"> </w:t>
      </w:r>
      <w:r w:rsidR="00FA5194">
        <w:rPr>
          <w:rFonts w:asciiTheme="minorHAnsi" w:hAnsiTheme="minorHAnsi" w:cstheme="minorBidi"/>
        </w:rPr>
        <w:t>„</w:t>
      </w:r>
      <w:r w:rsidR="009A490B" w:rsidRPr="009A490B">
        <w:rPr>
          <w:rFonts w:asciiTheme="minorHAnsi" w:hAnsiTheme="minorHAnsi" w:cstheme="minorBidi"/>
        </w:rPr>
        <w:t>Üldine energiasäästukohustus ajavahemikul 1. jaanuarist 2021. a kuni 31. detsembrini 2030. a on 21 295 G</w:t>
      </w:r>
      <w:r w:rsidR="00FA5194">
        <w:rPr>
          <w:rFonts w:asciiTheme="minorHAnsi" w:hAnsiTheme="minorHAnsi" w:cstheme="minorBidi"/>
        </w:rPr>
        <w:t>Wh“.</w:t>
      </w:r>
    </w:p>
    <w:p w14:paraId="0C4CBFB3" w14:textId="380D1FC9" w:rsidR="00881997" w:rsidRDefault="00FA5194" w:rsidP="00947442">
      <w:pPr>
        <w:pStyle w:val="muudetavtekst"/>
        <w:rPr>
          <w:rFonts w:asciiTheme="minorHAnsi" w:hAnsiTheme="minorHAnsi" w:cstheme="minorBidi"/>
        </w:rPr>
      </w:pPr>
      <w:r>
        <w:rPr>
          <w:rFonts w:asciiTheme="minorHAnsi" w:hAnsiTheme="minorHAnsi" w:cstheme="minorBidi"/>
        </w:rPr>
        <w:t xml:space="preserve">Direktiivi </w:t>
      </w:r>
      <w:r w:rsidR="00763FA7">
        <w:rPr>
          <w:rFonts w:asciiTheme="minorHAnsi" w:hAnsiTheme="minorHAnsi" w:cstheme="minorBidi"/>
        </w:rPr>
        <w:t>ülevõtmise ajal</w:t>
      </w:r>
      <w:r w:rsidR="00CC6640">
        <w:rPr>
          <w:rFonts w:asciiTheme="minorHAnsi" w:hAnsiTheme="minorHAnsi" w:cstheme="minorBidi"/>
        </w:rPr>
        <w:t xml:space="preserve"> Euroopa Komisjon ajakohastas eesmärke uute andmetega</w:t>
      </w:r>
      <w:r w:rsidR="007D180A">
        <w:rPr>
          <w:rFonts w:asciiTheme="minorHAnsi" w:hAnsiTheme="minorHAnsi" w:cstheme="minorBidi"/>
        </w:rPr>
        <w:t xml:space="preserve"> (nt primaarenergia ja lõppenergia tarbimine) </w:t>
      </w:r>
      <w:r w:rsidR="008802A9">
        <w:rPr>
          <w:rFonts w:asciiTheme="minorHAnsi" w:hAnsiTheme="minorHAnsi" w:cstheme="minorBidi"/>
        </w:rPr>
        <w:t xml:space="preserve">ja kumulatiivse energiasäästu kohustus </w:t>
      </w:r>
      <w:r w:rsidR="00FC2BF2">
        <w:rPr>
          <w:rFonts w:asciiTheme="minorHAnsi" w:hAnsiTheme="minorHAnsi" w:cstheme="minorBidi"/>
        </w:rPr>
        <w:t>vähenes 15</w:t>
      </w:r>
      <w:r w:rsidR="002904D6">
        <w:rPr>
          <w:rFonts w:asciiTheme="minorHAnsi" w:hAnsiTheme="minorHAnsi" w:cstheme="minorBidi"/>
        </w:rPr>
        <w:t> </w:t>
      </w:r>
      <w:r w:rsidR="00FC2BF2">
        <w:rPr>
          <w:rFonts w:asciiTheme="minorHAnsi" w:hAnsiTheme="minorHAnsi" w:cstheme="minorBidi"/>
        </w:rPr>
        <w:t xml:space="preserve">GWh </w:t>
      </w:r>
      <w:r w:rsidR="00367C51">
        <w:rPr>
          <w:rFonts w:asciiTheme="minorHAnsi" w:hAnsiTheme="minorHAnsi" w:cstheme="minorBidi"/>
        </w:rPr>
        <w:t>võrra.</w:t>
      </w:r>
    </w:p>
    <w:p w14:paraId="24D4FE21" w14:textId="77777777" w:rsidR="00881997" w:rsidRDefault="00881997" w:rsidP="00947442">
      <w:pPr>
        <w:pStyle w:val="muudetavtekst"/>
        <w:rPr>
          <w:rFonts w:asciiTheme="minorHAnsi" w:hAnsiTheme="minorHAnsi" w:cstheme="minorBidi"/>
        </w:rPr>
      </w:pPr>
    </w:p>
    <w:p w14:paraId="2C04FD97" w14:textId="60209B61" w:rsidR="00881997" w:rsidRDefault="00881997" w:rsidP="00947442">
      <w:pPr>
        <w:pStyle w:val="muudetavtekst"/>
        <w:rPr>
          <w:rFonts w:asciiTheme="minorHAnsi" w:hAnsiTheme="minorHAnsi" w:cstheme="minorBidi"/>
        </w:rPr>
      </w:pPr>
      <w:r>
        <w:rPr>
          <w:rFonts w:asciiTheme="minorHAnsi" w:hAnsiTheme="minorHAnsi" w:cstheme="minorBidi"/>
        </w:rPr>
        <w:t>Määruse</w:t>
      </w:r>
      <w:r w:rsidR="001A1DAE">
        <w:rPr>
          <w:rFonts w:asciiTheme="minorHAnsi" w:hAnsiTheme="minorHAnsi" w:cstheme="minorBidi"/>
        </w:rPr>
        <w:t xml:space="preserve"> </w:t>
      </w:r>
      <w:r w:rsidR="00D65B3B">
        <w:rPr>
          <w:rFonts w:asciiTheme="minorHAnsi" w:hAnsiTheme="minorHAnsi" w:cstheme="minorBidi"/>
        </w:rPr>
        <w:t xml:space="preserve">nr </w:t>
      </w:r>
      <w:r w:rsidR="001A1DAE">
        <w:rPr>
          <w:rFonts w:asciiTheme="minorHAnsi" w:hAnsiTheme="minorHAnsi" w:cstheme="minorBidi"/>
        </w:rPr>
        <w:t>104</w:t>
      </w:r>
      <w:r>
        <w:rPr>
          <w:rFonts w:asciiTheme="minorHAnsi" w:hAnsiTheme="minorHAnsi" w:cstheme="minorBidi"/>
        </w:rPr>
        <w:t xml:space="preserve"> lisa</w:t>
      </w:r>
      <w:r w:rsidR="001A1DAE">
        <w:rPr>
          <w:rStyle w:val="Allmrkuseviide"/>
          <w:rFonts w:asciiTheme="minorHAnsi" w:hAnsiTheme="minorHAnsi" w:cstheme="minorBidi"/>
        </w:rPr>
        <w:footnoteReference w:id="83"/>
      </w:r>
      <w:r>
        <w:rPr>
          <w:rFonts w:asciiTheme="minorHAnsi" w:hAnsiTheme="minorHAnsi" w:cstheme="minorBidi"/>
        </w:rPr>
        <w:t xml:space="preserve"> </w:t>
      </w:r>
      <w:r w:rsidR="001A1DAE">
        <w:rPr>
          <w:rFonts w:asciiTheme="minorHAnsi" w:hAnsiTheme="minorHAnsi" w:cstheme="minorBidi"/>
        </w:rPr>
        <w:t xml:space="preserve">järgi </w:t>
      </w:r>
      <w:r>
        <w:rPr>
          <w:rFonts w:asciiTheme="minorHAnsi" w:hAnsiTheme="minorHAnsi" w:cstheme="minorBidi"/>
        </w:rPr>
        <w:t>on poliitikameetmetega</w:t>
      </w:r>
      <w:r w:rsidR="00B63258">
        <w:rPr>
          <w:rFonts w:asciiTheme="minorHAnsi" w:hAnsiTheme="minorHAnsi" w:cstheme="minorBidi"/>
        </w:rPr>
        <w:t xml:space="preserve"> tagatud energiasääst </w:t>
      </w:r>
      <w:r>
        <w:rPr>
          <w:rFonts w:asciiTheme="minorHAnsi" w:hAnsiTheme="minorHAnsi" w:cstheme="minorBidi"/>
        </w:rPr>
        <w:t>13</w:t>
      </w:r>
      <w:r w:rsidR="00D65B3B">
        <w:rPr>
          <w:rFonts w:asciiTheme="minorHAnsi" w:hAnsiTheme="minorHAnsi" w:cstheme="minorBidi"/>
        </w:rPr>
        <w:t> </w:t>
      </w:r>
      <w:r>
        <w:rPr>
          <w:rFonts w:asciiTheme="minorHAnsi" w:hAnsiTheme="minorHAnsi" w:cstheme="minorBidi"/>
        </w:rPr>
        <w:t>081 GWh ehk puudu o</w:t>
      </w:r>
      <w:r w:rsidR="00D65B3B">
        <w:rPr>
          <w:rFonts w:asciiTheme="minorHAnsi" w:hAnsiTheme="minorHAnsi" w:cstheme="minorBidi"/>
        </w:rPr>
        <w:t>n</w:t>
      </w:r>
      <w:r>
        <w:rPr>
          <w:rFonts w:asciiTheme="minorHAnsi" w:hAnsiTheme="minorHAnsi" w:cstheme="minorBidi"/>
        </w:rPr>
        <w:t xml:space="preserve"> ~</w:t>
      </w:r>
      <w:r w:rsidR="005367E3">
        <w:rPr>
          <w:rFonts w:asciiTheme="minorHAnsi" w:hAnsiTheme="minorHAnsi" w:cstheme="minorBidi"/>
        </w:rPr>
        <w:t xml:space="preserve"> </w:t>
      </w:r>
      <w:r>
        <w:rPr>
          <w:rFonts w:asciiTheme="minorHAnsi" w:hAnsiTheme="minorHAnsi" w:cstheme="minorBidi"/>
        </w:rPr>
        <w:t>8000 GWh.</w:t>
      </w:r>
    </w:p>
    <w:p w14:paraId="70E1CB67" w14:textId="3810F41D" w:rsidR="00285F1B" w:rsidRDefault="00AE5AAD" w:rsidP="00947442">
      <w:pPr>
        <w:pStyle w:val="muudetavtekst"/>
        <w:rPr>
          <w:rFonts w:asciiTheme="minorHAnsi" w:hAnsiTheme="minorHAnsi" w:cstheme="minorBidi"/>
        </w:rPr>
      </w:pPr>
      <w:r>
        <w:rPr>
          <w:rFonts w:asciiTheme="minorHAnsi" w:hAnsiTheme="minorHAnsi" w:cstheme="minorBidi"/>
        </w:rPr>
        <w:t xml:space="preserve">Võrreldes </w:t>
      </w:r>
      <w:r w:rsidR="00DD6B44">
        <w:rPr>
          <w:rFonts w:asciiTheme="minorHAnsi" w:hAnsiTheme="minorHAnsi" w:cstheme="minorBidi"/>
        </w:rPr>
        <w:t xml:space="preserve">määruse koostamise ajaga on </w:t>
      </w:r>
      <w:r w:rsidR="002A75C1">
        <w:rPr>
          <w:rFonts w:asciiTheme="minorHAnsi" w:hAnsiTheme="minorHAnsi" w:cstheme="minorBidi"/>
        </w:rPr>
        <w:t xml:space="preserve">uute meetmetena </w:t>
      </w:r>
      <w:commentRangeStart w:id="42"/>
      <w:r w:rsidR="002A75C1">
        <w:rPr>
          <w:rFonts w:asciiTheme="minorHAnsi" w:hAnsiTheme="minorHAnsi" w:cstheme="minorBidi"/>
        </w:rPr>
        <w:t xml:space="preserve">lisandunud </w:t>
      </w:r>
      <w:r w:rsidR="004426A1">
        <w:rPr>
          <w:rFonts w:asciiTheme="minorHAnsi" w:hAnsiTheme="minorHAnsi" w:cstheme="minorBidi"/>
        </w:rPr>
        <w:t>1.</w:t>
      </w:r>
      <w:r w:rsidR="00817B0A">
        <w:rPr>
          <w:rFonts w:asciiTheme="minorHAnsi" w:hAnsiTheme="minorHAnsi" w:cstheme="minorBidi"/>
        </w:rPr>
        <w:t xml:space="preserve"> jaanuaril </w:t>
      </w:r>
      <w:r w:rsidR="004426A1">
        <w:rPr>
          <w:rFonts w:asciiTheme="minorHAnsi" w:hAnsiTheme="minorHAnsi" w:cstheme="minorBidi"/>
        </w:rPr>
        <w:t xml:space="preserve">2025 rakendunud </w:t>
      </w:r>
      <w:r w:rsidR="002A75C1">
        <w:rPr>
          <w:rFonts w:asciiTheme="minorHAnsi" w:hAnsiTheme="minorHAnsi" w:cstheme="minorBidi"/>
        </w:rPr>
        <w:t>mootorsõiduki</w:t>
      </w:r>
      <w:r w:rsidR="00463D00">
        <w:rPr>
          <w:rFonts w:asciiTheme="minorHAnsi" w:hAnsiTheme="minorHAnsi" w:cstheme="minorBidi"/>
        </w:rPr>
        <w:t xml:space="preserve">maks ja </w:t>
      </w:r>
      <w:r w:rsidR="00D65B3B">
        <w:rPr>
          <w:rFonts w:asciiTheme="minorHAnsi" w:hAnsiTheme="minorHAnsi" w:cstheme="minorBidi"/>
        </w:rPr>
        <w:t xml:space="preserve">sõiduki </w:t>
      </w:r>
      <w:r w:rsidR="002A75C1">
        <w:rPr>
          <w:rFonts w:asciiTheme="minorHAnsi" w:hAnsiTheme="minorHAnsi" w:cstheme="minorBidi"/>
        </w:rPr>
        <w:t xml:space="preserve">registreerimistasu, </w:t>
      </w:r>
      <w:r w:rsidR="00CD7AD3">
        <w:rPr>
          <w:rFonts w:asciiTheme="minorHAnsi" w:hAnsiTheme="minorHAnsi" w:cstheme="minorBidi"/>
        </w:rPr>
        <w:t>mille mõju energiatõhusus</w:t>
      </w:r>
      <w:r w:rsidR="00A24D6B">
        <w:rPr>
          <w:rFonts w:asciiTheme="minorHAnsi" w:hAnsiTheme="minorHAnsi" w:cstheme="minorBidi"/>
        </w:rPr>
        <w:t>e</w:t>
      </w:r>
      <w:r w:rsidR="00CD7AD3">
        <w:rPr>
          <w:rFonts w:asciiTheme="minorHAnsi" w:hAnsiTheme="minorHAnsi" w:cstheme="minorBidi"/>
        </w:rPr>
        <w:t xml:space="preserve">le </w:t>
      </w:r>
      <w:r w:rsidR="00817B0A">
        <w:rPr>
          <w:rFonts w:asciiTheme="minorHAnsi" w:hAnsiTheme="minorHAnsi" w:cstheme="minorBidi"/>
        </w:rPr>
        <w:t xml:space="preserve">on </w:t>
      </w:r>
      <w:r w:rsidR="00CD7AD3">
        <w:rPr>
          <w:rFonts w:asciiTheme="minorHAnsi" w:hAnsiTheme="minorHAnsi" w:cstheme="minorBidi"/>
        </w:rPr>
        <w:t>~</w:t>
      </w:r>
      <w:r w:rsidR="00817B0A">
        <w:rPr>
          <w:rFonts w:asciiTheme="minorHAnsi" w:hAnsiTheme="minorHAnsi" w:cstheme="minorBidi"/>
        </w:rPr>
        <w:t> </w:t>
      </w:r>
      <w:r w:rsidR="006648B3">
        <w:rPr>
          <w:rFonts w:asciiTheme="minorHAnsi" w:hAnsiTheme="minorHAnsi" w:cstheme="minorBidi"/>
        </w:rPr>
        <w:t>800 GWh.</w:t>
      </w:r>
      <w:commentRangeEnd w:id="42"/>
      <w:r w:rsidR="00092B0C">
        <w:rPr>
          <w:rStyle w:val="Kommentaariviide"/>
          <w:rFonts w:asciiTheme="minorHAnsi" w:hAnsiTheme="minorHAnsi" w:cstheme="minorBidi"/>
          <w:sz w:val="24"/>
          <w:szCs w:val="24"/>
        </w:rPr>
        <w:commentReference w:id="42"/>
      </w:r>
    </w:p>
    <w:p w14:paraId="4504E266" w14:textId="46CF742D" w:rsidR="00AE5AAD" w:rsidRDefault="00285F1B" w:rsidP="00947442">
      <w:pPr>
        <w:pStyle w:val="muudetavtekst"/>
        <w:rPr>
          <w:rFonts w:asciiTheme="minorHAnsi" w:hAnsiTheme="minorHAnsi" w:cstheme="minorBidi"/>
        </w:rPr>
      </w:pPr>
      <w:r>
        <w:rPr>
          <w:rFonts w:asciiTheme="minorHAnsi" w:hAnsiTheme="minorHAnsi" w:cstheme="minorBidi"/>
        </w:rPr>
        <w:t xml:space="preserve">Määruse </w:t>
      </w:r>
      <w:r w:rsidR="00D65B3B">
        <w:rPr>
          <w:rFonts w:asciiTheme="minorHAnsi" w:hAnsiTheme="minorHAnsi" w:cstheme="minorBidi"/>
        </w:rPr>
        <w:t xml:space="preserve">nr </w:t>
      </w:r>
      <w:r>
        <w:rPr>
          <w:rFonts w:asciiTheme="minorHAnsi" w:hAnsiTheme="minorHAnsi" w:cstheme="minorBidi"/>
        </w:rPr>
        <w:t>104 koostamise ajal ei arvestatud juurde 1.</w:t>
      </w:r>
      <w:r w:rsidR="00817B0A">
        <w:rPr>
          <w:rFonts w:asciiTheme="minorHAnsi" w:hAnsiTheme="minorHAnsi" w:cstheme="minorBidi"/>
        </w:rPr>
        <w:t xml:space="preserve"> jaanuaril </w:t>
      </w:r>
      <w:r>
        <w:rPr>
          <w:rFonts w:asciiTheme="minorHAnsi" w:hAnsiTheme="minorHAnsi" w:cstheme="minorBidi"/>
        </w:rPr>
        <w:t xml:space="preserve">2024 </w:t>
      </w:r>
      <w:r w:rsidR="00116AB3">
        <w:rPr>
          <w:rFonts w:asciiTheme="minorHAnsi" w:hAnsiTheme="minorHAnsi" w:cstheme="minorBidi"/>
        </w:rPr>
        <w:t>rakendunud käibemaksu tõusu, mi</w:t>
      </w:r>
      <w:r w:rsidR="00D65B3B">
        <w:rPr>
          <w:rFonts w:asciiTheme="minorHAnsi" w:hAnsiTheme="minorHAnsi" w:cstheme="minorBidi"/>
        </w:rPr>
        <w:t>s nüüd on korrigeeritud</w:t>
      </w:r>
      <w:r w:rsidR="003D173B">
        <w:rPr>
          <w:rFonts w:asciiTheme="minorHAnsi" w:hAnsiTheme="minorHAnsi" w:cstheme="minorBidi"/>
        </w:rPr>
        <w:t>.</w:t>
      </w:r>
      <w:r w:rsidR="00C91E6E">
        <w:rPr>
          <w:rFonts w:asciiTheme="minorHAnsi" w:hAnsiTheme="minorHAnsi" w:cstheme="minorBidi"/>
        </w:rPr>
        <w:t xml:space="preserve"> </w:t>
      </w:r>
      <w:commentRangeStart w:id="43"/>
      <w:r w:rsidR="00817B0A">
        <w:rPr>
          <w:rFonts w:asciiTheme="minorHAnsi" w:hAnsiTheme="minorHAnsi" w:cstheme="minorBidi"/>
        </w:rPr>
        <w:t>Energiakandjate kaudu (elekter, maagaas, kütused) avalduv k</w:t>
      </w:r>
      <w:r w:rsidR="001E53CF">
        <w:rPr>
          <w:rFonts w:asciiTheme="minorHAnsi" w:hAnsiTheme="minorHAnsi" w:cstheme="minorBidi"/>
        </w:rPr>
        <w:t xml:space="preserve">äibemaksu </w:t>
      </w:r>
      <w:r w:rsidR="004D50BE">
        <w:rPr>
          <w:rFonts w:asciiTheme="minorHAnsi" w:hAnsiTheme="minorHAnsi" w:cstheme="minorBidi"/>
        </w:rPr>
        <w:t xml:space="preserve">mõju </w:t>
      </w:r>
      <w:r w:rsidR="00D65B3B">
        <w:rPr>
          <w:rFonts w:asciiTheme="minorHAnsi" w:hAnsiTheme="minorHAnsi" w:cstheme="minorBidi"/>
        </w:rPr>
        <w:t xml:space="preserve"> </w:t>
      </w:r>
      <w:r w:rsidR="00300C12">
        <w:rPr>
          <w:rFonts w:asciiTheme="minorHAnsi" w:hAnsiTheme="minorHAnsi" w:cstheme="minorBidi"/>
        </w:rPr>
        <w:t>kumulatiivsele energia</w:t>
      </w:r>
      <w:r w:rsidR="00B63258">
        <w:rPr>
          <w:rFonts w:asciiTheme="minorHAnsi" w:hAnsiTheme="minorHAnsi" w:cstheme="minorBidi"/>
        </w:rPr>
        <w:t>säästule</w:t>
      </w:r>
      <w:r w:rsidR="00300C12">
        <w:rPr>
          <w:rFonts w:asciiTheme="minorHAnsi" w:hAnsiTheme="minorHAnsi" w:cstheme="minorBidi"/>
        </w:rPr>
        <w:t xml:space="preserve"> on </w:t>
      </w:r>
      <w:r w:rsidR="00E9788E">
        <w:rPr>
          <w:rFonts w:asciiTheme="minorHAnsi" w:hAnsiTheme="minorHAnsi" w:cstheme="minorBidi"/>
        </w:rPr>
        <w:t>14</w:t>
      </w:r>
      <w:r w:rsidR="0092039F">
        <w:rPr>
          <w:rFonts w:asciiTheme="minorHAnsi" w:hAnsiTheme="minorHAnsi" w:cstheme="minorBidi"/>
        </w:rPr>
        <w:t>32</w:t>
      </w:r>
      <w:r w:rsidR="00E9788E">
        <w:rPr>
          <w:rFonts w:asciiTheme="minorHAnsi" w:hAnsiTheme="minorHAnsi" w:cstheme="minorBidi"/>
        </w:rPr>
        <w:t xml:space="preserve"> GWh.</w:t>
      </w:r>
      <w:commentRangeEnd w:id="43"/>
      <w:r w:rsidR="00D01FEB">
        <w:rPr>
          <w:rStyle w:val="Kommentaariviide"/>
          <w:rFonts w:asciiTheme="minorHAnsi" w:hAnsiTheme="minorHAnsi" w:cstheme="minorBidi"/>
          <w:sz w:val="24"/>
          <w:szCs w:val="24"/>
        </w:rPr>
        <w:commentReference w:id="43"/>
      </w:r>
    </w:p>
    <w:p w14:paraId="27411032" w14:textId="2DC954AC" w:rsidR="00367C51" w:rsidRDefault="00C16C55" w:rsidP="00947442">
      <w:pPr>
        <w:pStyle w:val="muudetavtekst"/>
        <w:rPr>
          <w:rFonts w:asciiTheme="minorHAnsi" w:hAnsiTheme="minorHAnsi" w:cstheme="minorBidi"/>
        </w:rPr>
      </w:pPr>
      <w:r>
        <w:rPr>
          <w:rFonts w:asciiTheme="minorHAnsi" w:hAnsiTheme="minorHAnsi" w:cstheme="minorBidi"/>
        </w:rPr>
        <w:t xml:space="preserve">Kokku on maksumuudatuste mõju kumulatiivse energiatõhususe eesmärgi saavutamisele positiivne, tuues kaasa </w:t>
      </w:r>
      <w:r w:rsidR="00296509">
        <w:rPr>
          <w:rFonts w:asciiTheme="minorHAnsi" w:hAnsiTheme="minorHAnsi" w:cstheme="minorBidi"/>
        </w:rPr>
        <w:t>~ 2232 GWh sääst</w:t>
      </w:r>
      <w:r w:rsidR="00376BE2">
        <w:rPr>
          <w:rFonts w:asciiTheme="minorHAnsi" w:hAnsiTheme="minorHAnsi" w:cstheme="minorBidi"/>
        </w:rPr>
        <w:t>u.</w:t>
      </w:r>
    </w:p>
    <w:p w14:paraId="79ECB636" w14:textId="77777777" w:rsidR="006E286C" w:rsidRDefault="006E286C" w:rsidP="00947442">
      <w:pPr>
        <w:pStyle w:val="muudetavtekst"/>
        <w:rPr>
          <w:rFonts w:asciiTheme="minorHAnsi" w:hAnsiTheme="minorHAnsi" w:cstheme="minorBidi"/>
        </w:rPr>
      </w:pPr>
    </w:p>
    <w:p w14:paraId="4B947BD2" w14:textId="47D99C7E" w:rsidR="00376BE2" w:rsidRDefault="00817B0A" w:rsidP="00947442">
      <w:pPr>
        <w:pStyle w:val="muudetavtekst"/>
        <w:rPr>
          <w:rFonts w:asciiTheme="minorHAnsi" w:hAnsiTheme="minorHAnsi" w:cstheme="minorBidi"/>
        </w:rPr>
      </w:pPr>
      <w:commentRangeStart w:id="44"/>
      <w:r>
        <w:rPr>
          <w:rFonts w:asciiTheme="minorHAnsi" w:hAnsiTheme="minorHAnsi" w:cstheme="minorBidi"/>
        </w:rPr>
        <w:t>P</w:t>
      </w:r>
      <w:r w:rsidR="007A5EED">
        <w:rPr>
          <w:rFonts w:asciiTheme="minorHAnsi" w:hAnsiTheme="minorHAnsi" w:cstheme="minorBidi"/>
        </w:rPr>
        <w:t>ol</w:t>
      </w:r>
      <w:r w:rsidR="0090351C">
        <w:rPr>
          <w:rFonts w:asciiTheme="minorHAnsi" w:hAnsiTheme="minorHAnsi" w:cstheme="minorBidi"/>
        </w:rPr>
        <w:t>iitikameetmetega kaet</w:t>
      </w:r>
      <w:r>
        <w:rPr>
          <w:rFonts w:asciiTheme="minorHAnsi" w:hAnsiTheme="minorHAnsi" w:cstheme="minorBidi"/>
        </w:rPr>
        <w:t>akse kokku</w:t>
      </w:r>
      <w:r w:rsidR="0090351C">
        <w:rPr>
          <w:rFonts w:asciiTheme="minorHAnsi" w:hAnsiTheme="minorHAnsi" w:cstheme="minorBidi"/>
        </w:rPr>
        <w:t xml:space="preserve"> </w:t>
      </w:r>
      <w:r>
        <w:rPr>
          <w:rFonts w:asciiTheme="minorHAnsi" w:hAnsiTheme="minorHAnsi" w:cstheme="minorBidi"/>
        </w:rPr>
        <w:t xml:space="preserve">15 313 GWh </w:t>
      </w:r>
      <w:r w:rsidR="0090351C">
        <w:rPr>
          <w:rFonts w:asciiTheme="minorHAnsi" w:hAnsiTheme="minorHAnsi" w:cstheme="minorBidi"/>
        </w:rPr>
        <w:t>kumulatiivs</w:t>
      </w:r>
      <w:r w:rsidR="005C53F1">
        <w:rPr>
          <w:rFonts w:asciiTheme="minorHAnsi" w:hAnsiTheme="minorHAnsi" w:cstheme="minorBidi"/>
        </w:rPr>
        <w:t>e</w:t>
      </w:r>
      <w:r>
        <w:rPr>
          <w:rFonts w:asciiTheme="minorHAnsi" w:hAnsiTheme="minorHAnsi" w:cstheme="minorBidi"/>
        </w:rPr>
        <w:t>s</w:t>
      </w:r>
      <w:r w:rsidR="005C53F1">
        <w:rPr>
          <w:rFonts w:asciiTheme="minorHAnsi" w:hAnsiTheme="minorHAnsi" w:cstheme="minorBidi"/>
        </w:rPr>
        <w:t xml:space="preserve">t energiasäästust ehk puudu on ~ </w:t>
      </w:r>
      <w:r w:rsidR="00965183">
        <w:rPr>
          <w:rFonts w:asciiTheme="minorHAnsi" w:hAnsiTheme="minorHAnsi" w:cstheme="minorBidi"/>
        </w:rPr>
        <w:t xml:space="preserve">6000 GWh. Vaadates kumulatiivse energiasäästu jagunemist </w:t>
      </w:r>
      <w:r w:rsidR="00C4449E">
        <w:rPr>
          <w:rFonts w:asciiTheme="minorHAnsi" w:hAnsiTheme="minorHAnsi" w:cstheme="minorBidi"/>
        </w:rPr>
        <w:t>perioodile 2021</w:t>
      </w:r>
      <w:r w:rsidR="00600F02">
        <w:rPr>
          <w:rFonts w:asciiTheme="minorHAnsi" w:hAnsiTheme="minorHAnsi" w:cstheme="minorBidi"/>
        </w:rPr>
        <w:t>–</w:t>
      </w:r>
      <w:r w:rsidR="00C4449E">
        <w:rPr>
          <w:rFonts w:asciiTheme="minorHAnsi" w:hAnsiTheme="minorHAnsi" w:cstheme="minorBidi"/>
        </w:rPr>
        <w:t>2030</w:t>
      </w:r>
      <w:r>
        <w:rPr>
          <w:rFonts w:asciiTheme="minorHAnsi" w:hAnsiTheme="minorHAnsi" w:cstheme="minorBidi"/>
        </w:rPr>
        <w:t>,</w:t>
      </w:r>
      <w:r w:rsidR="00C4449E">
        <w:rPr>
          <w:rFonts w:asciiTheme="minorHAnsi" w:hAnsiTheme="minorHAnsi" w:cstheme="minorBidi"/>
        </w:rPr>
        <w:t xml:space="preserve"> on Eestil energiasäästukohustus kaetud aastani 2027. Aastatel 2028</w:t>
      </w:r>
      <w:r>
        <w:rPr>
          <w:rFonts w:asciiTheme="minorHAnsi" w:hAnsiTheme="minorHAnsi" w:cstheme="minorBidi"/>
        </w:rPr>
        <w:t>–</w:t>
      </w:r>
      <w:r w:rsidR="00C4449E">
        <w:rPr>
          <w:rFonts w:asciiTheme="minorHAnsi" w:hAnsiTheme="minorHAnsi" w:cstheme="minorBidi"/>
        </w:rPr>
        <w:t xml:space="preserve">2030 </w:t>
      </w:r>
      <w:r w:rsidR="00E57CD9">
        <w:rPr>
          <w:rFonts w:asciiTheme="minorHAnsi" w:hAnsiTheme="minorHAnsi" w:cstheme="minorBidi"/>
        </w:rPr>
        <w:t xml:space="preserve">tuleb veel võimalikele poliitikameetmetele </w:t>
      </w:r>
      <w:r w:rsidR="003D55C7">
        <w:rPr>
          <w:rFonts w:asciiTheme="minorHAnsi" w:hAnsiTheme="minorHAnsi" w:cstheme="minorBidi"/>
        </w:rPr>
        <w:t xml:space="preserve">(nt avalike hoonete renoveerimine) </w:t>
      </w:r>
      <w:r w:rsidR="00D2707B">
        <w:rPr>
          <w:rFonts w:asciiTheme="minorHAnsi" w:hAnsiTheme="minorHAnsi" w:cstheme="minorBidi"/>
        </w:rPr>
        <w:t xml:space="preserve">leida </w:t>
      </w:r>
      <w:r w:rsidR="003D55C7">
        <w:rPr>
          <w:rFonts w:asciiTheme="minorHAnsi" w:hAnsiTheme="minorHAnsi" w:cstheme="minorBidi"/>
        </w:rPr>
        <w:t>lisarahastust</w:t>
      </w:r>
      <w:r w:rsidR="000A087B">
        <w:rPr>
          <w:rFonts w:asciiTheme="minorHAnsi" w:hAnsiTheme="minorHAnsi" w:cstheme="minorBidi"/>
        </w:rPr>
        <w:t xml:space="preserve"> või </w:t>
      </w:r>
      <w:r w:rsidR="0002370B">
        <w:rPr>
          <w:rFonts w:asciiTheme="minorHAnsi" w:hAnsiTheme="minorHAnsi" w:cstheme="minorBidi"/>
        </w:rPr>
        <w:t xml:space="preserve">rakendada </w:t>
      </w:r>
      <w:r w:rsidR="009578B0">
        <w:rPr>
          <w:rFonts w:asciiTheme="minorHAnsi" w:hAnsiTheme="minorHAnsi" w:cstheme="minorBidi"/>
        </w:rPr>
        <w:t>uu</w:t>
      </w:r>
      <w:r w:rsidR="0002370B">
        <w:rPr>
          <w:rFonts w:asciiTheme="minorHAnsi" w:hAnsiTheme="minorHAnsi" w:cstheme="minorBidi"/>
        </w:rPr>
        <w:t>si</w:t>
      </w:r>
      <w:r w:rsidR="000A087B">
        <w:rPr>
          <w:rFonts w:asciiTheme="minorHAnsi" w:hAnsiTheme="minorHAnsi" w:cstheme="minorBidi"/>
        </w:rPr>
        <w:t xml:space="preserve"> poliitikameetme</w:t>
      </w:r>
      <w:r w:rsidR="0002370B">
        <w:rPr>
          <w:rFonts w:asciiTheme="minorHAnsi" w:hAnsiTheme="minorHAnsi" w:cstheme="minorBidi"/>
        </w:rPr>
        <w:t>id</w:t>
      </w:r>
      <w:r w:rsidR="000A087B">
        <w:rPr>
          <w:rFonts w:asciiTheme="minorHAnsi" w:hAnsiTheme="minorHAnsi" w:cstheme="minorBidi"/>
        </w:rPr>
        <w:t xml:space="preserve"> (</w:t>
      </w:r>
      <w:r w:rsidR="004534F1">
        <w:rPr>
          <w:rFonts w:asciiTheme="minorHAnsi" w:hAnsiTheme="minorHAnsi" w:cstheme="minorBidi"/>
        </w:rPr>
        <w:t xml:space="preserve">nt </w:t>
      </w:r>
      <w:r w:rsidR="000A087B">
        <w:rPr>
          <w:rFonts w:asciiTheme="minorHAnsi" w:hAnsiTheme="minorHAnsi" w:cstheme="minorBidi"/>
        </w:rPr>
        <w:t>vabatahtlik energiasääst</w:t>
      </w:r>
      <w:r w:rsidR="003D55C7">
        <w:rPr>
          <w:rFonts w:asciiTheme="minorHAnsi" w:hAnsiTheme="minorHAnsi" w:cstheme="minorBidi"/>
        </w:rPr>
        <w:t xml:space="preserve"> </w:t>
      </w:r>
      <w:r w:rsidR="009578B0">
        <w:rPr>
          <w:rFonts w:asciiTheme="minorHAnsi" w:hAnsiTheme="minorHAnsi" w:cstheme="minorBidi"/>
        </w:rPr>
        <w:t>ettevõtlussektorites). Võimalik</w:t>
      </w:r>
      <w:r w:rsidR="007061B0">
        <w:rPr>
          <w:rFonts w:asciiTheme="minorHAnsi" w:hAnsiTheme="minorHAnsi" w:cstheme="minorBidi"/>
        </w:rPr>
        <w:t>ke uusi poliitikameetmeid käsitles</w:t>
      </w:r>
      <w:r w:rsidR="00BF47B2">
        <w:rPr>
          <w:rFonts w:asciiTheme="minorHAnsi" w:hAnsiTheme="minorHAnsi" w:cstheme="minorBidi"/>
        </w:rPr>
        <w:t xml:space="preserve"> </w:t>
      </w:r>
      <w:r w:rsidR="00C8287A" w:rsidRPr="00C8287A">
        <w:rPr>
          <w:rFonts w:asciiTheme="minorHAnsi" w:hAnsiTheme="minorHAnsi" w:cstheme="minorBidi"/>
        </w:rPr>
        <w:t xml:space="preserve">Euroopa Komisjoni toel </w:t>
      </w:r>
      <w:r w:rsidR="0002370B">
        <w:rPr>
          <w:rFonts w:asciiTheme="minorHAnsi" w:hAnsiTheme="minorHAnsi" w:cstheme="minorBidi"/>
        </w:rPr>
        <w:t>ellu viidud</w:t>
      </w:r>
      <w:r w:rsidR="00C8287A" w:rsidRPr="00C8287A">
        <w:rPr>
          <w:rFonts w:asciiTheme="minorHAnsi" w:hAnsiTheme="minorHAnsi" w:cstheme="minorBidi"/>
        </w:rPr>
        <w:t xml:space="preserve"> projekt </w:t>
      </w:r>
      <w:r w:rsidR="0002370B">
        <w:rPr>
          <w:rFonts w:asciiTheme="minorHAnsi" w:hAnsiTheme="minorHAnsi" w:cstheme="minorBidi"/>
        </w:rPr>
        <w:t>„</w:t>
      </w:r>
      <w:r w:rsidR="00C8287A" w:rsidRPr="00B63258">
        <w:rPr>
          <w:rFonts w:asciiTheme="minorHAnsi" w:hAnsiTheme="minorHAnsi" w:cstheme="minorBidi"/>
        </w:rPr>
        <w:t>Support to the renovation wave - energy efficiency pathways and energy saving obligation in Estonia</w:t>
      </w:r>
      <w:r w:rsidR="0002370B">
        <w:rPr>
          <w:rFonts w:asciiTheme="minorHAnsi" w:hAnsiTheme="minorHAnsi" w:cstheme="minorBidi"/>
        </w:rPr>
        <w:t>“</w:t>
      </w:r>
      <w:r w:rsidR="00CC4E3D">
        <w:rPr>
          <w:rStyle w:val="Allmrkuseviide"/>
          <w:rFonts w:asciiTheme="minorHAnsi" w:hAnsiTheme="minorHAnsi" w:cstheme="minorBidi"/>
        </w:rPr>
        <w:footnoteReference w:id="84"/>
      </w:r>
      <w:r w:rsidR="00C8287A">
        <w:rPr>
          <w:rFonts w:asciiTheme="minorHAnsi" w:hAnsiTheme="minorHAnsi" w:cstheme="minorBidi"/>
        </w:rPr>
        <w:t>.</w:t>
      </w:r>
      <w:commentRangeEnd w:id="44"/>
      <w:r w:rsidR="00E62DAB">
        <w:rPr>
          <w:rStyle w:val="Kommentaariviide"/>
          <w:rFonts w:asciiTheme="minorHAnsi" w:hAnsiTheme="minorHAnsi" w:cstheme="minorBidi"/>
          <w:sz w:val="24"/>
          <w:szCs w:val="24"/>
        </w:rPr>
        <w:commentReference w:id="44"/>
      </w:r>
    </w:p>
    <w:p w14:paraId="243A051C" w14:textId="77777777" w:rsidR="00FF0EC1" w:rsidRPr="00DB4996" w:rsidRDefault="00FF0EC1" w:rsidP="00947442">
      <w:pPr>
        <w:pStyle w:val="Vahedeta"/>
        <w:rPr>
          <w:rFonts w:cstheme="minorHAnsi"/>
          <w:b/>
          <w:bCs/>
          <w:sz w:val="24"/>
          <w:szCs w:val="24"/>
          <w:bdr w:val="none" w:sz="0" w:space="0" w:color="auto" w:frame="1"/>
          <w:lang w:eastAsia="et-EE"/>
        </w:rPr>
      </w:pPr>
    </w:p>
    <w:p w14:paraId="60E2D8AA" w14:textId="71C4165C" w:rsidR="00FF0EC1" w:rsidRPr="009A655B" w:rsidRDefault="00EC546E" w:rsidP="00947442">
      <w:pPr>
        <w:pStyle w:val="Vahedeta"/>
        <w:rPr>
          <w:rFonts w:cstheme="minorHAnsi"/>
          <w:b/>
          <w:bCs/>
          <w:sz w:val="24"/>
          <w:szCs w:val="24"/>
          <w:bdr w:val="none" w:sz="0" w:space="0" w:color="auto" w:frame="1"/>
          <w:lang w:eastAsia="et-EE"/>
        </w:rPr>
      </w:pPr>
      <w:r>
        <w:rPr>
          <w:rFonts w:cstheme="minorHAnsi"/>
          <w:b/>
          <w:bCs/>
          <w:sz w:val="24"/>
          <w:szCs w:val="24"/>
          <w:bdr w:val="none" w:sz="0" w:space="0" w:color="auto" w:frame="1"/>
          <w:lang w:eastAsia="et-EE"/>
        </w:rPr>
        <w:t>7</w:t>
      </w:r>
      <w:r w:rsidR="00FF0EC1" w:rsidRPr="00DB4996">
        <w:rPr>
          <w:rFonts w:cstheme="minorHAnsi"/>
          <w:b/>
          <w:bCs/>
          <w:sz w:val="24"/>
          <w:szCs w:val="24"/>
          <w:bdr w:val="none" w:sz="0" w:space="0" w:color="auto" w:frame="1"/>
          <w:lang w:eastAsia="et-EE"/>
        </w:rPr>
        <w:t>. Rakendusaktid</w:t>
      </w:r>
    </w:p>
    <w:p w14:paraId="799ED542" w14:textId="10FF8360" w:rsidR="00FF0EC1" w:rsidRDefault="002D5A21" w:rsidP="002D5A21">
      <w:pPr>
        <w:spacing w:after="0" w:line="240" w:lineRule="auto"/>
        <w:jc w:val="both"/>
        <w:rPr>
          <w:rFonts w:cstheme="minorHAnsi"/>
          <w:sz w:val="24"/>
          <w:szCs w:val="24"/>
        </w:rPr>
      </w:pPr>
      <w:r>
        <w:rPr>
          <w:rFonts w:cstheme="minorHAnsi"/>
          <w:sz w:val="24"/>
          <w:szCs w:val="24"/>
        </w:rPr>
        <w:t xml:space="preserve">Eelnõu seadusena jõustumine eeldab </w:t>
      </w:r>
      <w:commentRangeStart w:id="45"/>
      <w:r>
        <w:rPr>
          <w:rFonts w:cstheme="minorHAnsi"/>
          <w:sz w:val="24"/>
          <w:szCs w:val="24"/>
        </w:rPr>
        <w:t xml:space="preserve">järgmiste rakendusaktide </w:t>
      </w:r>
      <w:commentRangeEnd w:id="45"/>
      <w:r w:rsidR="006D258C">
        <w:rPr>
          <w:rStyle w:val="Kommentaariviide"/>
          <w:rFonts w:cstheme="minorHAnsi"/>
          <w:sz w:val="24"/>
          <w:szCs w:val="24"/>
        </w:rPr>
        <w:commentReference w:id="45"/>
      </w:r>
      <w:commentRangeStart w:id="46"/>
      <w:r>
        <w:rPr>
          <w:rFonts w:cstheme="minorHAnsi"/>
          <w:sz w:val="24"/>
          <w:szCs w:val="24"/>
        </w:rPr>
        <w:t xml:space="preserve">muutmist </w:t>
      </w:r>
      <w:commentRangeEnd w:id="46"/>
      <w:r w:rsidR="00FB2567">
        <w:rPr>
          <w:rStyle w:val="Kommentaariviide"/>
          <w:rFonts w:cstheme="minorHAnsi"/>
          <w:sz w:val="24"/>
          <w:szCs w:val="24"/>
        </w:rPr>
        <w:commentReference w:id="46"/>
      </w:r>
      <w:r>
        <w:rPr>
          <w:rFonts w:cstheme="minorHAnsi"/>
          <w:sz w:val="24"/>
          <w:szCs w:val="24"/>
        </w:rPr>
        <w:t>või kehtestamist (määruste kavandid esitatud seletuskirja lisas 2):</w:t>
      </w:r>
    </w:p>
    <w:p w14:paraId="258A2F64" w14:textId="00DB5024" w:rsidR="001415F2" w:rsidRPr="00AB6026" w:rsidRDefault="0002370B" w:rsidP="00AB6026">
      <w:pPr>
        <w:pStyle w:val="Loendilik"/>
        <w:numPr>
          <w:ilvl w:val="0"/>
          <w:numId w:val="14"/>
        </w:numPr>
        <w:spacing w:after="0" w:line="240" w:lineRule="auto"/>
        <w:jc w:val="both"/>
        <w:rPr>
          <w:rFonts w:cstheme="minorHAnsi"/>
          <w:sz w:val="24"/>
          <w:szCs w:val="24"/>
        </w:rPr>
      </w:pPr>
      <w:r w:rsidRPr="00AB6026">
        <w:rPr>
          <w:rFonts w:cstheme="minorHAnsi"/>
          <w:sz w:val="24"/>
          <w:szCs w:val="24"/>
        </w:rPr>
        <w:t>m</w:t>
      </w:r>
      <w:r w:rsidR="005F2920" w:rsidRPr="00AB6026">
        <w:rPr>
          <w:rFonts w:cstheme="minorHAnsi"/>
          <w:sz w:val="24"/>
          <w:szCs w:val="24"/>
        </w:rPr>
        <w:t>ajandus ja taristuministri määrus</w:t>
      </w:r>
      <w:r w:rsidRPr="00AB6026">
        <w:rPr>
          <w:rFonts w:cstheme="minorHAnsi"/>
          <w:sz w:val="24"/>
          <w:szCs w:val="24"/>
        </w:rPr>
        <w:t>e</w:t>
      </w:r>
      <w:r w:rsidR="005F2920" w:rsidRPr="00AB6026">
        <w:rPr>
          <w:rFonts w:cstheme="minorHAnsi"/>
          <w:sz w:val="24"/>
          <w:szCs w:val="24"/>
        </w:rPr>
        <w:t xml:space="preserve"> </w:t>
      </w:r>
      <w:r w:rsidR="00FD0AEF" w:rsidRPr="00AB6026">
        <w:rPr>
          <w:rFonts w:cstheme="minorHAnsi"/>
          <w:sz w:val="24"/>
          <w:szCs w:val="24"/>
        </w:rPr>
        <w:t>nr 76 „Energiaa</w:t>
      </w:r>
      <w:r w:rsidR="00403C51" w:rsidRPr="00AB6026">
        <w:rPr>
          <w:rFonts w:cstheme="minorHAnsi"/>
          <w:sz w:val="24"/>
          <w:szCs w:val="24"/>
        </w:rPr>
        <w:t>u</w:t>
      </w:r>
      <w:r w:rsidR="00FD0AEF" w:rsidRPr="00AB6026">
        <w:rPr>
          <w:rFonts w:cstheme="minorHAnsi"/>
          <w:sz w:val="24"/>
          <w:szCs w:val="24"/>
        </w:rPr>
        <w:t>d</w:t>
      </w:r>
      <w:r w:rsidR="00403C51" w:rsidRPr="00AB6026">
        <w:rPr>
          <w:rFonts w:cstheme="minorHAnsi"/>
          <w:sz w:val="24"/>
          <w:szCs w:val="24"/>
        </w:rPr>
        <w:t>i</w:t>
      </w:r>
      <w:r w:rsidR="00FD0AEF" w:rsidRPr="00AB6026">
        <w:rPr>
          <w:rFonts w:cstheme="minorHAnsi"/>
          <w:sz w:val="24"/>
          <w:szCs w:val="24"/>
        </w:rPr>
        <w:t xml:space="preserve">tit miinimumnõuded“ </w:t>
      </w:r>
      <w:r w:rsidR="004F0CDE" w:rsidRPr="00AB6026">
        <w:rPr>
          <w:rFonts w:cstheme="minorHAnsi"/>
          <w:sz w:val="24"/>
          <w:szCs w:val="24"/>
        </w:rPr>
        <w:t>muutmi</w:t>
      </w:r>
      <w:r w:rsidR="00D93541" w:rsidRPr="00AB6026">
        <w:rPr>
          <w:rFonts w:cstheme="minorHAnsi"/>
          <w:sz w:val="24"/>
          <w:szCs w:val="24"/>
        </w:rPr>
        <w:t>s</w:t>
      </w:r>
      <w:r w:rsidR="004F0CDE" w:rsidRPr="00AB6026">
        <w:rPr>
          <w:rFonts w:cstheme="minorHAnsi"/>
          <w:sz w:val="24"/>
          <w:szCs w:val="24"/>
        </w:rPr>
        <w:t>e</w:t>
      </w:r>
      <w:r w:rsidR="00D93541" w:rsidRPr="00AB6026">
        <w:rPr>
          <w:rFonts w:cstheme="minorHAnsi"/>
          <w:sz w:val="24"/>
          <w:szCs w:val="24"/>
        </w:rPr>
        <w:t xml:space="preserve"> määrus</w:t>
      </w:r>
      <w:r w:rsidR="004F0CDE" w:rsidRPr="00AB6026">
        <w:rPr>
          <w:rFonts w:cstheme="minorHAnsi"/>
          <w:sz w:val="24"/>
          <w:szCs w:val="24"/>
        </w:rPr>
        <w:t xml:space="preserve"> </w:t>
      </w:r>
      <w:r w:rsidR="00FD0AEF" w:rsidRPr="00AB6026">
        <w:rPr>
          <w:rFonts w:cstheme="minorHAnsi"/>
          <w:sz w:val="24"/>
          <w:szCs w:val="24"/>
        </w:rPr>
        <w:t>– täpsustatakse pädevusi ja sektoreid</w:t>
      </w:r>
      <w:r w:rsidRPr="00AB6026">
        <w:rPr>
          <w:rFonts w:cstheme="minorHAnsi"/>
          <w:sz w:val="24"/>
          <w:szCs w:val="24"/>
        </w:rPr>
        <w:t>;</w:t>
      </w:r>
    </w:p>
    <w:p w14:paraId="2D3C8B3D" w14:textId="71B45EF9" w:rsidR="001415F2" w:rsidRDefault="0002370B" w:rsidP="00A669F2">
      <w:pPr>
        <w:pStyle w:val="Loendilik"/>
        <w:numPr>
          <w:ilvl w:val="0"/>
          <w:numId w:val="14"/>
        </w:numPr>
        <w:spacing w:after="0" w:line="240" w:lineRule="auto"/>
        <w:jc w:val="both"/>
        <w:rPr>
          <w:rFonts w:cstheme="minorHAnsi"/>
          <w:sz w:val="24"/>
          <w:szCs w:val="24"/>
        </w:rPr>
      </w:pPr>
      <w:r>
        <w:rPr>
          <w:rFonts w:cstheme="minorHAnsi"/>
          <w:sz w:val="24"/>
          <w:szCs w:val="24"/>
        </w:rPr>
        <w:t>t</w:t>
      </w:r>
      <w:r w:rsidR="001415F2">
        <w:rPr>
          <w:rFonts w:cstheme="minorHAnsi"/>
          <w:sz w:val="24"/>
          <w:szCs w:val="24"/>
        </w:rPr>
        <w:t>aristumin</w:t>
      </w:r>
      <w:r w:rsidR="008C0A5F">
        <w:rPr>
          <w:rFonts w:cstheme="minorHAnsi"/>
          <w:sz w:val="24"/>
          <w:szCs w:val="24"/>
        </w:rPr>
        <w:t>i</w:t>
      </w:r>
      <w:r w:rsidR="001415F2">
        <w:rPr>
          <w:rFonts w:cstheme="minorHAnsi"/>
          <w:sz w:val="24"/>
          <w:szCs w:val="24"/>
        </w:rPr>
        <w:t>stri uus määrus</w:t>
      </w:r>
      <w:r>
        <w:rPr>
          <w:rFonts w:cstheme="minorHAnsi"/>
          <w:sz w:val="24"/>
          <w:szCs w:val="24"/>
        </w:rPr>
        <w:t>,</w:t>
      </w:r>
      <w:r w:rsidR="001415F2">
        <w:rPr>
          <w:rFonts w:cstheme="minorHAnsi"/>
          <w:sz w:val="24"/>
          <w:szCs w:val="24"/>
        </w:rPr>
        <w:t xml:space="preserve"> </w:t>
      </w:r>
      <w:r w:rsidR="00817B0A">
        <w:rPr>
          <w:rFonts w:cstheme="minorHAnsi"/>
          <w:sz w:val="24"/>
          <w:szCs w:val="24"/>
        </w:rPr>
        <w:t xml:space="preserve">millega reguleeritakse seda, </w:t>
      </w:r>
      <w:r w:rsidR="001415F2">
        <w:rPr>
          <w:rFonts w:cstheme="minorHAnsi"/>
          <w:sz w:val="24"/>
          <w:szCs w:val="24"/>
        </w:rPr>
        <w:t>kuidas arvutada kulu</w:t>
      </w:r>
      <w:r w:rsidR="00D22F7C">
        <w:rPr>
          <w:rFonts w:cstheme="minorHAnsi"/>
          <w:sz w:val="24"/>
          <w:szCs w:val="24"/>
        </w:rPr>
        <w:t>neutraalsust</w:t>
      </w:r>
      <w:r w:rsidR="001415F2">
        <w:rPr>
          <w:rFonts w:cstheme="minorHAnsi"/>
          <w:sz w:val="24"/>
          <w:szCs w:val="24"/>
        </w:rPr>
        <w:t xml:space="preserve"> </w:t>
      </w:r>
      <w:r w:rsidR="008C0A5F">
        <w:rPr>
          <w:rFonts w:cstheme="minorHAnsi"/>
          <w:sz w:val="24"/>
          <w:szCs w:val="24"/>
        </w:rPr>
        <w:t>sotsiaalelu</w:t>
      </w:r>
      <w:r w:rsidR="00D22F7C">
        <w:rPr>
          <w:rFonts w:cstheme="minorHAnsi"/>
          <w:sz w:val="24"/>
          <w:szCs w:val="24"/>
        </w:rPr>
        <w:t xml:space="preserve">ruumide </w:t>
      </w:r>
      <w:r w:rsidR="00E86651">
        <w:rPr>
          <w:rFonts w:cstheme="minorHAnsi"/>
          <w:sz w:val="24"/>
          <w:szCs w:val="24"/>
        </w:rPr>
        <w:t>rekonstrueerimisel</w:t>
      </w:r>
      <w:r>
        <w:rPr>
          <w:rFonts w:cstheme="minorHAnsi"/>
          <w:sz w:val="24"/>
          <w:szCs w:val="24"/>
        </w:rPr>
        <w:t>;</w:t>
      </w:r>
    </w:p>
    <w:p w14:paraId="69772976" w14:textId="5512AA7D" w:rsidR="007241E1" w:rsidRPr="00AB6026" w:rsidRDefault="0002370B" w:rsidP="00AB6026">
      <w:pPr>
        <w:pStyle w:val="Loendilik"/>
        <w:numPr>
          <w:ilvl w:val="0"/>
          <w:numId w:val="14"/>
        </w:numPr>
        <w:spacing w:after="0" w:line="240" w:lineRule="auto"/>
        <w:jc w:val="both"/>
        <w:rPr>
          <w:rFonts w:cstheme="minorHAnsi"/>
          <w:sz w:val="24"/>
          <w:szCs w:val="24"/>
        </w:rPr>
      </w:pPr>
      <w:r>
        <w:rPr>
          <w:rFonts w:cstheme="minorHAnsi"/>
          <w:sz w:val="24"/>
          <w:szCs w:val="24"/>
        </w:rPr>
        <w:t>t</w:t>
      </w:r>
      <w:r w:rsidR="00E86651" w:rsidRPr="005F5945">
        <w:rPr>
          <w:rFonts w:cstheme="minorHAnsi"/>
          <w:sz w:val="24"/>
          <w:szCs w:val="24"/>
        </w:rPr>
        <w:t>aristuministri uus määrus, mis täpsustab</w:t>
      </w:r>
      <w:r>
        <w:rPr>
          <w:rFonts w:cstheme="minorHAnsi"/>
          <w:sz w:val="24"/>
          <w:szCs w:val="24"/>
        </w:rPr>
        <w:t>,</w:t>
      </w:r>
      <w:r w:rsidR="00E86651" w:rsidRPr="005F5945">
        <w:rPr>
          <w:rFonts w:cstheme="minorHAnsi"/>
          <w:sz w:val="24"/>
          <w:szCs w:val="24"/>
        </w:rPr>
        <w:t xml:space="preserve"> kuidas arvutada</w:t>
      </w:r>
      <w:r w:rsidR="00DF043C" w:rsidRPr="005F5945">
        <w:rPr>
          <w:rFonts w:cstheme="minorHAnsi"/>
          <w:sz w:val="24"/>
          <w:szCs w:val="24"/>
        </w:rPr>
        <w:t xml:space="preserve"> avaliku sektori </w:t>
      </w:r>
      <w:r w:rsidR="00502503" w:rsidRPr="005F5945">
        <w:rPr>
          <w:rFonts w:cstheme="minorHAnsi"/>
          <w:sz w:val="24"/>
          <w:szCs w:val="24"/>
        </w:rPr>
        <w:t xml:space="preserve">olemasolevate hoonete rekonstrueerimise </w:t>
      </w:r>
      <w:r w:rsidR="005F5945" w:rsidRPr="005F5945">
        <w:rPr>
          <w:rFonts w:cstheme="minorHAnsi"/>
          <w:sz w:val="24"/>
          <w:szCs w:val="24"/>
        </w:rPr>
        <w:t>majandusliku olelusringi</w:t>
      </w:r>
      <w:r w:rsidR="00CB4F8C">
        <w:rPr>
          <w:rFonts w:cstheme="minorHAnsi"/>
          <w:sz w:val="24"/>
          <w:szCs w:val="24"/>
        </w:rPr>
        <w:t xml:space="preserve"> </w:t>
      </w:r>
      <w:r w:rsidR="005C7282">
        <w:rPr>
          <w:rFonts w:cstheme="minorHAnsi"/>
          <w:sz w:val="24"/>
          <w:szCs w:val="24"/>
        </w:rPr>
        <w:t xml:space="preserve">aegset </w:t>
      </w:r>
      <w:r w:rsidR="00CB4F8C">
        <w:rPr>
          <w:rFonts w:cstheme="minorHAnsi"/>
          <w:sz w:val="24"/>
          <w:szCs w:val="24"/>
        </w:rPr>
        <w:t>CO</w:t>
      </w:r>
      <w:r w:rsidR="00CB4F8C">
        <w:rPr>
          <w:rFonts w:cstheme="minorHAnsi"/>
          <w:sz w:val="24"/>
          <w:szCs w:val="24"/>
          <w:vertAlign w:val="subscript"/>
        </w:rPr>
        <w:t>2</w:t>
      </w:r>
      <w:r w:rsidR="00CB4F8C">
        <w:rPr>
          <w:rFonts w:cstheme="minorHAnsi"/>
          <w:sz w:val="24"/>
          <w:szCs w:val="24"/>
        </w:rPr>
        <w:t xml:space="preserve"> heidet</w:t>
      </w:r>
      <w:r>
        <w:rPr>
          <w:rFonts w:cstheme="minorHAnsi"/>
          <w:sz w:val="24"/>
          <w:szCs w:val="24"/>
        </w:rPr>
        <w:t>;</w:t>
      </w:r>
      <w:r w:rsidRPr="00AB6026">
        <w:rPr>
          <w:rFonts w:cstheme="minorHAnsi"/>
          <w:sz w:val="24"/>
          <w:szCs w:val="24"/>
        </w:rPr>
        <w:t>;</w:t>
      </w:r>
    </w:p>
    <w:p w14:paraId="18FE02B4" w14:textId="0F3D6F2C" w:rsidR="008455DD" w:rsidRPr="005F5945" w:rsidRDefault="0002370B" w:rsidP="00A669F2">
      <w:pPr>
        <w:pStyle w:val="Loendilik"/>
        <w:numPr>
          <w:ilvl w:val="0"/>
          <w:numId w:val="14"/>
        </w:numPr>
        <w:spacing w:after="0" w:line="240" w:lineRule="auto"/>
        <w:jc w:val="both"/>
        <w:rPr>
          <w:rFonts w:cstheme="minorHAnsi"/>
          <w:sz w:val="24"/>
          <w:szCs w:val="24"/>
        </w:rPr>
      </w:pPr>
      <w:commentRangeStart w:id="47"/>
      <w:r>
        <w:rPr>
          <w:rFonts w:cstheme="minorHAnsi"/>
          <w:sz w:val="24"/>
          <w:szCs w:val="24"/>
        </w:rPr>
        <w:t>t</w:t>
      </w:r>
      <w:r w:rsidR="008455DD">
        <w:rPr>
          <w:rFonts w:cstheme="minorHAnsi"/>
          <w:sz w:val="24"/>
          <w:szCs w:val="24"/>
        </w:rPr>
        <w:t xml:space="preserve">ühistatakse </w:t>
      </w:r>
      <w:commentRangeEnd w:id="47"/>
      <w:r w:rsidR="002C5EE8">
        <w:rPr>
          <w:rStyle w:val="Kommentaariviide"/>
          <w:rFonts w:cstheme="minorHAnsi"/>
          <w:sz w:val="24"/>
          <w:szCs w:val="24"/>
        </w:rPr>
        <w:commentReference w:id="47"/>
      </w:r>
      <w:r w:rsidR="00BF51C6">
        <w:rPr>
          <w:rFonts w:cstheme="minorHAnsi"/>
          <w:sz w:val="24"/>
          <w:szCs w:val="24"/>
        </w:rPr>
        <w:t xml:space="preserve">majandusministri </w:t>
      </w:r>
      <w:r w:rsidR="00817B0A">
        <w:rPr>
          <w:rFonts w:cstheme="minorHAnsi"/>
          <w:sz w:val="24"/>
          <w:szCs w:val="24"/>
        </w:rPr>
        <w:t xml:space="preserve">1997. a </w:t>
      </w:r>
      <w:r w:rsidR="00BF51C6">
        <w:rPr>
          <w:rFonts w:cstheme="minorHAnsi"/>
          <w:sz w:val="24"/>
          <w:szCs w:val="24"/>
        </w:rPr>
        <w:t>teadaanne „</w:t>
      </w:r>
      <w:r w:rsidR="002D411C" w:rsidRPr="002D411C">
        <w:rPr>
          <w:rFonts w:cstheme="minorHAnsi"/>
          <w:sz w:val="24"/>
          <w:szCs w:val="24"/>
        </w:rPr>
        <w:t>Soojusvarustuse kulude arvestamise ja jaotamise metoodika</w:t>
      </w:r>
      <w:r w:rsidR="002D411C">
        <w:rPr>
          <w:rFonts w:cstheme="minorHAnsi"/>
          <w:sz w:val="24"/>
          <w:szCs w:val="24"/>
        </w:rPr>
        <w:t>“</w:t>
      </w:r>
      <w:r w:rsidR="005B63C5">
        <w:rPr>
          <w:rStyle w:val="Allmrkuseviide"/>
          <w:rFonts w:cstheme="minorHAnsi"/>
          <w:sz w:val="24"/>
          <w:szCs w:val="24"/>
        </w:rPr>
        <w:footnoteReference w:id="85"/>
      </w:r>
      <w:r w:rsidR="002D411C">
        <w:rPr>
          <w:rFonts w:cstheme="minorHAnsi"/>
          <w:sz w:val="24"/>
          <w:szCs w:val="24"/>
        </w:rPr>
        <w:t xml:space="preserve"> ning asendatakse see </w:t>
      </w:r>
      <w:commentRangeStart w:id="48"/>
      <w:r w:rsidR="002D411C">
        <w:rPr>
          <w:rFonts w:cstheme="minorHAnsi"/>
          <w:sz w:val="24"/>
          <w:szCs w:val="24"/>
        </w:rPr>
        <w:t>määrusega</w:t>
      </w:r>
      <w:commentRangeEnd w:id="48"/>
      <w:r w:rsidR="007B5246">
        <w:rPr>
          <w:rStyle w:val="Kommentaariviide"/>
          <w:rFonts w:cstheme="minorHAnsi"/>
          <w:sz w:val="24"/>
          <w:szCs w:val="24"/>
        </w:rPr>
        <w:commentReference w:id="48"/>
      </w:r>
      <w:r w:rsidR="002D411C">
        <w:rPr>
          <w:rFonts w:cstheme="minorHAnsi"/>
          <w:sz w:val="24"/>
          <w:szCs w:val="24"/>
        </w:rPr>
        <w:t>.</w:t>
      </w:r>
    </w:p>
    <w:p w14:paraId="69E9079D" w14:textId="77777777" w:rsidR="00FF0EC1" w:rsidRDefault="00FF0EC1" w:rsidP="00947442">
      <w:pPr>
        <w:spacing w:after="0" w:line="240" w:lineRule="auto"/>
        <w:jc w:val="both"/>
        <w:rPr>
          <w:rFonts w:eastAsia="Times New Roman" w:cstheme="minorHAnsi"/>
          <w:b/>
          <w:color w:val="000000"/>
          <w:sz w:val="24"/>
          <w:szCs w:val="24"/>
          <w:lang w:eastAsia="et-EE"/>
        </w:rPr>
      </w:pPr>
    </w:p>
    <w:p w14:paraId="79B2C0D9" w14:textId="1B447B02" w:rsidR="00FF0EC1" w:rsidRPr="00DB4996" w:rsidRDefault="00EC546E" w:rsidP="00EC546E">
      <w:pPr>
        <w:spacing w:line="240" w:lineRule="auto"/>
        <w:jc w:val="both"/>
        <w:rPr>
          <w:rFonts w:ascii="Times New Roman" w:eastAsia="Times New Roman" w:hAnsi="Times New Roman" w:cs="Times New Roman"/>
          <w:sz w:val="24"/>
          <w:szCs w:val="24"/>
        </w:rPr>
      </w:pPr>
      <w:r>
        <w:rPr>
          <w:rFonts w:eastAsia="Times New Roman" w:cstheme="minorHAnsi"/>
          <w:b/>
          <w:color w:val="000000"/>
          <w:sz w:val="24"/>
          <w:szCs w:val="24"/>
          <w:lang w:eastAsia="et-EE"/>
        </w:rPr>
        <w:t>8</w:t>
      </w:r>
      <w:r w:rsidR="00FF0EC1" w:rsidRPr="00DB4996">
        <w:rPr>
          <w:rFonts w:eastAsia="Times New Roman" w:cstheme="minorHAnsi"/>
          <w:b/>
          <w:color w:val="000000"/>
          <w:sz w:val="24"/>
          <w:szCs w:val="24"/>
          <w:lang w:eastAsia="et-EE"/>
        </w:rPr>
        <w:t>. Seaduse jõustumine</w:t>
      </w:r>
      <w:r>
        <w:rPr>
          <w:rFonts w:eastAsia="Times New Roman" w:cstheme="minorHAnsi"/>
          <w:b/>
          <w:color w:val="000000"/>
          <w:sz w:val="24"/>
          <w:szCs w:val="24"/>
          <w:lang w:eastAsia="et-EE"/>
        </w:rPr>
        <w:t xml:space="preserve"> </w:t>
      </w:r>
      <w:r w:rsidR="00FF0EC1" w:rsidRPr="56207B8D">
        <w:rPr>
          <w:rFonts w:eastAsia="Times New Roman"/>
          <w:color w:val="000000" w:themeColor="text1"/>
          <w:sz w:val="24"/>
          <w:szCs w:val="24"/>
          <w:lang w:eastAsia="et-EE"/>
        </w:rPr>
        <w:t>Seadus jõustub üldises korras.</w:t>
      </w:r>
      <w:r w:rsidR="5FE7527A" w:rsidRPr="56207B8D">
        <w:rPr>
          <w:rFonts w:eastAsia="Times New Roman"/>
          <w:color w:val="000000" w:themeColor="text1"/>
          <w:sz w:val="24"/>
          <w:szCs w:val="24"/>
          <w:lang w:eastAsia="et-EE"/>
        </w:rPr>
        <w:t xml:space="preserve"> </w:t>
      </w:r>
      <w:r w:rsidR="5FE7527A" w:rsidRPr="56207B8D">
        <w:rPr>
          <w:rFonts w:ascii="Times New Roman" w:eastAsia="Times New Roman" w:hAnsi="Times New Roman" w:cs="Times New Roman"/>
          <w:sz w:val="24"/>
          <w:szCs w:val="24"/>
        </w:rPr>
        <w:t xml:space="preserve">Direktiivi kohaselt </w:t>
      </w:r>
      <w:r w:rsidR="001F2B3D">
        <w:rPr>
          <w:rFonts w:ascii="Times New Roman" w:eastAsia="Times New Roman" w:hAnsi="Times New Roman" w:cs="Times New Roman"/>
          <w:sz w:val="24"/>
          <w:szCs w:val="24"/>
        </w:rPr>
        <w:t>pidi</w:t>
      </w:r>
      <w:r w:rsidR="001F2B3D" w:rsidRPr="56207B8D">
        <w:rPr>
          <w:rFonts w:ascii="Times New Roman" w:eastAsia="Times New Roman" w:hAnsi="Times New Roman" w:cs="Times New Roman"/>
          <w:sz w:val="24"/>
          <w:szCs w:val="24"/>
        </w:rPr>
        <w:t xml:space="preserve"> </w:t>
      </w:r>
      <w:r w:rsidR="5FE7527A" w:rsidRPr="56207B8D">
        <w:rPr>
          <w:rFonts w:ascii="Times New Roman" w:eastAsia="Times New Roman" w:hAnsi="Times New Roman" w:cs="Times New Roman"/>
          <w:sz w:val="24"/>
          <w:szCs w:val="24"/>
        </w:rPr>
        <w:t xml:space="preserve">liikmesriik direktiivi hiljemalt 2025. aasta </w:t>
      </w:r>
      <w:r w:rsidR="00640293" w:rsidRPr="56207B8D">
        <w:rPr>
          <w:rFonts w:ascii="Times New Roman" w:eastAsia="Times New Roman" w:hAnsi="Times New Roman" w:cs="Times New Roman"/>
          <w:sz w:val="24"/>
          <w:szCs w:val="24"/>
        </w:rPr>
        <w:t>11.</w:t>
      </w:r>
      <w:r w:rsidR="00D93541">
        <w:rPr>
          <w:rFonts w:ascii="Times New Roman" w:eastAsia="Times New Roman" w:hAnsi="Times New Roman" w:cs="Times New Roman"/>
          <w:sz w:val="24"/>
          <w:szCs w:val="24"/>
        </w:rPr>
        <w:t xml:space="preserve"> oktoobriks</w:t>
      </w:r>
      <w:r w:rsidR="00640293" w:rsidRPr="56207B8D">
        <w:rPr>
          <w:rFonts w:ascii="Times New Roman" w:eastAsia="Times New Roman" w:hAnsi="Times New Roman" w:cs="Times New Roman"/>
          <w:sz w:val="24"/>
          <w:szCs w:val="24"/>
        </w:rPr>
        <w:t xml:space="preserve"> </w:t>
      </w:r>
      <w:r w:rsidR="001F2B3D">
        <w:rPr>
          <w:rFonts w:ascii="Times New Roman" w:eastAsia="Times New Roman" w:hAnsi="Times New Roman" w:cs="Times New Roman"/>
          <w:sz w:val="24"/>
          <w:szCs w:val="24"/>
        </w:rPr>
        <w:t>riigisisesesse</w:t>
      </w:r>
      <w:r w:rsidR="001F2B3D" w:rsidRPr="56207B8D">
        <w:rPr>
          <w:rFonts w:ascii="Times New Roman" w:eastAsia="Times New Roman" w:hAnsi="Times New Roman" w:cs="Times New Roman"/>
          <w:sz w:val="24"/>
          <w:szCs w:val="24"/>
        </w:rPr>
        <w:t xml:space="preserve"> </w:t>
      </w:r>
      <w:r w:rsidR="5FE7527A" w:rsidRPr="56207B8D">
        <w:rPr>
          <w:rFonts w:ascii="Times New Roman" w:eastAsia="Times New Roman" w:hAnsi="Times New Roman" w:cs="Times New Roman"/>
          <w:sz w:val="24"/>
          <w:szCs w:val="24"/>
        </w:rPr>
        <w:t>õigusse üle võtma.</w:t>
      </w:r>
    </w:p>
    <w:p w14:paraId="3D977DF2" w14:textId="77777777" w:rsidR="00FF0EC1" w:rsidRDefault="00FF0EC1" w:rsidP="00947442">
      <w:pPr>
        <w:spacing w:after="0" w:line="240" w:lineRule="auto"/>
        <w:jc w:val="both"/>
        <w:rPr>
          <w:rFonts w:eastAsia="Times New Roman" w:cstheme="minorHAnsi"/>
          <w:b/>
          <w:bCs/>
          <w:color w:val="000000"/>
          <w:sz w:val="24"/>
          <w:szCs w:val="24"/>
          <w:lang w:eastAsia="et-EE"/>
        </w:rPr>
      </w:pPr>
    </w:p>
    <w:p w14:paraId="77C773B8" w14:textId="7ADEDA61" w:rsidR="00FF0EC1" w:rsidRPr="00DB4996" w:rsidRDefault="00EC546E" w:rsidP="00947442">
      <w:pPr>
        <w:spacing w:after="0" w:line="240" w:lineRule="auto"/>
        <w:jc w:val="both"/>
        <w:rPr>
          <w:rFonts w:eastAsia="Times New Roman" w:cstheme="minorHAnsi"/>
          <w:b/>
          <w:bCs/>
          <w:color w:val="000000"/>
          <w:sz w:val="24"/>
          <w:szCs w:val="24"/>
          <w:lang w:eastAsia="et-EE"/>
        </w:rPr>
      </w:pPr>
      <w:r>
        <w:rPr>
          <w:rFonts w:eastAsia="Times New Roman" w:cstheme="minorHAnsi"/>
          <w:b/>
          <w:bCs/>
          <w:color w:val="000000"/>
          <w:sz w:val="24"/>
          <w:szCs w:val="24"/>
          <w:lang w:eastAsia="et-EE"/>
        </w:rPr>
        <w:t>9</w:t>
      </w:r>
      <w:r w:rsidR="00FF0EC1" w:rsidRPr="00DB4996">
        <w:rPr>
          <w:rFonts w:eastAsia="Times New Roman" w:cstheme="minorHAnsi"/>
          <w:b/>
          <w:bCs/>
          <w:color w:val="000000"/>
          <w:sz w:val="24"/>
          <w:szCs w:val="24"/>
          <w:lang w:eastAsia="et-EE"/>
        </w:rPr>
        <w:t>. Eelnõu kooskõlastamine, huvirühmade kaasamine ja avalik konsultatsioon</w:t>
      </w:r>
    </w:p>
    <w:p w14:paraId="1374DF7C" w14:textId="01964CAE" w:rsidR="007F4687" w:rsidRDefault="00FF0EC1" w:rsidP="00947442">
      <w:pPr>
        <w:spacing w:after="0" w:line="240" w:lineRule="auto"/>
        <w:jc w:val="both"/>
        <w:rPr>
          <w:rFonts w:cstheme="minorHAnsi"/>
          <w:sz w:val="24"/>
          <w:szCs w:val="24"/>
        </w:rPr>
      </w:pPr>
      <w:r w:rsidRPr="00DB4996">
        <w:rPr>
          <w:rFonts w:cstheme="minorHAnsi"/>
          <w:sz w:val="24"/>
          <w:szCs w:val="24"/>
        </w:rPr>
        <w:t xml:space="preserve">Eelnõu esitatakse eelnõude infosüsteemi kaudu kooskõlastamiseks </w:t>
      </w:r>
      <w:r w:rsidR="00C864BD">
        <w:rPr>
          <w:rFonts w:cstheme="minorHAnsi"/>
          <w:sz w:val="24"/>
          <w:szCs w:val="24"/>
        </w:rPr>
        <w:t>Justiits</w:t>
      </w:r>
      <w:r w:rsidR="0002370B">
        <w:rPr>
          <w:rFonts w:cstheme="minorHAnsi"/>
          <w:sz w:val="24"/>
          <w:szCs w:val="24"/>
        </w:rPr>
        <w:t>- ja Digi</w:t>
      </w:r>
      <w:r w:rsidR="00C864BD">
        <w:rPr>
          <w:rFonts w:cstheme="minorHAnsi"/>
          <w:sz w:val="24"/>
          <w:szCs w:val="24"/>
        </w:rPr>
        <w:t xml:space="preserve">ministeeriumile, </w:t>
      </w:r>
      <w:r>
        <w:rPr>
          <w:rFonts w:cstheme="minorHAnsi"/>
          <w:sz w:val="24"/>
          <w:szCs w:val="24"/>
        </w:rPr>
        <w:t>Rahandusministeeriumile, Regionaal- ja Põllumajandusministeeriumile</w:t>
      </w:r>
      <w:r w:rsidR="005C5B17">
        <w:rPr>
          <w:rFonts w:cstheme="minorHAnsi"/>
          <w:sz w:val="24"/>
          <w:szCs w:val="24"/>
        </w:rPr>
        <w:t>,</w:t>
      </w:r>
      <w:r w:rsidR="00C864BD">
        <w:rPr>
          <w:rFonts w:cstheme="minorHAnsi"/>
          <w:sz w:val="24"/>
          <w:szCs w:val="24"/>
        </w:rPr>
        <w:t xml:space="preserve"> </w:t>
      </w:r>
      <w:r>
        <w:rPr>
          <w:rFonts w:cstheme="minorHAnsi"/>
          <w:sz w:val="24"/>
          <w:szCs w:val="24"/>
        </w:rPr>
        <w:t xml:space="preserve"> Majandus- ja Kommunikatsiooniministeeriumile</w:t>
      </w:r>
      <w:r w:rsidR="006F3751">
        <w:rPr>
          <w:rFonts w:cstheme="minorHAnsi"/>
          <w:sz w:val="24"/>
          <w:szCs w:val="24"/>
        </w:rPr>
        <w:t xml:space="preserve">, </w:t>
      </w:r>
      <w:r w:rsidR="005664C8">
        <w:rPr>
          <w:rFonts w:cstheme="minorHAnsi"/>
          <w:sz w:val="24"/>
          <w:szCs w:val="24"/>
        </w:rPr>
        <w:t xml:space="preserve">Haridus- ja Teadusministeeriumile, </w:t>
      </w:r>
      <w:r w:rsidR="006F3751">
        <w:rPr>
          <w:rFonts w:cstheme="minorHAnsi"/>
          <w:sz w:val="24"/>
          <w:szCs w:val="24"/>
        </w:rPr>
        <w:t>Kaitseministeeriumile</w:t>
      </w:r>
      <w:r w:rsidR="00502503">
        <w:rPr>
          <w:rFonts w:cstheme="minorHAnsi"/>
          <w:sz w:val="24"/>
          <w:szCs w:val="24"/>
        </w:rPr>
        <w:t xml:space="preserve">, </w:t>
      </w:r>
      <w:r w:rsidR="000011FB">
        <w:rPr>
          <w:rFonts w:cstheme="minorHAnsi"/>
          <w:sz w:val="24"/>
          <w:szCs w:val="24"/>
        </w:rPr>
        <w:t xml:space="preserve">Sotsiaalministeeriumile, Kultuuriministeeriumile, </w:t>
      </w:r>
      <w:r w:rsidR="00E90F9D">
        <w:rPr>
          <w:rFonts w:cstheme="minorHAnsi"/>
          <w:sz w:val="24"/>
          <w:szCs w:val="24"/>
        </w:rPr>
        <w:t>Tarbijakaitse ja Tehnilise Järelevalve Ametile</w:t>
      </w:r>
      <w:r w:rsidR="00502503">
        <w:rPr>
          <w:rFonts w:cstheme="minorHAnsi"/>
          <w:sz w:val="24"/>
          <w:szCs w:val="24"/>
        </w:rPr>
        <w:t xml:space="preserve"> </w:t>
      </w:r>
      <w:r w:rsidR="005C5B17">
        <w:rPr>
          <w:rFonts w:cstheme="minorHAnsi"/>
          <w:sz w:val="24"/>
          <w:szCs w:val="24"/>
        </w:rPr>
        <w:t>ning</w:t>
      </w:r>
      <w:r w:rsidR="00E90F9D">
        <w:rPr>
          <w:rFonts w:cstheme="minorHAnsi"/>
          <w:sz w:val="24"/>
          <w:szCs w:val="24"/>
        </w:rPr>
        <w:t xml:space="preserve"> Konkurentsiametile. </w:t>
      </w:r>
    </w:p>
    <w:p w14:paraId="151BC72F" w14:textId="459E4319" w:rsidR="00FF0EC1" w:rsidRPr="00DB4996" w:rsidRDefault="00E90F9D" w:rsidP="00947442">
      <w:pPr>
        <w:spacing w:after="0" w:line="240" w:lineRule="auto"/>
        <w:jc w:val="both"/>
        <w:rPr>
          <w:rFonts w:eastAsia="Times New Roman" w:cstheme="minorHAnsi"/>
          <w:sz w:val="24"/>
          <w:szCs w:val="24"/>
        </w:rPr>
      </w:pPr>
      <w:r>
        <w:rPr>
          <w:rFonts w:cstheme="minorHAnsi"/>
          <w:sz w:val="24"/>
          <w:szCs w:val="24"/>
        </w:rPr>
        <w:t xml:space="preserve">Eelnõu edastatakse </w:t>
      </w:r>
      <w:r w:rsidRPr="00DB4996">
        <w:rPr>
          <w:rFonts w:cstheme="minorHAnsi"/>
          <w:sz w:val="24"/>
          <w:szCs w:val="24"/>
        </w:rPr>
        <w:t>arvamuse esitamiseks</w:t>
      </w:r>
      <w:r>
        <w:rPr>
          <w:rFonts w:cstheme="minorHAnsi"/>
          <w:sz w:val="24"/>
          <w:szCs w:val="24"/>
        </w:rPr>
        <w:t xml:space="preserve"> </w:t>
      </w:r>
      <w:r w:rsidR="00FF0EC1">
        <w:rPr>
          <w:rFonts w:cstheme="minorHAnsi"/>
          <w:sz w:val="24"/>
          <w:szCs w:val="24"/>
        </w:rPr>
        <w:t>MTÜ-le Eesti Linnade ja Valdade Lii</w:t>
      </w:r>
      <w:r w:rsidR="0002370B">
        <w:rPr>
          <w:rFonts w:cstheme="minorHAnsi"/>
          <w:sz w:val="24"/>
          <w:szCs w:val="24"/>
        </w:rPr>
        <w:t>t</w:t>
      </w:r>
      <w:r>
        <w:rPr>
          <w:rFonts w:cstheme="minorHAnsi"/>
          <w:sz w:val="24"/>
          <w:szCs w:val="24"/>
        </w:rPr>
        <w:t xml:space="preserve">, Eesti Kaubandus ja Tööstuskojale, </w:t>
      </w:r>
      <w:r w:rsidR="008F18E1">
        <w:rPr>
          <w:rFonts w:cstheme="minorHAnsi"/>
          <w:sz w:val="24"/>
          <w:szCs w:val="24"/>
        </w:rPr>
        <w:t>Eesti Tööandjate Kesklii</w:t>
      </w:r>
      <w:r w:rsidR="00D93541">
        <w:rPr>
          <w:rFonts w:cstheme="minorHAnsi"/>
          <w:sz w:val="24"/>
          <w:szCs w:val="24"/>
        </w:rPr>
        <w:t>dule</w:t>
      </w:r>
      <w:r w:rsidR="008F18E1">
        <w:rPr>
          <w:rFonts w:cstheme="minorHAnsi"/>
          <w:sz w:val="24"/>
          <w:szCs w:val="24"/>
        </w:rPr>
        <w:t xml:space="preserve">, </w:t>
      </w:r>
      <w:r w:rsidR="00217FC2">
        <w:rPr>
          <w:rFonts w:cstheme="minorHAnsi"/>
          <w:sz w:val="24"/>
          <w:szCs w:val="24"/>
        </w:rPr>
        <w:t xml:space="preserve">Rektorite </w:t>
      </w:r>
      <w:r w:rsidR="00D93541">
        <w:rPr>
          <w:rFonts w:cstheme="minorHAnsi"/>
          <w:sz w:val="24"/>
          <w:szCs w:val="24"/>
        </w:rPr>
        <w:t>N</w:t>
      </w:r>
      <w:r w:rsidR="00217FC2">
        <w:rPr>
          <w:rFonts w:cstheme="minorHAnsi"/>
          <w:sz w:val="24"/>
          <w:szCs w:val="24"/>
        </w:rPr>
        <w:t>õukogu</w:t>
      </w:r>
      <w:r w:rsidR="00D93541">
        <w:rPr>
          <w:rFonts w:cstheme="minorHAnsi"/>
          <w:sz w:val="24"/>
          <w:szCs w:val="24"/>
        </w:rPr>
        <w:t>le</w:t>
      </w:r>
      <w:r w:rsidR="00217FC2">
        <w:rPr>
          <w:rFonts w:cstheme="minorHAnsi"/>
          <w:sz w:val="24"/>
          <w:szCs w:val="24"/>
        </w:rPr>
        <w:t xml:space="preserve">, Eesti haiglatele, </w:t>
      </w:r>
      <w:r w:rsidR="007F4687">
        <w:rPr>
          <w:rFonts w:cstheme="minorHAnsi"/>
          <w:sz w:val="24"/>
          <w:szCs w:val="24"/>
        </w:rPr>
        <w:t xml:space="preserve">Eleringi AS-le, Elektrilevi OÜ-le, </w:t>
      </w:r>
      <w:r w:rsidR="007F4687" w:rsidRPr="007F4687">
        <w:rPr>
          <w:rFonts w:cstheme="minorHAnsi"/>
          <w:sz w:val="24"/>
          <w:szCs w:val="24"/>
        </w:rPr>
        <w:t>Eesti Jõujaamade ja Kaugkütte Ühing</w:t>
      </w:r>
      <w:r w:rsidR="007F4687">
        <w:rPr>
          <w:rFonts w:cstheme="minorHAnsi"/>
          <w:sz w:val="24"/>
          <w:szCs w:val="24"/>
        </w:rPr>
        <w:t xml:space="preserve">ule, </w:t>
      </w:r>
      <w:r>
        <w:rPr>
          <w:rFonts w:cstheme="minorHAnsi"/>
          <w:sz w:val="24"/>
          <w:szCs w:val="24"/>
        </w:rPr>
        <w:t>Eesti Kütte ja Ventilatsiooniinsen</w:t>
      </w:r>
      <w:r w:rsidR="007E3AAA">
        <w:rPr>
          <w:rFonts w:cstheme="minorHAnsi"/>
          <w:sz w:val="24"/>
          <w:szCs w:val="24"/>
        </w:rPr>
        <w:t xml:space="preserve">eride Ühendusele ning Eesti </w:t>
      </w:r>
      <w:r w:rsidR="00F90C9A" w:rsidRPr="00F90C9A">
        <w:rPr>
          <w:rFonts w:cstheme="minorHAnsi"/>
          <w:sz w:val="24"/>
          <w:szCs w:val="24"/>
        </w:rPr>
        <w:t>Soojustehnikainseneride Selts</w:t>
      </w:r>
      <w:r w:rsidR="00F90C9A">
        <w:rPr>
          <w:rFonts w:cstheme="minorHAnsi"/>
          <w:sz w:val="24"/>
          <w:szCs w:val="24"/>
        </w:rPr>
        <w:t>ile</w:t>
      </w:r>
      <w:r w:rsidR="007E3AAA">
        <w:rPr>
          <w:rFonts w:cstheme="minorHAnsi"/>
          <w:sz w:val="24"/>
          <w:szCs w:val="24"/>
        </w:rPr>
        <w:t>.</w:t>
      </w:r>
    </w:p>
    <w:p w14:paraId="65B511DD" w14:textId="77777777" w:rsidR="00FF0EC1" w:rsidRDefault="00FF0EC1" w:rsidP="00947442">
      <w:pPr>
        <w:spacing w:after="0" w:line="240" w:lineRule="auto"/>
        <w:jc w:val="both"/>
        <w:rPr>
          <w:rFonts w:eastAsia="Times New Roman" w:cstheme="minorHAnsi"/>
          <w:sz w:val="24"/>
          <w:szCs w:val="24"/>
        </w:rPr>
      </w:pPr>
    </w:p>
    <w:p w14:paraId="3B4CC012" w14:textId="77777777" w:rsidR="00DA7577" w:rsidRDefault="00DA7577" w:rsidP="00947442">
      <w:pPr>
        <w:spacing w:after="0" w:line="240" w:lineRule="auto"/>
        <w:jc w:val="both"/>
        <w:rPr>
          <w:rFonts w:eastAsia="Times New Roman" w:cstheme="minorHAnsi"/>
          <w:sz w:val="24"/>
          <w:szCs w:val="24"/>
        </w:rPr>
      </w:pPr>
    </w:p>
    <w:p w14:paraId="0A8325FF" w14:textId="77777777" w:rsidR="00FC795E" w:rsidRDefault="00FC795E" w:rsidP="00947442">
      <w:pPr>
        <w:spacing w:after="0" w:line="240" w:lineRule="auto"/>
        <w:jc w:val="both"/>
        <w:rPr>
          <w:rFonts w:eastAsia="Times New Roman" w:cstheme="minorHAnsi"/>
          <w:sz w:val="24"/>
          <w:szCs w:val="24"/>
        </w:rPr>
      </w:pPr>
    </w:p>
    <w:p w14:paraId="7CE4B892" w14:textId="77777777" w:rsidR="00DA7577" w:rsidRDefault="00DA7577" w:rsidP="00947442">
      <w:pPr>
        <w:spacing w:after="0" w:line="240" w:lineRule="auto"/>
        <w:jc w:val="both"/>
        <w:rPr>
          <w:rFonts w:eastAsia="Times New Roman" w:cstheme="minorHAnsi"/>
          <w:sz w:val="24"/>
          <w:szCs w:val="24"/>
        </w:rPr>
      </w:pPr>
    </w:p>
    <w:p w14:paraId="261648C2" w14:textId="2929E24F" w:rsidR="006934B8" w:rsidRDefault="006934B8" w:rsidP="00947442">
      <w:pPr>
        <w:spacing w:after="0" w:line="240" w:lineRule="auto"/>
        <w:ind w:firstLine="708"/>
        <w:jc w:val="both"/>
        <w:rPr>
          <w:rFonts w:eastAsia="Times New Roman" w:cstheme="minorHAnsi"/>
          <w:sz w:val="24"/>
          <w:szCs w:val="24"/>
        </w:rPr>
      </w:pPr>
    </w:p>
    <w:sectPr w:rsidR="006934B8" w:rsidSect="0002370B">
      <w:headerReference w:type="even" r:id="rId49"/>
      <w:headerReference w:type="default" r:id="rId50"/>
      <w:footerReference w:type="even" r:id="rId51"/>
      <w:footerReference w:type="default" r:id="rId52"/>
      <w:headerReference w:type="first" r:id="rId53"/>
      <w:footerReference w:type="first" r:id="rId54"/>
      <w:pgSz w:w="11906" w:h="16838"/>
      <w:pgMar w:top="1417" w:right="1417" w:bottom="1417" w:left="1417" w:header="708" w:footer="708"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Joel Kook - JUSTDIGI" w:date="2026-09-08T08:37:00Z" w:initials="JK">
    <w:p w14:paraId="673A21DD" w14:textId="35B8C316" w:rsidR="00CE29E8" w:rsidRDefault="00CE29E8" w:rsidP="00CE29E8">
      <w:pPr>
        <w:pStyle w:val="Kommentaaritekst"/>
      </w:pPr>
      <w:r>
        <w:rPr>
          <w:rStyle w:val="Kommentaariviide"/>
        </w:rPr>
        <w:annotationRef/>
      </w:r>
      <w:r>
        <w:rPr>
          <w:color w:val="000000"/>
        </w:rPr>
        <w:t>Palume hinnata, kas ja kuivõrd tuleks sisukokkuvõttes kajastada järgmisi EN muudatusi: kütte- ja jaotuskavade koostamise kohustus (KOV-id), kaugkütte- ja kaugjahutussüsteemide ümberkujundamise kavade koostamise kohustus (käitajad), andmekeskuste aruandluskohustus, ettevõtjate kohustus koostada energiaauditi soovituste alusel konkreetne ja teostatav tegevuskava ning nõuded lõpptarbijatega sõlmitavatele lepingutele kütte, jahutuse ning sooja tarbevee kohta. Juhime tähelepanu, et osal neist tegevustest on ka halduskoormust kasvatav mõju.</w:t>
      </w:r>
    </w:p>
  </w:comment>
  <w:comment w:id="1" w:author="Joel Kook - JUSTDIGI" w:date="2026-09-08T08:37:00Z" w:initials="JK">
    <w:p w14:paraId="6580C676" w14:textId="77777777" w:rsidR="00083D84" w:rsidRDefault="007F40BA" w:rsidP="00083D84">
      <w:pPr>
        <w:pStyle w:val="Kommentaaritekst"/>
      </w:pPr>
      <w:r>
        <w:rPr>
          <w:rStyle w:val="Kommentaariviide"/>
        </w:rPr>
        <w:annotationRef/>
      </w:r>
      <w:r w:rsidR="00083D84">
        <w:rPr>
          <w:color w:val="000000"/>
        </w:rPr>
        <w:t>Meie hinnangul võib üksnes finantssektori rõhutamine võib jätta mulje, et just seal lisanduvad uued nõuded. Tegelikult on see sektorite ülene (sh transport, kinnisvara), mistõttu vajaks neist finantssektori eraldi väljatoomine lisaselgitust.</w:t>
      </w:r>
    </w:p>
  </w:comment>
  <w:comment w:id="2" w:author="Joel Kook - JUSTDIGI" w:date="2026-09-08T09:49:00Z" w:initials="JK">
    <w:p w14:paraId="0B7DDAF2" w14:textId="77777777" w:rsidR="00C8061A" w:rsidRDefault="00C50E98" w:rsidP="00C8061A">
      <w:pPr>
        <w:pStyle w:val="Kommentaaritekst"/>
      </w:pPr>
      <w:r>
        <w:rPr>
          <w:rStyle w:val="Kommentaariviide"/>
        </w:rPr>
        <w:annotationRef/>
      </w:r>
      <w:r w:rsidR="00C8061A">
        <w:t>Selgitada, mida see praktilises vaates kaasa toob. Pikema selgitusvajaduse korral lisada selgitus seletuskirja 2. osasse (Seaduse eesmärk).</w:t>
      </w:r>
    </w:p>
  </w:comment>
  <w:comment w:id="3" w:author="Joel Kook - JUSTDIGI" w:date="2026-09-08T08:38:00Z" w:initials="JK">
    <w:p w14:paraId="346CA193" w14:textId="77777777" w:rsidR="00DD4E4A" w:rsidRDefault="00DD4E4A" w:rsidP="00DD4E4A">
      <w:pPr>
        <w:pStyle w:val="Kommentaaritekst"/>
      </w:pPr>
      <w:r>
        <w:rPr>
          <w:rStyle w:val="Kommentaariviide"/>
        </w:rPr>
        <w:annotationRef/>
      </w:r>
      <w:r>
        <w:rPr>
          <w:color w:val="000000"/>
        </w:rPr>
        <w:t>Soovitame selguse ja sisukokkuvõtte kompaktsuse huvides liigset arvude esitamist sisukokkuvõttes vältida.</w:t>
      </w:r>
    </w:p>
  </w:comment>
  <w:comment w:id="4" w:author="Joel Kook - JUSTDIGI" w:date="2026-09-08T08:39:00Z" w:initials="JK">
    <w:p w14:paraId="580CB84F" w14:textId="77777777" w:rsidR="004D4121" w:rsidRDefault="004D4121" w:rsidP="004D4121">
      <w:pPr>
        <w:pStyle w:val="Kommentaaritekst"/>
      </w:pPr>
      <w:r>
        <w:rPr>
          <w:rStyle w:val="Kommentaariviide"/>
        </w:rPr>
        <w:annotationRef/>
      </w:r>
      <w:r>
        <w:rPr>
          <w:color w:val="000000"/>
        </w:rPr>
        <w:t xml:space="preserve">Palume lõiku sisukokkuvõtte kompaktsuse huvides lühendada, nt järgnevalt: </w:t>
      </w:r>
      <w:r>
        <w:rPr>
          <w:i/>
          <w:iCs/>
          <w:color w:val="000000"/>
        </w:rPr>
        <w:t>Direktiivi kohaselt tuleb energiatõhususe parandamise meetmete kavandamisel ja rakendamisel esmajärjekorras arvestada energiaostuvõimetute või riskirühma kuuluvate isikutega ja vähekaitstud tarbijate, sh lõppkasutajate, väikese ja keskmise sissetulekuga leibkondade ning sotsiaaleluruumides elavate isikutega.</w:t>
      </w:r>
    </w:p>
  </w:comment>
  <w:comment w:id="6" w:author="Joel Kook - JUSTDIGI" w:date="2026-09-08T08:39:00Z" w:initials="JK">
    <w:p w14:paraId="3ED21BE7" w14:textId="77777777" w:rsidR="00201CEC" w:rsidRDefault="00201CEC" w:rsidP="00201CEC">
      <w:pPr>
        <w:pStyle w:val="Kommentaaritekst"/>
      </w:pPr>
      <w:r>
        <w:rPr>
          <w:rStyle w:val="Kommentaariviide"/>
        </w:rPr>
        <w:annotationRef/>
      </w:r>
      <w:r>
        <w:rPr>
          <w:color w:val="000000"/>
        </w:rPr>
        <w:t>Seletuskirja hilisemates osades on ettevõtjate arvuks märgitud ka 160. Vajadusel täpsustada.</w:t>
      </w:r>
    </w:p>
  </w:comment>
  <w:comment w:id="5" w:author="Joel Kook - JUSTDIGI" w:date="2026-09-08T08:41:00Z" w:initials="JK">
    <w:p w14:paraId="4FDA8EBB" w14:textId="77777777" w:rsidR="0006161F" w:rsidRDefault="0006161F" w:rsidP="0006161F">
      <w:pPr>
        <w:pStyle w:val="Kommentaaritekst"/>
      </w:pPr>
      <w:r>
        <w:rPr>
          <w:rStyle w:val="Kommentaariviide"/>
        </w:rPr>
        <w:annotationRef/>
      </w:r>
      <w:r>
        <w:rPr>
          <w:color w:val="000000"/>
        </w:rPr>
        <w:t>Palume viidatud lõik siduda varasemalt (</w:t>
      </w:r>
      <w:r>
        <w:rPr>
          <w:color w:val="202020"/>
        </w:rPr>
        <w:t>transpordi-, energeetika- ja hoonete) ettevõtlusvaldkonna kohta märgituga.</w:t>
      </w:r>
    </w:p>
  </w:comment>
  <w:comment w:id="7" w:author="Joel Kook - JUSTDIGI" w:date="2026-09-08T08:41:00Z" w:initials="JK">
    <w:p w14:paraId="67C1DB35" w14:textId="77777777" w:rsidR="00E57AA5" w:rsidRDefault="00E57AA5" w:rsidP="00E57AA5">
      <w:pPr>
        <w:pStyle w:val="Kommentaaritekst"/>
      </w:pPr>
      <w:r>
        <w:rPr>
          <w:rStyle w:val="Kommentaariviide"/>
        </w:rPr>
        <w:annotationRef/>
      </w:r>
      <w:r>
        <w:rPr>
          <w:color w:val="000000"/>
        </w:rPr>
        <w:t>Ebaselge täpsustus.</w:t>
      </w:r>
    </w:p>
  </w:comment>
  <w:comment w:id="8" w:author="Joel Kook - JUSTDIGI" w:date="2026-09-08T08:43:00Z" w:initials="JK">
    <w:p w14:paraId="3FF1788D" w14:textId="77777777" w:rsidR="00806855" w:rsidRDefault="00806855" w:rsidP="00806855">
      <w:pPr>
        <w:pStyle w:val="Kommentaaritekst"/>
      </w:pPr>
      <w:r>
        <w:rPr>
          <w:rStyle w:val="Kommentaariviide"/>
        </w:rPr>
        <w:annotationRef/>
      </w:r>
      <w:r>
        <w:rPr>
          <w:color w:val="000000"/>
        </w:rPr>
        <w:t>Energiaauditi nõude tingimuste muutmine suurendab kohustatud ettevõtjate koguarvu märkimisväärselt. Siiski on võimalik, et mõni praegu selleks kohustatud ettevõtja (seletuskirjas toodud näitest lähtuvalt: finantsasutused) ei pea edaspidi sellist auditit läbi viima, kuna sellise ettevõtja energiatarve on töötajate arvust või majandusnäitajatest hoolimata piisavalt väike. See ei tähenda aga, et seda saaks lugeda HÕNTE-st (vt § 1 lg 4</w:t>
      </w:r>
      <w:r>
        <w:rPr>
          <w:color w:val="000000"/>
          <w:vertAlign w:val="superscript"/>
        </w:rPr>
        <w:t>1</w:t>
      </w:r>
      <w:r>
        <w:rPr>
          <w:color w:val="000000"/>
        </w:rPr>
        <w:t>) tuleneva kohustuse täitmiseks, millega halduskoormuse kasvu korral tasakaalustataks seda koormuse vähendamisega läbi mõne praegu ettevõtjatele kehtiva olemasoleva nõude tühistamise või leevendamise. Sellest lähtuvalt peame paluma täiendavalt leida sobilik halduskoormust vähendav nõue, mida tühistada või leevendada.</w:t>
      </w:r>
    </w:p>
  </w:comment>
  <w:comment w:id="9" w:author="Joel Kook - JUSTDIGI" w:date="2026-09-08T08:43:00Z" w:initials="JK">
    <w:p w14:paraId="4B5EBCF6" w14:textId="77777777" w:rsidR="002630D3" w:rsidRDefault="002630D3" w:rsidP="002630D3">
      <w:pPr>
        <w:pStyle w:val="Kommentaaritekst"/>
      </w:pPr>
      <w:r>
        <w:rPr>
          <w:rStyle w:val="Kommentaariviide"/>
        </w:rPr>
        <w:annotationRef/>
      </w:r>
      <w:r>
        <w:t>Palume viite üle kontrollida.</w:t>
      </w:r>
    </w:p>
  </w:comment>
  <w:comment w:id="10" w:author="Katariina Kärsten - JUSTDIGI" w:date="2026-09-07T10:35:00Z" w:initials="KK">
    <w:p w14:paraId="1BC0E458" w14:textId="77777777" w:rsidR="00790608" w:rsidRDefault="00790608" w:rsidP="00790608">
      <w:pPr>
        <w:pStyle w:val="Kommentaaritekst"/>
      </w:pPr>
      <w:r>
        <w:rPr>
          <w:rStyle w:val="Kommentaariviide"/>
        </w:rPr>
        <w:annotationRef/>
      </w:r>
      <w:r>
        <w:t xml:space="preserve">Palun lisage info selle kohta, kas eelnõu on seotud VV tegevusprogrammiga. </w:t>
      </w:r>
    </w:p>
  </w:comment>
  <w:comment w:id="11" w:author="Katariina Kärsten - JUSTDIGI" w:date="2026-09-07T10:34:00Z" w:initials="KK">
    <w:p w14:paraId="1EF563DB" w14:textId="77777777" w:rsidR="00015283" w:rsidRDefault="00015283" w:rsidP="00015283">
      <w:pPr>
        <w:pStyle w:val="Kommentaaritekst"/>
      </w:pPr>
      <w:r>
        <w:rPr>
          <w:rStyle w:val="Kommentaariviide"/>
        </w:rPr>
        <w:annotationRef/>
      </w:r>
      <w:r>
        <w:t xml:space="preserve">EnKS-st on 01.07 ja 13.07 jõustunud uued redaktsioonid. Palun vaadake üle ja ajakohastage kõik avaldamismärked hiljemalt enne eelnõu esitamist VV-le. </w:t>
      </w:r>
    </w:p>
  </w:comment>
  <w:comment w:id="12" w:author="Joel Kook - JUSTDIGI" w:date="2026-09-08T08:45:00Z" w:initials="JK">
    <w:p w14:paraId="4D5DD77C" w14:textId="77777777" w:rsidR="00F6701B" w:rsidRDefault="002D2AB3" w:rsidP="00F6701B">
      <w:pPr>
        <w:pStyle w:val="Kommentaaritekst"/>
      </w:pPr>
      <w:r>
        <w:rPr>
          <w:rStyle w:val="Kommentaariviide"/>
        </w:rPr>
        <w:annotationRef/>
      </w:r>
      <w:r w:rsidR="00F6701B">
        <w:rPr>
          <w:color w:val="000000"/>
        </w:rPr>
        <w:t>Palume selle osa tõsta seletuskirja 2. osasse (Seaduse eesmärk) lähtuvalt HÕNTE § 42 lg 2, sidudes selle Eesti seisukohtade kujundamisega EL läbirääkimistel.</w:t>
      </w:r>
    </w:p>
  </w:comment>
  <w:comment w:id="13" w:author="Joel Kook - JUSTDIGI" w:date="2026-09-08T08:48:00Z" w:initials="JK">
    <w:p w14:paraId="386C3FEE" w14:textId="77777777" w:rsidR="00332075" w:rsidRDefault="005D5663" w:rsidP="00332075">
      <w:pPr>
        <w:pStyle w:val="Kommentaaritekst"/>
      </w:pPr>
      <w:r>
        <w:rPr>
          <w:rStyle w:val="Kommentaariviide"/>
        </w:rPr>
        <w:annotationRef/>
      </w:r>
      <w:r w:rsidR="00332075">
        <w:rPr>
          <w:color w:val="000000"/>
        </w:rPr>
        <w:t>Palume lühidalt selgitada, kas Eesti seisukohad ühtisid EL hinnangutega, tuues välja peamised erisused. Nt oli Eesti jaoks oluline meetmete võimalikult väike halduskoormus, riigisiseselt võimaldatav energiatõhususe kriteeriumite paindlikkus, aga ka avaliku sektori asutuste kitsam ring (valitsussektor). Palume eelnevast lähtuvalt täpsustada ning erisuste korral arvestada, et sel juhul peab neid asjaolusid käsitlema ebasoovitava mõju riskina mõjuanalüüsi jaos. Juhime ka tähelepanu, et vähemasti ühel juhul on Eesti otsustanud eelnõuga rakendada EL õigust ettenähtust ka rangemalt, langetades teatud kohustuste rakendamise osas omavalitsuses elavate inimeste arvu 30 000-ni 45 000 asemel (EN § 1 p 15).</w:t>
      </w:r>
    </w:p>
  </w:comment>
  <w:comment w:id="14" w:author="Joel Kook - JUSTDIGI" w:date="2026-09-08T08:48:00Z" w:initials="JK">
    <w:p w14:paraId="4E840034" w14:textId="1492804C" w:rsidR="008C231D" w:rsidRDefault="008C231D" w:rsidP="008C231D">
      <w:pPr>
        <w:pStyle w:val="Kommentaaritekst"/>
      </w:pPr>
      <w:r>
        <w:rPr>
          <w:rStyle w:val="Kommentaariviide"/>
        </w:rPr>
        <w:annotationRef/>
      </w:r>
      <w:r>
        <w:rPr>
          <w:i/>
          <w:iCs/>
          <w:color w:val="000000"/>
        </w:rPr>
        <w:t>Täpsustada: Euroopa Liidu asjade komisjonis</w:t>
      </w:r>
    </w:p>
  </w:comment>
  <w:comment w:id="15" w:author="Joel Kook - JUSTDIGI" w:date="2026-09-08T08:49:00Z" w:initials="JK">
    <w:p w14:paraId="3162AF1F" w14:textId="77777777" w:rsidR="007B0D81" w:rsidRDefault="007B0D81" w:rsidP="007B0D81">
      <w:pPr>
        <w:pStyle w:val="Kommentaaritekst"/>
      </w:pPr>
      <w:r>
        <w:rPr>
          <w:rStyle w:val="Kommentaariviide"/>
        </w:rPr>
        <w:annotationRef/>
      </w:r>
      <w:r>
        <w:rPr>
          <w:color w:val="000000"/>
        </w:rPr>
        <w:t>Täpsustada, mida on sellega silmas peetud.</w:t>
      </w:r>
    </w:p>
  </w:comment>
  <w:comment w:id="17" w:author="Katariina Kärsten - JUSTDIGI" w:date="2026-09-08T09:11:00Z" w:initials="KK">
    <w:p w14:paraId="2D5D0D6F" w14:textId="77777777" w:rsidR="00504D3B" w:rsidRDefault="00504D3B" w:rsidP="00504D3B">
      <w:pPr>
        <w:pStyle w:val="Kommentaaritekst"/>
      </w:pPr>
      <w:r>
        <w:rPr>
          <w:rStyle w:val="Kommentaariviide"/>
        </w:rPr>
        <w:annotationRef/>
      </w:r>
      <w:r>
        <w:t xml:space="preserve">EN § 1 p 23 kohta tehtud märkuse tõttu muutub EN punktide numeratsioon. Selleks et vältida suurt hulka tehnilist tööd EN ja SK viidete ühtlustamisel, võib SK selgitused esitada ka nt nõnda: </w:t>
      </w:r>
    </w:p>
    <w:p w14:paraId="20DA1604" w14:textId="77777777" w:rsidR="00504D3B" w:rsidRDefault="00504D3B" w:rsidP="00504D3B">
      <w:pPr>
        <w:pStyle w:val="Kommentaaritekst"/>
      </w:pPr>
      <w:r>
        <w:rPr>
          <w:b/>
          <w:bCs/>
        </w:rPr>
        <w:t xml:space="preserve">ENKS § 2 punkt 1 </w:t>
      </w:r>
      <w:r>
        <w:t xml:space="preserve">- muudetakse termini "avaliku sektori asutus" tähendust. </w:t>
      </w:r>
    </w:p>
  </w:comment>
  <w:comment w:id="22" w:author="Katariina Kärsten - JUSTDIGI" w:date="2026-09-08T09:13:00Z" w:initials="KK">
    <w:p w14:paraId="37EFC8E6" w14:textId="77777777" w:rsidR="00175C57" w:rsidRDefault="00175C57" w:rsidP="00175C57">
      <w:pPr>
        <w:pStyle w:val="Kommentaaritekst"/>
      </w:pPr>
      <w:r>
        <w:rPr>
          <w:rStyle w:val="Kommentaariviide"/>
        </w:rPr>
        <w:annotationRef/>
      </w:r>
      <w:r>
        <w:t xml:space="preserve">Palume selgitada, mida tähendab asendamine. Kas uus hoone tuleb ehitada samale kohale? Või kohaldub see ka olukorras, kus vana hoone lammutatakse, aga sama asutuse majutamiseks ehitatakse mujale uus hoone? </w:t>
      </w:r>
    </w:p>
  </w:comment>
  <w:comment w:id="23" w:author="Katariina Kärsten - JUSTDIGI" w:date="2026-09-08T09:23:00Z" w:initials="KK">
    <w:p w14:paraId="5AD138AE" w14:textId="77777777" w:rsidR="00C762BB" w:rsidRDefault="00C762BB" w:rsidP="00C762BB">
      <w:pPr>
        <w:pStyle w:val="Kommentaaritekst"/>
      </w:pPr>
      <w:r>
        <w:rPr>
          <w:rStyle w:val="Kommentaariviide"/>
        </w:rPr>
        <w:annotationRef/>
      </w:r>
      <w:r>
        <w:t xml:space="preserve">Mida tähendab inventuuri sidumine andmebaasiga? Vt ka märkust EnKS § 5 lg 7 kohta EN failis. </w:t>
      </w:r>
    </w:p>
  </w:comment>
  <w:comment w:id="24" w:author="Katariina Kärsten - JUSTDIGI" w:date="2026-09-07T10:42:00Z" w:initials="KK">
    <w:p w14:paraId="1A9B2236" w14:textId="77777777" w:rsidR="00392353" w:rsidRDefault="00392353" w:rsidP="00392353">
      <w:pPr>
        <w:pStyle w:val="Kommentaaritekst"/>
      </w:pPr>
      <w:r>
        <w:rPr>
          <w:rStyle w:val="Kommentaariviide"/>
        </w:rPr>
        <w:annotationRef/>
      </w:r>
      <w:r>
        <w:t xml:space="preserve">Palun lisada SK-sse kohustuslik osa "Eelnõu termoniloogia" (HÕNTE § 44). </w:t>
      </w:r>
    </w:p>
  </w:comment>
  <w:comment w:id="26" w:author="Joel Kook - JUSTDIGI" w:date="2026-09-08T08:56:00Z" w:initials="JK">
    <w:p w14:paraId="1042CBEB" w14:textId="77777777" w:rsidR="002D25DF" w:rsidRDefault="002D25DF" w:rsidP="002D25DF">
      <w:pPr>
        <w:pStyle w:val="Kommentaaritekst"/>
      </w:pPr>
      <w:r>
        <w:rPr>
          <w:rStyle w:val="Kommentaariviide"/>
        </w:rPr>
        <w:annotationRef/>
      </w:r>
      <w:r>
        <w:rPr>
          <w:color w:val="000000"/>
        </w:rPr>
        <w:t xml:space="preserve">Kas mõeldi </w:t>
      </w:r>
      <w:r>
        <w:rPr>
          <w:i/>
          <w:iCs/>
          <w:color w:val="000000"/>
        </w:rPr>
        <w:t>piiriäärsetes</w:t>
      </w:r>
      <w:r>
        <w:rPr>
          <w:color w:val="000000"/>
        </w:rPr>
        <w:t>?</w:t>
      </w:r>
    </w:p>
  </w:comment>
  <w:comment w:id="25" w:author="Joel Kook - JUSTDIGI" w:date="2026-09-08T08:55:00Z" w:initials="JK">
    <w:p w14:paraId="69F55F3D" w14:textId="1DD4CF93" w:rsidR="003676A8" w:rsidRDefault="003676A8" w:rsidP="003676A8">
      <w:pPr>
        <w:pStyle w:val="Kommentaaritekst"/>
      </w:pPr>
      <w:r>
        <w:rPr>
          <w:rStyle w:val="Kommentaariviide"/>
        </w:rPr>
        <w:annotationRef/>
      </w:r>
      <w:r>
        <w:rPr>
          <w:color w:val="000000"/>
        </w:rPr>
        <w:t>Märgime, et sotsiaalne mõju avaldub kõigile tarbijatele ja leibkondadele Eestis, kuid enim mõjutatud võivad olla siintoodud sihtrühma liikmed. Palume lisada nimetatud sihtrühma(de) ligikaudse suuruse. Märgime lisaks, et Sotsiaalse Kliimafondi meetmed on määruse kohaselt mõeldud madala ning väiksema keskmise sissetulekuga leibkondadele, mistõttu võiks sellega ka Eesti kontekstis arvestada.</w:t>
      </w:r>
    </w:p>
  </w:comment>
  <w:comment w:id="27" w:author="Joel Kook - JUSTDIGI" w:date="2026-09-08T08:56:00Z" w:initials="JK">
    <w:p w14:paraId="5FABE75A" w14:textId="77777777" w:rsidR="004D2C26" w:rsidRDefault="004D2C26" w:rsidP="004D2C26">
      <w:pPr>
        <w:pStyle w:val="Kommentaaritekst"/>
      </w:pPr>
      <w:r>
        <w:rPr>
          <w:rStyle w:val="Kommentaariviide"/>
        </w:rPr>
        <w:annotationRef/>
      </w:r>
      <w:r>
        <w:rPr>
          <w:color w:val="000000"/>
        </w:rPr>
        <w:t>Selgitada täpsemalt või lisada infoallikas.</w:t>
      </w:r>
    </w:p>
  </w:comment>
  <w:comment w:id="28" w:author="Joel Kook - JUSTDIGI" w:date="2026-09-08T08:57:00Z" w:initials="JK">
    <w:p w14:paraId="25196E3D" w14:textId="77777777" w:rsidR="00340C6B" w:rsidRDefault="00340C6B" w:rsidP="00340C6B">
      <w:pPr>
        <w:pStyle w:val="Kommentaaritekst"/>
      </w:pPr>
      <w:r>
        <w:rPr>
          <w:rStyle w:val="Kommentaariviide"/>
        </w:rPr>
        <w:annotationRef/>
      </w:r>
      <w:r>
        <w:rPr>
          <w:color w:val="000000"/>
        </w:rPr>
        <w:t>Kui muudatused kohalike energiaallikate suuremat kasutamist kaasa ei too, siis mõju riigi (energia)julgeolekule tegelikult puudub. Mõju puudumisel ei ole tarvidust vastavat mõju kirjeldada.</w:t>
      </w:r>
    </w:p>
  </w:comment>
  <w:comment w:id="29" w:author="Joel Kook - JUSTDIGI" w:date="2026-09-08T09:01:00Z" w:initials="JK">
    <w:p w14:paraId="7579AEA3" w14:textId="77777777" w:rsidR="006B4C0B" w:rsidRDefault="006B4C0B" w:rsidP="006B4C0B">
      <w:pPr>
        <w:pStyle w:val="Kommentaaritekst"/>
      </w:pPr>
      <w:r>
        <w:rPr>
          <w:rStyle w:val="Kommentaariviide"/>
        </w:rPr>
        <w:annotationRef/>
      </w:r>
      <w:r>
        <w:rPr>
          <w:color w:val="000000"/>
        </w:rPr>
        <w:t>Seletuskirja teistes osades on mainitud ka arvu 160. Vajadusel täpsustada.</w:t>
      </w:r>
    </w:p>
  </w:comment>
  <w:comment w:id="30" w:author="Joel Kook - JUSTDIGI" w:date="2026-09-08T09:02:00Z" w:initials="JK">
    <w:p w14:paraId="107F4421" w14:textId="77777777" w:rsidR="00C429B0" w:rsidRDefault="00C429B0" w:rsidP="00C429B0">
      <w:pPr>
        <w:pStyle w:val="Kommentaaritekst"/>
      </w:pPr>
      <w:r>
        <w:rPr>
          <w:rStyle w:val="Kommentaariviide"/>
        </w:rPr>
        <w:annotationRef/>
      </w:r>
      <w:r>
        <w:rPr>
          <w:color w:val="000000"/>
        </w:rPr>
        <w:t>Palume mõjuanalüüsis muudatuste mõju käsitleda tasakaalustatult, märkides mh ka ebasoovitava mõju või selle riskid - nimelt on järgnevas osas mh mainitud, et rahalised ressursid muudatuste elluviimiseks on piiratud.</w:t>
      </w:r>
    </w:p>
  </w:comment>
  <w:comment w:id="31" w:author="Joel Kook - JUSTDIGI" w:date="2026-09-08T09:03:00Z" w:initials="JK">
    <w:p w14:paraId="1D8E9611" w14:textId="77777777" w:rsidR="00540DEE" w:rsidRDefault="00540DEE" w:rsidP="00540DEE">
      <w:pPr>
        <w:pStyle w:val="Kommentaaritekst"/>
      </w:pPr>
      <w:r>
        <w:rPr>
          <w:rStyle w:val="Kommentaariviide"/>
        </w:rPr>
        <w:annotationRef/>
      </w:r>
      <w:r>
        <w:rPr>
          <w:color w:val="000000"/>
        </w:rPr>
        <w:t>Lisada arvudele ka andmeallikad/arvutuskäik.</w:t>
      </w:r>
    </w:p>
  </w:comment>
  <w:comment w:id="32" w:author="Joel Kook - JUSTDIGI" w:date="2026-09-08T09:28:00Z" w:initials="JK">
    <w:p w14:paraId="08BEEBD1" w14:textId="77777777" w:rsidR="00037BAD" w:rsidRDefault="005F4718" w:rsidP="00037BAD">
      <w:pPr>
        <w:pStyle w:val="Kommentaaritekst"/>
      </w:pPr>
      <w:r>
        <w:rPr>
          <w:rStyle w:val="Kommentaariviide"/>
        </w:rPr>
        <w:annotationRef/>
      </w:r>
      <w:r w:rsidR="00037BAD">
        <w:t>Palume lisada, millised võimalused on kaalumisel ettenähtud avaliku sektori investeeringu täismahus realiseerimiseks või millised on tagajärjed siis, kui see jääb tegemata - kas selle kompenseerivad nt mingi muu valdkonna säästumeetmed.</w:t>
      </w:r>
    </w:p>
  </w:comment>
  <w:comment w:id="33" w:author="Joel Kook - JUSTDIGI" w:date="2026-09-08T09:04:00Z" w:initials="JK">
    <w:p w14:paraId="6B4D46D0" w14:textId="77777777" w:rsidR="00E518B1" w:rsidRDefault="00E518B1" w:rsidP="00E518B1">
      <w:pPr>
        <w:pStyle w:val="Kommentaaritekst"/>
      </w:pPr>
      <w:r>
        <w:rPr>
          <w:rStyle w:val="Kommentaariviide"/>
        </w:rPr>
        <w:annotationRef/>
      </w:r>
      <w:r>
        <w:rPr>
          <w:color w:val="000000"/>
        </w:rPr>
        <w:t>Täpsustada, kelle roll see saab olema.</w:t>
      </w:r>
    </w:p>
  </w:comment>
  <w:comment w:id="34" w:author="Joel Kook - JUSTDIGI" w:date="2026-09-08T09:05:00Z" w:initials="JK">
    <w:p w14:paraId="224DFF80" w14:textId="77777777" w:rsidR="003F4CDC" w:rsidRDefault="003F4CDC" w:rsidP="003F4CDC">
      <w:pPr>
        <w:pStyle w:val="Kommentaaritekst"/>
      </w:pPr>
      <w:r>
        <w:rPr>
          <w:rStyle w:val="Kommentaariviide"/>
        </w:rPr>
        <w:annotationRef/>
      </w:r>
      <w:r>
        <w:rPr>
          <w:color w:val="000000"/>
        </w:rPr>
        <w:t>Mainitud on riigi toe olulisust. Vaja on täpsustada, millega täpsemalt saab riik KOV-idele tuge pakkuda, kuna seletuskirja kohaselt on finantsvahendid piiratud. Samuti tuleks hinnata ebasoovitava mõju riski, mis tuleneks sellest, kui ebapiisavate vahendite tõttu jääks soovitud kokkuhoid ikkagi saavutamata.</w:t>
      </w:r>
    </w:p>
  </w:comment>
  <w:comment w:id="35" w:author="Joel Kook - JUSTDIGI" w:date="2026-09-08T09:06:00Z" w:initials="JK">
    <w:p w14:paraId="5B0D57F9" w14:textId="77777777" w:rsidR="00B95BE4" w:rsidRDefault="0045488C" w:rsidP="00B95BE4">
      <w:pPr>
        <w:pStyle w:val="Kommentaaritekst"/>
      </w:pPr>
      <w:r>
        <w:rPr>
          <w:rStyle w:val="Kommentaariviide"/>
        </w:rPr>
        <w:annotationRef/>
      </w:r>
      <w:r w:rsidR="00B95BE4">
        <w:rPr>
          <w:color w:val="000000"/>
        </w:rPr>
        <w:t>Täpsustada, kas nendeks on kuus Eesti suurimat omavalitsust, kellele kohustus kaasneb kehtestatavast 30 000 elaniku piirmäärast lähtuvalt.</w:t>
      </w:r>
    </w:p>
  </w:comment>
  <w:comment w:id="36" w:author="Joel Kook - JUSTDIGI" w:date="2026-09-08T09:08:00Z" w:initials="JK">
    <w:p w14:paraId="4626B63A" w14:textId="007D96DD" w:rsidR="006C5A7D" w:rsidRDefault="006C5A7D" w:rsidP="006C5A7D">
      <w:pPr>
        <w:pStyle w:val="Kommentaaritekst"/>
      </w:pPr>
      <w:r>
        <w:rPr>
          <w:rStyle w:val="Kommentaariviide"/>
        </w:rPr>
        <w:annotationRef/>
      </w:r>
      <w:r>
        <w:rPr>
          <w:color w:val="000000"/>
        </w:rPr>
        <w:t>Lisada andme/arvutusallikas. Paluksime esitatud arvude juures lisada ka selle võimalik tasuvusaeg.</w:t>
      </w:r>
    </w:p>
  </w:comment>
  <w:comment w:id="37" w:author="Joel Kook - JUSTDIGI" w:date="2026-09-08T09:10:00Z" w:initials="JK">
    <w:p w14:paraId="4AAAC365" w14:textId="77777777" w:rsidR="003D5C25" w:rsidRDefault="003D5C25" w:rsidP="003D5C25">
      <w:pPr>
        <w:pStyle w:val="Kommentaaritekst"/>
      </w:pPr>
      <w:r>
        <w:rPr>
          <w:rStyle w:val="Kommentaariviide"/>
        </w:rPr>
        <w:annotationRef/>
      </w:r>
      <w:r>
        <w:rPr>
          <w:color w:val="000000"/>
        </w:rPr>
        <w:t>Palume mõjuanalüüsis andmekeskusi käsitleda ka eraldi sihtrühmana ning tuua välja neile rakenduvad kohustused.</w:t>
      </w:r>
    </w:p>
  </w:comment>
  <w:comment w:id="38" w:author="Joel Kook - JUSTDIGI" w:date="2026-09-08T09:11:00Z" w:initials="JK">
    <w:p w14:paraId="60A14CF8" w14:textId="77777777" w:rsidR="00203628" w:rsidRDefault="00203628" w:rsidP="00203628">
      <w:pPr>
        <w:pStyle w:val="Kommentaaritekst"/>
      </w:pPr>
      <w:r>
        <w:rPr>
          <w:rStyle w:val="Kommentaariviide"/>
        </w:rPr>
        <w:annotationRef/>
      </w:r>
      <w:r>
        <w:rPr>
          <w:color w:val="000000"/>
        </w:rPr>
        <w:t>See tuleb arvesse võtta ka riigieelarveliste kulude arvutamisel. Märgime, et sealhulgas vääriks kajastamist ka inventuuri tegemine, mille andmeid tuleb iga kahe aasta tagant ajakohastada.</w:t>
      </w:r>
    </w:p>
  </w:comment>
  <w:comment w:id="39" w:author="Joel Kook - JUSTDIGI" w:date="2026-09-08T09:13:00Z" w:initials="JK">
    <w:p w14:paraId="33ADA6EC" w14:textId="77777777" w:rsidR="00021E7F" w:rsidRDefault="00021E7F" w:rsidP="00021E7F">
      <w:pPr>
        <w:pStyle w:val="Kommentaaritekst"/>
      </w:pPr>
      <w:r>
        <w:rPr>
          <w:rStyle w:val="Kommentaariviide"/>
        </w:rPr>
        <w:annotationRef/>
      </w:r>
      <w:r>
        <w:t>Kaaluda selle info esitamise vajadust mõjuanalüüsis, nt esitada see joonealuse infona või viidata välisele allikale.</w:t>
      </w:r>
    </w:p>
  </w:comment>
  <w:comment w:id="40" w:author="Joel Kook - JUSTDIGI" w:date="2026-09-08T09:14:00Z" w:initials="JK">
    <w:p w14:paraId="46DA37A3" w14:textId="77777777" w:rsidR="00741B2A" w:rsidRDefault="00741B2A" w:rsidP="00741B2A">
      <w:pPr>
        <w:pStyle w:val="Kommentaaritekst"/>
      </w:pPr>
      <w:r>
        <w:rPr>
          <w:rStyle w:val="Kommentaariviide"/>
        </w:rPr>
        <w:annotationRef/>
      </w:r>
      <w:r>
        <w:rPr>
          <w:color w:val="000000"/>
        </w:rPr>
        <w:t>Vt järgmist märkust.</w:t>
      </w:r>
    </w:p>
  </w:comment>
  <w:comment w:id="41" w:author="Joel Kook - JUSTDIGI" w:date="2026-09-08T09:14:00Z" w:initials="JK">
    <w:p w14:paraId="1559E969" w14:textId="77777777" w:rsidR="00083DA8" w:rsidRDefault="00083DA8" w:rsidP="00083DA8">
      <w:pPr>
        <w:pStyle w:val="Kommentaaritekst"/>
      </w:pPr>
      <w:r>
        <w:rPr>
          <w:rStyle w:val="Kommentaariviide"/>
        </w:rPr>
        <w:annotationRef/>
      </w:r>
      <w:r>
        <w:rPr>
          <w:color w:val="000000"/>
        </w:rPr>
        <w:t xml:space="preserve">HÕNTE kohaselt pealkirjastatakse see osa seletuskirjast: </w:t>
      </w:r>
      <w:r>
        <w:rPr>
          <w:i/>
          <w:iCs/>
          <w:color w:val="000000"/>
        </w:rPr>
        <w:t xml:space="preserve">7. Seaduse rakendamisega seotud riigi ja kohaliku omavalitsuse tegevused, eeldatavad kulud ja tulud </w:t>
      </w:r>
      <w:r>
        <w:rPr>
          <w:color w:val="000000"/>
        </w:rPr>
        <w:t>(vt § 40 lg 1 p 7).</w:t>
      </w:r>
    </w:p>
  </w:comment>
  <w:comment w:id="42" w:author="Joel Kook - JUSTDIGI" w:date="2026-09-08T09:15:00Z" w:initials="JK">
    <w:p w14:paraId="351A68F5" w14:textId="77777777" w:rsidR="00092B0C" w:rsidRDefault="00092B0C" w:rsidP="00092B0C">
      <w:pPr>
        <w:pStyle w:val="Kommentaaritekst"/>
      </w:pPr>
      <w:r>
        <w:rPr>
          <w:rStyle w:val="Kommentaariviide"/>
        </w:rPr>
        <w:annotationRef/>
      </w:r>
      <w:r>
        <w:rPr>
          <w:color w:val="000000"/>
        </w:rPr>
        <w:t>Lisada arvule ka andmeallikas või viide sellele.</w:t>
      </w:r>
    </w:p>
  </w:comment>
  <w:comment w:id="43" w:author="Joel Kook - JUSTDIGI" w:date="2026-09-08T09:16:00Z" w:initials="JK">
    <w:p w14:paraId="44D7D627" w14:textId="77777777" w:rsidR="00D01FEB" w:rsidRDefault="00D01FEB" w:rsidP="00D01FEB">
      <w:pPr>
        <w:pStyle w:val="Kommentaaritekst"/>
      </w:pPr>
      <w:r>
        <w:rPr>
          <w:rStyle w:val="Kommentaariviide"/>
        </w:rPr>
        <w:annotationRef/>
      </w:r>
      <w:r>
        <w:rPr>
          <w:color w:val="000000"/>
        </w:rPr>
        <w:t>Lisada arvule ka andmeallikas või viide sellele.</w:t>
      </w:r>
    </w:p>
  </w:comment>
  <w:comment w:id="44" w:author="Joel Kook - JUSTDIGI" w:date="2026-09-08T09:19:00Z" w:initials="JK">
    <w:p w14:paraId="4319E44A" w14:textId="77777777" w:rsidR="00E62DAB" w:rsidRDefault="00E62DAB" w:rsidP="00E62DAB">
      <w:pPr>
        <w:pStyle w:val="Kommentaaritekst"/>
      </w:pPr>
      <w:r>
        <w:rPr>
          <w:rStyle w:val="Kommentaariviide"/>
        </w:rPr>
        <w:annotationRef/>
      </w:r>
      <w:r>
        <w:t>Palume kajastada võimalikku mõju eelarvele ka siis, kui kumulatiivne energiasäästu eesmärk jääb (osaliselt) täitmata.</w:t>
      </w:r>
    </w:p>
  </w:comment>
  <w:comment w:id="45" w:author="Katariina Kärsten - JUSTDIGI" w:date="2026-09-07T10:46:00Z" w:initials="KK">
    <w:p w14:paraId="0D1C72E2" w14:textId="77777777" w:rsidR="00E34B9D" w:rsidRDefault="006D258C" w:rsidP="00E34B9D">
      <w:pPr>
        <w:pStyle w:val="Kommentaaritekst"/>
      </w:pPr>
      <w:r>
        <w:rPr>
          <w:rStyle w:val="Kommentaariviide"/>
        </w:rPr>
        <w:annotationRef/>
      </w:r>
      <w:r w:rsidR="00E34B9D">
        <w:t xml:space="preserve">Palume lisada ka viited määruste volitusnormidele. </w:t>
      </w:r>
    </w:p>
    <w:p w14:paraId="177009F7" w14:textId="77777777" w:rsidR="00E34B9D" w:rsidRDefault="00E34B9D" w:rsidP="00E34B9D">
      <w:pPr>
        <w:pStyle w:val="Kommentaaritekst"/>
      </w:pPr>
    </w:p>
    <w:p w14:paraId="0F2B4C46" w14:textId="77777777" w:rsidR="00E34B9D" w:rsidRDefault="00E34B9D" w:rsidP="00E34B9D">
      <w:pPr>
        <w:pStyle w:val="Kommentaaritekst"/>
      </w:pPr>
      <w:r>
        <w:t xml:space="preserve">Nimekirjast ei paista EN kohse EnKS § 3 lg 9-3 kohaseid kütte- ja jahutuskava koostamise põhimõtteid. </w:t>
      </w:r>
    </w:p>
  </w:comment>
  <w:comment w:id="46" w:author="Katariina Kärsten - JUSTDIGI" w:date="2026-09-08T10:19:00Z" w:initials="KK">
    <w:p w14:paraId="2625B2C6" w14:textId="77777777" w:rsidR="00FB2567" w:rsidRDefault="00FB2567" w:rsidP="00FB2567">
      <w:pPr>
        <w:pStyle w:val="Kommentaaritekst"/>
      </w:pPr>
      <w:r>
        <w:rPr>
          <w:rStyle w:val="Kommentaariviide"/>
        </w:rPr>
        <w:annotationRef/>
      </w:r>
      <w:r>
        <w:t xml:space="preserve">Selguse huvides palume esitada eraldi nimekirjadena uued määrused ja muudetavad määrused. </w:t>
      </w:r>
    </w:p>
  </w:comment>
  <w:comment w:id="47" w:author="Katariina Kärsten - JUSTDIGI" w:date="2026-09-08T10:20:00Z" w:initials="KK">
    <w:p w14:paraId="4240BAE5" w14:textId="77777777" w:rsidR="002C5EE8" w:rsidRDefault="002C5EE8" w:rsidP="002C5EE8">
      <w:pPr>
        <w:pStyle w:val="Kommentaaritekst"/>
      </w:pPr>
      <w:r>
        <w:rPr>
          <w:rStyle w:val="Kommentaariviide"/>
        </w:rPr>
        <w:annotationRef/>
      </w:r>
      <w:r>
        <w:t xml:space="preserve">Kas tegu on üksikaktiga? Haldusorgan saab enda antud haldusakti kehtetuks tunnistada. Tühistab üksnes kohus. Palume SK parandada ja täiendada. </w:t>
      </w:r>
    </w:p>
  </w:comment>
  <w:comment w:id="48" w:author="Katariina Kärsten - JUSTDIGI" w:date="2026-09-08T10:18:00Z" w:initials="KK">
    <w:p w14:paraId="148365DE" w14:textId="77777777" w:rsidR="007B5246" w:rsidRDefault="007B5246" w:rsidP="007B5246">
      <w:pPr>
        <w:pStyle w:val="Kommentaaritekst"/>
      </w:pPr>
      <w:r>
        <w:rPr>
          <w:rStyle w:val="Kommentaariviide"/>
        </w:rPr>
        <w:annotationRef/>
      </w:r>
      <w:r>
        <w:t xml:space="preserve">Millise määrusega? Palume siin täpsustada nii volitusnorm kui selle sisu.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73A21DD" w15:done="0"/>
  <w15:commentEx w15:paraId="6580C676" w15:done="0"/>
  <w15:commentEx w15:paraId="0B7DDAF2" w15:done="0"/>
  <w15:commentEx w15:paraId="346CA193" w15:done="0"/>
  <w15:commentEx w15:paraId="580CB84F" w15:done="0"/>
  <w15:commentEx w15:paraId="3ED21BE7" w15:done="0"/>
  <w15:commentEx w15:paraId="4FDA8EBB" w15:done="0"/>
  <w15:commentEx w15:paraId="67C1DB35" w15:done="0"/>
  <w15:commentEx w15:paraId="3FF1788D" w15:done="0"/>
  <w15:commentEx w15:paraId="4B5EBCF6" w15:done="0"/>
  <w15:commentEx w15:paraId="1BC0E458" w15:done="0"/>
  <w15:commentEx w15:paraId="1EF563DB" w15:done="0"/>
  <w15:commentEx w15:paraId="4D5DD77C" w15:done="0"/>
  <w15:commentEx w15:paraId="386C3FEE" w15:done="0"/>
  <w15:commentEx w15:paraId="4E840034" w15:done="0"/>
  <w15:commentEx w15:paraId="3162AF1F" w15:done="0"/>
  <w15:commentEx w15:paraId="20DA1604" w15:done="0"/>
  <w15:commentEx w15:paraId="37EFC8E6" w15:done="0"/>
  <w15:commentEx w15:paraId="5AD138AE" w15:done="0"/>
  <w15:commentEx w15:paraId="1A9B2236" w15:done="0"/>
  <w15:commentEx w15:paraId="1042CBEB" w15:done="0"/>
  <w15:commentEx w15:paraId="69F55F3D" w15:done="0"/>
  <w15:commentEx w15:paraId="5FABE75A" w15:done="0"/>
  <w15:commentEx w15:paraId="25196E3D" w15:done="0"/>
  <w15:commentEx w15:paraId="7579AEA3" w15:done="0"/>
  <w15:commentEx w15:paraId="107F4421" w15:done="0"/>
  <w15:commentEx w15:paraId="1D8E9611" w15:done="0"/>
  <w15:commentEx w15:paraId="08BEEBD1" w15:done="0"/>
  <w15:commentEx w15:paraId="6B4D46D0" w15:done="0"/>
  <w15:commentEx w15:paraId="224DFF80" w15:done="0"/>
  <w15:commentEx w15:paraId="5B0D57F9" w15:done="0"/>
  <w15:commentEx w15:paraId="4626B63A" w15:done="0"/>
  <w15:commentEx w15:paraId="4AAAC365" w15:done="0"/>
  <w15:commentEx w15:paraId="60A14CF8" w15:done="0"/>
  <w15:commentEx w15:paraId="33ADA6EC" w15:done="0"/>
  <w15:commentEx w15:paraId="46DA37A3" w15:done="0"/>
  <w15:commentEx w15:paraId="1559E969" w15:done="0"/>
  <w15:commentEx w15:paraId="351A68F5" w15:done="0"/>
  <w15:commentEx w15:paraId="44D7D627" w15:done="0"/>
  <w15:commentEx w15:paraId="4319E44A" w15:done="0"/>
  <w15:commentEx w15:paraId="0F2B4C46" w15:done="0"/>
  <w15:commentEx w15:paraId="2625B2C6" w15:done="0"/>
  <w15:commentEx w15:paraId="4240BAE5" w15:done="0"/>
  <w15:commentEx w15:paraId="148365DE"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79E17E17" w16cex:dateUtc="2026-09-08T05:37:00Z"/>
  <w16cex:commentExtensible w16cex:durableId="428CFEF7" w16cex:dateUtc="2026-09-08T05:37:00Z"/>
  <w16cex:commentExtensible w16cex:durableId="10B833C0" w16cex:dateUtc="2026-09-08T06:49:00Z"/>
  <w16cex:commentExtensible w16cex:durableId="3E733730" w16cex:dateUtc="2026-09-08T05:38:00Z"/>
  <w16cex:commentExtensible w16cex:durableId="032122DE" w16cex:dateUtc="2026-09-08T05:39:00Z"/>
  <w16cex:commentExtensible w16cex:durableId="48078719" w16cex:dateUtc="2026-09-08T05:39:00Z"/>
  <w16cex:commentExtensible w16cex:durableId="3AB629D0" w16cex:dateUtc="2026-09-08T05:41:00Z"/>
  <w16cex:commentExtensible w16cex:durableId="65979371" w16cex:dateUtc="2026-09-08T05:41:00Z"/>
  <w16cex:commentExtensible w16cex:durableId="379651A3" w16cex:dateUtc="2026-09-08T05:43:00Z"/>
  <w16cex:commentExtensible w16cex:durableId="28095705" w16cex:dateUtc="2026-09-08T05:43:00Z"/>
  <w16cex:commentExtensible w16cex:durableId="37F275FC" w16cex:dateUtc="2026-09-07T07:35:00Z"/>
  <w16cex:commentExtensible w16cex:durableId="0284E133" w16cex:dateUtc="2026-09-07T07:34:00Z"/>
  <w16cex:commentExtensible w16cex:durableId="66C1A584" w16cex:dateUtc="2026-09-08T05:45:00Z"/>
  <w16cex:commentExtensible w16cex:durableId="3BE2C504" w16cex:dateUtc="2026-09-08T05:48:00Z"/>
  <w16cex:commentExtensible w16cex:durableId="679529D5" w16cex:dateUtc="2026-09-08T05:48:00Z"/>
  <w16cex:commentExtensible w16cex:durableId="36004427" w16cex:dateUtc="2026-09-08T05:49:00Z"/>
  <w16cex:commentExtensible w16cex:durableId="5AA9EBF8" w16cex:dateUtc="2026-09-08T06:11:00Z"/>
  <w16cex:commentExtensible w16cex:durableId="737D310F" w16cex:dateUtc="2026-09-08T06:13:00Z"/>
  <w16cex:commentExtensible w16cex:durableId="152C39C3" w16cex:dateUtc="2026-09-08T06:23:00Z"/>
  <w16cex:commentExtensible w16cex:durableId="586B517F" w16cex:dateUtc="2026-09-07T07:42:00Z"/>
  <w16cex:commentExtensible w16cex:durableId="0D0DD0BF" w16cex:dateUtc="2026-09-08T05:56:00Z"/>
  <w16cex:commentExtensible w16cex:durableId="23174FF5" w16cex:dateUtc="2026-09-08T05:55:00Z"/>
  <w16cex:commentExtensible w16cex:durableId="700295F0" w16cex:dateUtc="2026-09-08T05:56:00Z"/>
  <w16cex:commentExtensible w16cex:durableId="08BAEF12" w16cex:dateUtc="2026-09-08T05:57:00Z"/>
  <w16cex:commentExtensible w16cex:durableId="327B2BE4" w16cex:dateUtc="2026-09-08T06:01:00Z"/>
  <w16cex:commentExtensible w16cex:durableId="530D0463" w16cex:dateUtc="2026-09-08T06:02:00Z"/>
  <w16cex:commentExtensible w16cex:durableId="7DEBF2E8" w16cex:dateUtc="2026-09-08T06:03:00Z"/>
  <w16cex:commentExtensible w16cex:durableId="150C8B95" w16cex:dateUtc="2026-09-08T06:28:00Z"/>
  <w16cex:commentExtensible w16cex:durableId="149F0DDA" w16cex:dateUtc="2026-09-08T06:04:00Z"/>
  <w16cex:commentExtensible w16cex:durableId="7FA6F4EF" w16cex:dateUtc="2026-09-08T06:05:00Z"/>
  <w16cex:commentExtensible w16cex:durableId="229A1628" w16cex:dateUtc="2026-09-08T06:06:00Z"/>
  <w16cex:commentExtensible w16cex:durableId="78492F4A" w16cex:dateUtc="2026-09-08T06:08:00Z"/>
  <w16cex:commentExtensible w16cex:durableId="0FE0C279" w16cex:dateUtc="2026-09-08T06:10:00Z"/>
  <w16cex:commentExtensible w16cex:durableId="4B64D443" w16cex:dateUtc="2026-09-08T06:11:00Z"/>
  <w16cex:commentExtensible w16cex:durableId="7A5D3953" w16cex:dateUtc="2026-09-08T06:13:00Z"/>
  <w16cex:commentExtensible w16cex:durableId="06C297A3" w16cex:dateUtc="2026-09-08T06:14:00Z"/>
  <w16cex:commentExtensible w16cex:durableId="6E5DF1F5" w16cex:dateUtc="2026-09-08T06:14:00Z"/>
  <w16cex:commentExtensible w16cex:durableId="2AA45AA3" w16cex:dateUtc="2026-09-08T06:15:00Z"/>
  <w16cex:commentExtensible w16cex:durableId="3268727C" w16cex:dateUtc="2026-09-08T06:16:00Z"/>
  <w16cex:commentExtensible w16cex:durableId="16C16182" w16cex:dateUtc="2026-09-08T06:19:00Z"/>
  <w16cex:commentExtensible w16cex:durableId="21A988B6" w16cex:dateUtc="2026-09-07T07:46:00Z"/>
  <w16cex:commentExtensible w16cex:durableId="04817D99" w16cex:dateUtc="2026-09-08T07:19:00Z"/>
  <w16cex:commentExtensible w16cex:durableId="2E914BA6" w16cex:dateUtc="2026-09-08T07:20:00Z"/>
  <w16cex:commentExtensible w16cex:durableId="76BB5C21" w16cex:dateUtc="2026-09-08T07:18: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73A21DD" w16cid:durableId="79E17E17"/>
  <w16cid:commentId w16cid:paraId="6580C676" w16cid:durableId="428CFEF7"/>
  <w16cid:commentId w16cid:paraId="0B7DDAF2" w16cid:durableId="10B833C0"/>
  <w16cid:commentId w16cid:paraId="346CA193" w16cid:durableId="3E733730"/>
  <w16cid:commentId w16cid:paraId="580CB84F" w16cid:durableId="032122DE"/>
  <w16cid:commentId w16cid:paraId="3ED21BE7" w16cid:durableId="48078719"/>
  <w16cid:commentId w16cid:paraId="4FDA8EBB" w16cid:durableId="3AB629D0"/>
  <w16cid:commentId w16cid:paraId="67C1DB35" w16cid:durableId="65979371"/>
  <w16cid:commentId w16cid:paraId="3FF1788D" w16cid:durableId="379651A3"/>
  <w16cid:commentId w16cid:paraId="4B5EBCF6" w16cid:durableId="28095705"/>
  <w16cid:commentId w16cid:paraId="1BC0E458" w16cid:durableId="37F275FC"/>
  <w16cid:commentId w16cid:paraId="1EF563DB" w16cid:durableId="0284E133"/>
  <w16cid:commentId w16cid:paraId="4D5DD77C" w16cid:durableId="66C1A584"/>
  <w16cid:commentId w16cid:paraId="386C3FEE" w16cid:durableId="3BE2C504"/>
  <w16cid:commentId w16cid:paraId="4E840034" w16cid:durableId="679529D5"/>
  <w16cid:commentId w16cid:paraId="3162AF1F" w16cid:durableId="36004427"/>
  <w16cid:commentId w16cid:paraId="20DA1604" w16cid:durableId="5AA9EBF8"/>
  <w16cid:commentId w16cid:paraId="37EFC8E6" w16cid:durableId="737D310F"/>
  <w16cid:commentId w16cid:paraId="5AD138AE" w16cid:durableId="152C39C3"/>
  <w16cid:commentId w16cid:paraId="1A9B2236" w16cid:durableId="586B517F"/>
  <w16cid:commentId w16cid:paraId="1042CBEB" w16cid:durableId="0D0DD0BF"/>
  <w16cid:commentId w16cid:paraId="69F55F3D" w16cid:durableId="23174FF5"/>
  <w16cid:commentId w16cid:paraId="5FABE75A" w16cid:durableId="700295F0"/>
  <w16cid:commentId w16cid:paraId="25196E3D" w16cid:durableId="08BAEF12"/>
  <w16cid:commentId w16cid:paraId="7579AEA3" w16cid:durableId="327B2BE4"/>
  <w16cid:commentId w16cid:paraId="107F4421" w16cid:durableId="530D0463"/>
  <w16cid:commentId w16cid:paraId="1D8E9611" w16cid:durableId="7DEBF2E8"/>
  <w16cid:commentId w16cid:paraId="08BEEBD1" w16cid:durableId="150C8B95"/>
  <w16cid:commentId w16cid:paraId="6B4D46D0" w16cid:durableId="149F0DDA"/>
  <w16cid:commentId w16cid:paraId="224DFF80" w16cid:durableId="7FA6F4EF"/>
  <w16cid:commentId w16cid:paraId="5B0D57F9" w16cid:durableId="229A1628"/>
  <w16cid:commentId w16cid:paraId="4626B63A" w16cid:durableId="78492F4A"/>
  <w16cid:commentId w16cid:paraId="4AAAC365" w16cid:durableId="0FE0C279"/>
  <w16cid:commentId w16cid:paraId="60A14CF8" w16cid:durableId="4B64D443"/>
  <w16cid:commentId w16cid:paraId="33ADA6EC" w16cid:durableId="7A5D3953"/>
  <w16cid:commentId w16cid:paraId="46DA37A3" w16cid:durableId="06C297A3"/>
  <w16cid:commentId w16cid:paraId="1559E969" w16cid:durableId="6E5DF1F5"/>
  <w16cid:commentId w16cid:paraId="351A68F5" w16cid:durableId="2AA45AA3"/>
  <w16cid:commentId w16cid:paraId="44D7D627" w16cid:durableId="3268727C"/>
  <w16cid:commentId w16cid:paraId="4319E44A" w16cid:durableId="16C16182"/>
  <w16cid:commentId w16cid:paraId="0F2B4C46" w16cid:durableId="21A988B6"/>
  <w16cid:commentId w16cid:paraId="2625B2C6" w16cid:durableId="04817D99"/>
  <w16cid:commentId w16cid:paraId="4240BAE5" w16cid:durableId="2E914BA6"/>
  <w16cid:commentId w16cid:paraId="148365DE" w16cid:durableId="76BB5C2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3FFFEA" w14:textId="77777777" w:rsidR="000E58DF" w:rsidRDefault="000E58DF">
      <w:pPr>
        <w:spacing w:after="0" w:line="240" w:lineRule="auto"/>
      </w:pPr>
      <w:r>
        <w:separator/>
      </w:r>
    </w:p>
  </w:endnote>
  <w:endnote w:type="continuationSeparator" w:id="0">
    <w:p w14:paraId="568B873A" w14:textId="77777777" w:rsidR="000E58DF" w:rsidRDefault="000E58DF">
      <w:pPr>
        <w:spacing w:after="0" w:line="240" w:lineRule="auto"/>
      </w:pPr>
      <w:r>
        <w:continuationSeparator/>
      </w:r>
    </w:p>
  </w:endnote>
  <w:endnote w:type="continuationNotice" w:id="1">
    <w:p w14:paraId="545D95D1" w14:textId="77777777" w:rsidR="000E58DF" w:rsidRDefault="000E58D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inherit">
    <w:altName w:val="Cambria"/>
    <w:panose1 w:val="00000000000000000000"/>
    <w:charset w:val="00"/>
    <w:family w:val="roman"/>
    <w:notTrueType/>
    <w:pitch w:val="default"/>
  </w:font>
  <w:font w:name="Aptos">
    <w:charset w:val="00"/>
    <w:family w:val="swiss"/>
    <w:pitch w:val="variable"/>
    <w:sig w:usb0="20000287" w:usb1="00000003" w:usb2="00000000" w:usb3="00000000" w:csb0="0000019F" w:csb1="00000000"/>
  </w:font>
  <w:font w:name="Aptos Narrow">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B67F83" w14:textId="77777777" w:rsidR="000A03EF" w:rsidRDefault="000A03EF">
    <w:pPr>
      <w:pStyle w:val="Jalus"/>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25949567"/>
      <w:docPartObj>
        <w:docPartGallery w:val="Page Numbers (Bottom of Page)"/>
        <w:docPartUnique/>
      </w:docPartObj>
    </w:sdtPr>
    <w:sdtContent>
      <w:p w14:paraId="232FBD01" w14:textId="77777777" w:rsidR="000A03EF" w:rsidRDefault="000A03EF">
        <w:pPr>
          <w:pStyle w:val="Jalus"/>
          <w:jc w:val="center"/>
        </w:pPr>
        <w:r>
          <w:fldChar w:fldCharType="begin"/>
        </w:r>
        <w:r>
          <w:instrText>PAGE   \* MERGEFORMAT</w:instrText>
        </w:r>
        <w:r>
          <w:fldChar w:fldCharType="separate"/>
        </w:r>
        <w:r>
          <w:rPr>
            <w:noProof/>
          </w:rPr>
          <w:t>13</w:t>
        </w:r>
        <w:r>
          <w:fldChar w:fldCharType="end"/>
        </w:r>
      </w:p>
    </w:sdtContent>
  </w:sdt>
  <w:p w14:paraId="79728A1B" w14:textId="77777777" w:rsidR="000A03EF" w:rsidRDefault="000A03EF">
    <w:pPr>
      <w:pStyle w:val="Jalus"/>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0DA5E9" w14:textId="77777777" w:rsidR="000A03EF" w:rsidRDefault="000A03EF">
    <w:pPr>
      <w:pStyle w:val="Jalu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D53F55" w14:textId="77777777" w:rsidR="000E58DF" w:rsidRDefault="000E58DF">
      <w:pPr>
        <w:spacing w:after="0" w:line="240" w:lineRule="auto"/>
      </w:pPr>
      <w:r>
        <w:separator/>
      </w:r>
    </w:p>
  </w:footnote>
  <w:footnote w:type="continuationSeparator" w:id="0">
    <w:p w14:paraId="2CD16C32" w14:textId="77777777" w:rsidR="000E58DF" w:rsidRDefault="000E58DF">
      <w:pPr>
        <w:spacing w:after="0" w:line="240" w:lineRule="auto"/>
      </w:pPr>
      <w:r>
        <w:continuationSeparator/>
      </w:r>
    </w:p>
  </w:footnote>
  <w:footnote w:type="continuationNotice" w:id="1">
    <w:p w14:paraId="573D80F3" w14:textId="77777777" w:rsidR="000E58DF" w:rsidRDefault="000E58DF">
      <w:pPr>
        <w:spacing w:after="0" w:line="240" w:lineRule="auto"/>
      </w:pPr>
    </w:p>
  </w:footnote>
  <w:footnote w:id="2">
    <w:p w14:paraId="4E82FB3C" w14:textId="62A23206" w:rsidR="00DE2B3C" w:rsidRDefault="00DE2B3C">
      <w:pPr>
        <w:pStyle w:val="Allmrkusetekst"/>
      </w:pPr>
      <w:r>
        <w:rPr>
          <w:rStyle w:val="Allmrkuseviide"/>
        </w:rPr>
        <w:footnoteRef/>
      </w:r>
      <w:r>
        <w:t xml:space="preserve"> </w:t>
      </w:r>
      <w:hyperlink r:id="rId1" w:history="1">
        <w:r w:rsidRPr="00DE2B3C">
          <w:rPr>
            <w:rStyle w:val="Hperlink"/>
          </w:rPr>
          <w:t>Euroopa Parlamendi ja nõukogu direktiiv (EL) 2024/1275, 24. aprill 2024, hoonete energiatõhususe kohta (uuesti sõnastatud) (EMPs kohaldatav tekst)</w:t>
        </w:r>
      </w:hyperlink>
    </w:p>
  </w:footnote>
  <w:footnote w:id="3">
    <w:p w14:paraId="426D278C" w14:textId="493E33AC" w:rsidR="00CF3B66" w:rsidRDefault="00CF3B66">
      <w:pPr>
        <w:pStyle w:val="Allmrkusetekst"/>
      </w:pPr>
      <w:r>
        <w:rPr>
          <w:rStyle w:val="Allmrkuseviide"/>
        </w:rPr>
        <w:footnoteRef/>
      </w:r>
      <w:r>
        <w:t xml:space="preserve"> </w:t>
      </w:r>
      <w:hyperlink r:id="rId2" w:history="1">
        <w:r w:rsidRPr="00CF3B66">
          <w:rPr>
            <w:rStyle w:val="Hperlink"/>
          </w:rPr>
          <w:t>Euroopa Parlamendi ja nõukogu direktiiv (EL) 2024/1788, 13. juuni 2024, mis käsitleb taastuvatest energiaallikatest toodetud gaasi, maagaasi ja vesiniku siseturgude ühiseid norme ning millega muudetakse direktiivi (EL) 2023/1791 ja tunnistatakse kehtetuks direktiiv 2009/73/EÜ (uuesti sõnastatud) (EMPs kohaldatav tekst)</w:t>
        </w:r>
      </w:hyperlink>
    </w:p>
  </w:footnote>
  <w:footnote w:id="4">
    <w:p w14:paraId="0E46655B" w14:textId="77777777" w:rsidR="00B52697" w:rsidRDefault="00B52697" w:rsidP="00B52697">
      <w:pPr>
        <w:pStyle w:val="Allmrkusetekst"/>
      </w:pPr>
      <w:r>
        <w:rPr>
          <w:rStyle w:val="Allmrkuseviide"/>
        </w:rPr>
        <w:footnoteRef/>
      </w:r>
      <w:r>
        <w:t xml:space="preserve"> </w:t>
      </w:r>
      <w:hyperlink r:id="rId3" w:history="1">
        <w:r w:rsidRPr="00EC2AC5">
          <w:rPr>
            <w:rStyle w:val="Hperlink"/>
          </w:rPr>
          <w:t>https://www.riigikogu.ee/tegevus/dokumendiregister/toimikud/d5fd33aa-5caf-413e-a9d7-457164adaa99/</w:t>
        </w:r>
      </w:hyperlink>
      <w:r>
        <w:t xml:space="preserve"> </w:t>
      </w:r>
    </w:p>
  </w:footnote>
  <w:footnote w:id="5">
    <w:p w14:paraId="3EABA4C8" w14:textId="4968CEE0" w:rsidR="00163DE9" w:rsidRDefault="00163DE9" w:rsidP="00163DE9">
      <w:pPr>
        <w:pStyle w:val="Allmrkusetekst"/>
      </w:pPr>
      <w:r>
        <w:rPr>
          <w:rStyle w:val="Allmrkuseviide"/>
        </w:rPr>
        <w:footnoteRef/>
      </w:r>
      <w:r>
        <w:t xml:space="preserve"> E</w:t>
      </w:r>
      <w:r w:rsidRPr="0056556F">
        <w:t>nergiaühik</w:t>
      </w:r>
      <w:r>
        <w:t xml:space="preserve"> (toe)</w:t>
      </w:r>
      <w:r w:rsidRPr="0056556F">
        <w:t>, mida kasutatakse erinevate energiaallikate võrdlemiseks, väljendades nende energiasisaldust vastavalt toornafta energia</w:t>
      </w:r>
      <w:r w:rsidR="00E31C91">
        <w:t>hulga</w:t>
      </w:r>
      <w:r w:rsidRPr="0056556F">
        <w:t>le</w:t>
      </w:r>
      <w:r>
        <w:t>.</w:t>
      </w:r>
    </w:p>
  </w:footnote>
  <w:footnote w:id="6">
    <w:p w14:paraId="7921E0FA" w14:textId="3FCD6475" w:rsidR="009638E6" w:rsidRDefault="009638E6">
      <w:pPr>
        <w:pStyle w:val="Allmrkusetekst"/>
      </w:pPr>
      <w:r>
        <w:rPr>
          <w:rStyle w:val="Allmrkuseviide"/>
        </w:rPr>
        <w:footnoteRef/>
      </w:r>
      <w:r>
        <w:t xml:space="preserve"> </w:t>
      </w:r>
      <w:hyperlink r:id="rId4" w:history="1">
        <w:r w:rsidR="00DF517E" w:rsidRPr="00BC7A72">
          <w:rPr>
            <w:rStyle w:val="Hperlink"/>
          </w:rPr>
          <w:t>https://eur-lex.europa.eu/legal-content/ET/TXT/PDF/?uri=CELEX:32022R2299</w:t>
        </w:r>
      </w:hyperlink>
    </w:p>
  </w:footnote>
  <w:footnote w:id="7">
    <w:p w14:paraId="391DE22C" w14:textId="2EEF4A92" w:rsidR="007F4687" w:rsidRDefault="007F4687">
      <w:pPr>
        <w:pStyle w:val="Allmrkusetekst"/>
      </w:pPr>
      <w:r>
        <w:rPr>
          <w:rStyle w:val="Allmrkuseviide"/>
        </w:rPr>
        <w:footnoteRef/>
      </w:r>
      <w:r>
        <w:t xml:space="preserve"> </w:t>
      </w:r>
      <w:hyperlink r:id="rId5" w:history="1">
        <w:r w:rsidRPr="007F4687">
          <w:rPr>
            <w:rStyle w:val="Hperlink"/>
          </w:rPr>
          <w:t>Energiamajanduse arengukava (ENMAK) | Kliimaministeerium</w:t>
        </w:r>
      </w:hyperlink>
    </w:p>
  </w:footnote>
  <w:footnote w:id="8">
    <w:p w14:paraId="59A835B8" w14:textId="26F8B6C2" w:rsidR="00F53D58" w:rsidRPr="002A477F" w:rsidRDefault="00F53D58">
      <w:pPr>
        <w:pStyle w:val="Allmrkusetekst"/>
      </w:pPr>
      <w:r w:rsidRPr="002A477F">
        <w:rPr>
          <w:rStyle w:val="Allmrkuseviide"/>
        </w:rPr>
        <w:footnoteRef/>
      </w:r>
      <w:r w:rsidRPr="002A477F">
        <w:t xml:space="preserve"> </w:t>
      </w:r>
      <w:hyperlink r:id="rId6" w:history="1">
        <w:r w:rsidRPr="002A477F">
          <w:rPr>
            <w:rFonts w:asciiTheme="minorHAnsi" w:eastAsiaTheme="minorHAnsi" w:hAnsiTheme="minorHAnsi" w:cstheme="minorBidi"/>
            <w:color w:val="0000FF"/>
            <w:u w:val="single"/>
          </w:rPr>
          <w:t>Komisjoni soovitus (EL) 2024/1722, 17. juuni 2024, milles esitatakse suunised Euroopa Parlamendi ja nõukogu direktiivi (EL) 2023/1791 artikli 4 tõlgendamiseks seoses energiatõhususe eesmärkide ja riiklike panustega</w:t>
        </w:r>
      </w:hyperlink>
      <w:r w:rsidR="00BB4296" w:rsidRPr="002A477F">
        <w:t>.</w:t>
      </w:r>
    </w:p>
  </w:footnote>
  <w:footnote w:id="9">
    <w:p w14:paraId="0733A00A" w14:textId="21900A5B" w:rsidR="00B13C02" w:rsidRDefault="00B13C02">
      <w:pPr>
        <w:pStyle w:val="Allmrkusetekst"/>
      </w:pPr>
      <w:r>
        <w:rPr>
          <w:rStyle w:val="Allmrkuseviide"/>
        </w:rPr>
        <w:footnoteRef/>
      </w:r>
      <w:hyperlink r:id="rId7" w:history="1">
        <w:r w:rsidR="008D689E" w:rsidRPr="003F745B">
          <w:rPr>
            <w:rStyle w:val="Hperlink"/>
          </w:rPr>
          <w:t>https://www.fin.ee/sites/default/files/documents/2025-10/Avaliku_sektori_asutused_asutuse_liikide_loikes_juuli_2025.xlsx</w:t>
        </w:r>
      </w:hyperlink>
      <w:r w:rsidR="008D689E">
        <w:t xml:space="preserve">  </w:t>
      </w:r>
    </w:p>
  </w:footnote>
  <w:footnote w:id="10">
    <w:p w14:paraId="1F3CF8A9" w14:textId="4AD10196" w:rsidR="002018DA" w:rsidRDefault="002018DA">
      <w:pPr>
        <w:pStyle w:val="Allmrkusetekst"/>
      </w:pPr>
      <w:r>
        <w:rPr>
          <w:rStyle w:val="Allmrkuseviide"/>
        </w:rPr>
        <w:footnoteRef/>
      </w:r>
      <w:r>
        <w:t xml:space="preserve"> Kuna </w:t>
      </w:r>
      <w:r w:rsidR="00333A00">
        <w:t>direktiiv hakka</w:t>
      </w:r>
      <w:r w:rsidR="00B24A57">
        <w:t>s</w:t>
      </w:r>
      <w:r w:rsidR="00333A00">
        <w:t xml:space="preserve"> kehtima 11.10.2025, siis sellele </w:t>
      </w:r>
      <w:r w:rsidR="00391A26">
        <w:t>rühmale lisandu</w:t>
      </w:r>
      <w:r w:rsidR="00B24A57">
        <w:t>s</w:t>
      </w:r>
      <w:r w:rsidR="00333A00">
        <w:t xml:space="preserve"> veel 0,4% </w:t>
      </w:r>
      <w:r w:rsidR="00B24A57">
        <w:t xml:space="preserve">suurune </w:t>
      </w:r>
      <w:r w:rsidR="00333A00">
        <w:t xml:space="preserve">energiasäästukohustus </w:t>
      </w:r>
      <w:r w:rsidR="008D4E06">
        <w:t>2025</w:t>
      </w:r>
      <w:r w:rsidR="00391A26">
        <w:t>.</w:t>
      </w:r>
      <w:r w:rsidR="008D4E06">
        <w:t xml:space="preserve"> aasta lõpul. </w:t>
      </w:r>
    </w:p>
  </w:footnote>
  <w:footnote w:id="11">
    <w:p w14:paraId="4B7C4F75" w14:textId="57871211" w:rsidR="00F32627" w:rsidRDefault="00F32627">
      <w:pPr>
        <w:pStyle w:val="Allmrkusetekst"/>
      </w:pPr>
      <w:r>
        <w:rPr>
          <w:rStyle w:val="Allmrkuseviide"/>
        </w:rPr>
        <w:footnoteRef/>
      </w:r>
      <w:r>
        <w:t xml:space="preserve"> </w:t>
      </w:r>
      <w:hyperlink r:id="rId8" w:history="1">
        <w:r w:rsidR="00132DEE" w:rsidRPr="00EA3929">
          <w:rPr>
            <w:rFonts w:asciiTheme="minorHAnsi" w:eastAsiaTheme="minorHAnsi" w:hAnsiTheme="minorHAnsi" w:cstheme="minorBidi"/>
            <w:color w:val="0000FF"/>
            <w:u w:val="single"/>
          </w:rPr>
          <w:t>Komisjoni soovitus (EL) 2024/1716, 19. juuni 2024, milles esitatakse suunised Euroopa Parlamendi ja nõukogu direktiivi (EL) 2023/1791 artiklite 5, 6 ja 7 tõlgendamiseks seoses avaliku sektori energiatarbimise, üldkasutatavate hoonete renoveerimise ja avalike hangetega (teatavaks tehtud numbri C(2024) 3744 all)</w:t>
        </w:r>
      </w:hyperlink>
      <w:r w:rsidR="009A3004">
        <w:t>,</w:t>
      </w:r>
      <w:r w:rsidR="00132DEE" w:rsidRPr="00EA3929">
        <w:rPr>
          <w:rFonts w:asciiTheme="minorHAnsi" w:eastAsiaTheme="minorHAnsi" w:hAnsiTheme="minorHAnsi" w:cstheme="minorBidi"/>
        </w:rPr>
        <w:t xml:space="preserve"> lk 4</w:t>
      </w:r>
      <w:r w:rsidR="009A3004">
        <w:rPr>
          <w:rFonts w:asciiTheme="minorHAnsi" w:eastAsiaTheme="minorHAnsi" w:hAnsiTheme="minorHAnsi" w:cstheme="minorBidi"/>
        </w:rPr>
        <w:t>–</w:t>
      </w:r>
      <w:r w:rsidR="00132DEE" w:rsidRPr="00EA3929">
        <w:rPr>
          <w:rFonts w:asciiTheme="minorHAnsi" w:eastAsiaTheme="minorHAnsi" w:hAnsiTheme="minorHAnsi" w:cstheme="minorBidi"/>
        </w:rPr>
        <w:t>7)</w:t>
      </w:r>
      <w:r w:rsidR="009A3004">
        <w:rPr>
          <w:rFonts w:asciiTheme="minorHAnsi" w:eastAsiaTheme="minorHAnsi" w:hAnsiTheme="minorHAnsi" w:cstheme="minorBidi"/>
        </w:rPr>
        <w:t>.</w:t>
      </w:r>
    </w:p>
  </w:footnote>
  <w:footnote w:id="12">
    <w:p w14:paraId="2A1D2F0A" w14:textId="461E7386" w:rsidR="00472152" w:rsidRPr="001F10AE" w:rsidRDefault="00472152" w:rsidP="00472152">
      <w:pPr>
        <w:pStyle w:val="Allmrkusetekst"/>
      </w:pPr>
      <w:r w:rsidRPr="001F10AE">
        <w:rPr>
          <w:rStyle w:val="Allmrkuseviide"/>
        </w:rPr>
        <w:footnoteRef/>
      </w:r>
      <w:r w:rsidRPr="001F10AE">
        <w:t xml:space="preserve"> </w:t>
      </w:r>
      <w:hyperlink r:id="rId9" w:history="1">
        <w:r w:rsidRPr="001F10AE">
          <w:rPr>
            <w:rFonts w:asciiTheme="minorHAnsi" w:eastAsiaTheme="minorHAnsi" w:hAnsiTheme="minorHAnsi" w:cstheme="minorBidi"/>
            <w:color w:val="0000FF"/>
            <w:u w:val="single"/>
          </w:rPr>
          <w:t>Riigieelarve seadus–Riigi Teataja</w:t>
        </w:r>
      </w:hyperlink>
    </w:p>
  </w:footnote>
  <w:footnote w:id="13">
    <w:p w14:paraId="3CA252B2" w14:textId="6F203C6C" w:rsidR="00472152" w:rsidRPr="001F10AE" w:rsidRDefault="00472152" w:rsidP="00472152">
      <w:pPr>
        <w:pStyle w:val="Allmrkusetekst"/>
      </w:pPr>
      <w:r w:rsidRPr="001F10AE">
        <w:rPr>
          <w:rStyle w:val="Allmrkuseviide"/>
        </w:rPr>
        <w:footnoteRef/>
      </w:r>
      <w:r w:rsidRPr="001F10AE">
        <w:t xml:space="preserve"> </w:t>
      </w:r>
      <w:hyperlink r:id="rId10" w:history="1">
        <w:r w:rsidRPr="001F10AE">
          <w:rPr>
            <w:rFonts w:asciiTheme="minorHAnsi" w:eastAsiaTheme="minorHAnsi" w:hAnsiTheme="minorHAnsi" w:cstheme="minorBidi"/>
            <w:color w:val="0000FF"/>
            <w:u w:val="single"/>
          </w:rPr>
          <w:t>Majandusüksuste klassifitseerimise abiinfo | Statistikaamet</w:t>
        </w:r>
      </w:hyperlink>
    </w:p>
  </w:footnote>
  <w:footnote w:id="14">
    <w:p w14:paraId="3A4B5C1E" w14:textId="276BBEAB" w:rsidR="00472152" w:rsidRDefault="00472152" w:rsidP="00472152">
      <w:pPr>
        <w:pStyle w:val="Allmrkusetekst"/>
      </w:pPr>
      <w:r w:rsidRPr="001F10AE">
        <w:rPr>
          <w:rStyle w:val="Allmrkuseviide"/>
        </w:rPr>
        <w:footnoteRef/>
      </w:r>
      <w:r w:rsidRPr="001F10AE">
        <w:t xml:space="preserve"> </w:t>
      </w:r>
      <w:hyperlink r:id="rId11" w:history="1">
        <w:r w:rsidRPr="001F10AE">
          <w:rPr>
            <w:rFonts w:asciiTheme="minorHAnsi" w:eastAsiaTheme="minorHAnsi" w:hAnsiTheme="minorHAnsi" w:cstheme="minorBidi"/>
            <w:color w:val="0000FF"/>
            <w:u w:val="single"/>
          </w:rPr>
          <w:t>EURONA — Eurostat review on National Accounts and Macroeconomic Indicators — Issue No 2/2014 - Products Statistical Books - Eurostat</w:t>
        </w:r>
      </w:hyperlink>
    </w:p>
  </w:footnote>
  <w:footnote w:id="15">
    <w:p w14:paraId="49C9BF67" w14:textId="27508D6E" w:rsidR="00C67FD8" w:rsidRDefault="00C67FD8">
      <w:pPr>
        <w:pStyle w:val="Allmrkusetekst"/>
      </w:pPr>
      <w:r>
        <w:rPr>
          <w:rStyle w:val="Allmrkuseviide"/>
        </w:rPr>
        <w:footnoteRef/>
      </w:r>
      <w:hyperlink r:id="rId12" w:history="1">
        <w:r w:rsidR="004E0B76" w:rsidRPr="004E0B76">
          <w:rPr>
            <w:rStyle w:val="Hperlink"/>
          </w:rPr>
          <w:t>https://www.stat.ee/sites/default/files/2026-01/%C3%9Cksuste%20nimekiri%2001.12.2025%20EMTAK%202025_rev.02.01.2026.xlsx</w:t>
        </w:r>
      </w:hyperlink>
      <w:r>
        <w:t xml:space="preserve"> </w:t>
      </w:r>
    </w:p>
  </w:footnote>
  <w:footnote w:id="16">
    <w:p w14:paraId="0EE9A979" w14:textId="274D6DD3" w:rsidR="00483DC6" w:rsidRDefault="00483DC6">
      <w:pPr>
        <w:pStyle w:val="Allmrkusetekst"/>
      </w:pPr>
      <w:r>
        <w:rPr>
          <w:rStyle w:val="Allmrkuseviide"/>
        </w:rPr>
        <w:footnoteRef/>
      </w:r>
      <w:r>
        <w:t xml:space="preserve"> </w:t>
      </w:r>
      <w:hyperlink r:id="rId13" w:history="1">
        <w:r w:rsidR="0016381C" w:rsidRPr="0016381C">
          <w:rPr>
            <w:rFonts w:asciiTheme="minorHAnsi" w:eastAsiaTheme="minorHAnsi" w:hAnsiTheme="minorHAnsi" w:cstheme="minorBidi"/>
            <w:color w:val="0000FF"/>
            <w:sz w:val="22"/>
            <w:szCs w:val="22"/>
            <w:u w:val="single"/>
          </w:rPr>
          <w:t>Avaliku sektori statistika | Rahandusministeerium</w:t>
        </w:r>
      </w:hyperlink>
    </w:p>
  </w:footnote>
  <w:footnote w:id="17">
    <w:p w14:paraId="1AD976F2" w14:textId="22074F8B" w:rsidR="00F10C9A" w:rsidRDefault="00F10C9A">
      <w:pPr>
        <w:pStyle w:val="Allmrkusetekst"/>
      </w:pPr>
      <w:r>
        <w:rPr>
          <w:rStyle w:val="Allmrkuseviide"/>
        </w:rPr>
        <w:footnoteRef/>
      </w:r>
      <w:r>
        <w:t xml:space="preserve"> </w:t>
      </w:r>
      <w:r w:rsidR="009446E3" w:rsidRPr="009446E3">
        <w:t>Komisjoni soovitus (EL) 2024/2143, 29. juuli 2024, milles esitatakse suunised Euroopa Parlamendi ja nõukogu direktiivi (EL) 2023/1791 artikli 3 tõlgendamiseks seoses energiatõhususe esikohale seadmise põhimõttega (teatavaks tehtud numbri C(2024) 5284 all).</w:t>
      </w:r>
    </w:p>
  </w:footnote>
  <w:footnote w:id="18">
    <w:p w14:paraId="069CF7AA" w14:textId="15FDA689" w:rsidR="00AB097C" w:rsidRDefault="00AB097C">
      <w:pPr>
        <w:pStyle w:val="Allmrkusetekst"/>
      </w:pPr>
      <w:r>
        <w:rPr>
          <w:rStyle w:val="Allmrkuseviide"/>
        </w:rPr>
        <w:footnoteRef/>
      </w:r>
      <w:r>
        <w:t xml:space="preserve"> </w:t>
      </w:r>
      <w:r w:rsidRPr="00AB097C">
        <w:t>Tarbimiskaja all mõistetakse tarbija energiatarbimise ajutist vähendamist, suurendamist või ajaliselt nihutamist vastusena hinnasignaalile, võrguolukorrale või muule energiasüsteemi vajadusele.</w:t>
      </w:r>
    </w:p>
  </w:footnote>
  <w:footnote w:id="19">
    <w:p w14:paraId="48E155C8" w14:textId="17A403B6" w:rsidR="00502FE7" w:rsidRDefault="00502FE7">
      <w:pPr>
        <w:pStyle w:val="Allmrkusetekst"/>
      </w:pPr>
      <w:r>
        <w:rPr>
          <w:rStyle w:val="Allmrkuseviide"/>
        </w:rPr>
        <w:footnoteRef/>
      </w:r>
      <w:r>
        <w:t xml:space="preserve"> </w:t>
      </w:r>
      <w:bookmarkStart w:id="20" w:name="_Hlk201924726"/>
      <w:r>
        <w:fldChar w:fldCharType="begin"/>
      </w:r>
      <w:r>
        <w:instrText>HYPERLINK "https://eur-lex.europa.eu/legal-content/ET/TXT/PDF/?uri=OJ:L_202402143"</w:instrText>
      </w:r>
      <w:r>
        <w:fldChar w:fldCharType="separate"/>
      </w:r>
      <w:r w:rsidRPr="00502FE7">
        <w:rPr>
          <w:rFonts w:asciiTheme="minorHAnsi" w:eastAsiaTheme="minorHAnsi" w:hAnsiTheme="minorHAnsi" w:cstheme="minorBidi"/>
          <w:color w:val="0000FF"/>
          <w:u w:val="single"/>
        </w:rPr>
        <w:t>Komisjoni soovitus (EL) 2024/2143, 29. juuli 2024, milles esitatakse suunised Euroopa Parlamendi ja nõukogu direktiivi (EL) 2023/1791 artikli 3 tõlgendamiseks seoses energiatõhususe esikohale seadmise põhimõttega (teatavaks tehtud numbri C(2024) 5284 all)</w:t>
      </w:r>
      <w:r>
        <w:fldChar w:fldCharType="end"/>
      </w:r>
      <w:r w:rsidR="0044615C">
        <w:t>.</w:t>
      </w:r>
      <w:bookmarkEnd w:id="20"/>
    </w:p>
  </w:footnote>
  <w:footnote w:id="20">
    <w:p w14:paraId="1824B70E" w14:textId="06285A05" w:rsidR="001F10AE" w:rsidRDefault="001F10AE">
      <w:pPr>
        <w:pStyle w:val="Allmrkusetekst"/>
      </w:pPr>
      <w:r>
        <w:rPr>
          <w:rStyle w:val="Allmrkuseviide"/>
        </w:rPr>
        <w:footnoteRef/>
      </w:r>
      <w:r>
        <w:t xml:space="preserve"> </w:t>
      </w:r>
      <w:hyperlink r:id="rId14" w:history="1">
        <w:r w:rsidRPr="001F10AE">
          <w:rPr>
            <w:rFonts w:asciiTheme="minorHAnsi" w:eastAsiaTheme="minorHAnsi" w:hAnsiTheme="minorHAnsi" w:cstheme="minorBidi"/>
            <w:color w:val="0000FF"/>
            <w:sz w:val="22"/>
            <w:szCs w:val="22"/>
            <w:u w:val="single"/>
          </w:rPr>
          <w:t>eur-lex.europa.eu/legal-content/ET/TXT/PDF/?uri=CELEX:32020R0852</w:t>
        </w:r>
      </w:hyperlink>
      <w:r>
        <w:rPr>
          <w:rFonts w:asciiTheme="minorHAnsi" w:eastAsiaTheme="minorHAnsi" w:hAnsiTheme="minorHAnsi" w:cstheme="minorBidi"/>
          <w:sz w:val="22"/>
          <w:szCs w:val="22"/>
        </w:rPr>
        <w:t xml:space="preserve"> </w:t>
      </w:r>
    </w:p>
  </w:footnote>
  <w:footnote w:id="21">
    <w:p w14:paraId="44432F21" w14:textId="13EA288A" w:rsidR="00174292" w:rsidRDefault="00174292" w:rsidP="00174292">
      <w:pPr>
        <w:pStyle w:val="Allmrkusetekst"/>
      </w:pPr>
      <w:r w:rsidRPr="00E93224">
        <w:rPr>
          <w:rStyle w:val="Allmrkuseviide"/>
        </w:rPr>
        <w:footnoteRef/>
      </w:r>
      <w:r w:rsidRPr="00E93224">
        <w:t xml:space="preserve"> </w:t>
      </w:r>
      <w:hyperlink r:id="rId15" w:history="1">
        <w:r w:rsidRPr="00E93224">
          <w:rPr>
            <w:rFonts w:asciiTheme="minorHAnsi" w:eastAsiaTheme="minorHAnsi" w:hAnsiTheme="minorHAnsi" w:cstheme="minorBidi"/>
            <w:color w:val="0000FF"/>
            <w:u w:val="single"/>
          </w:rPr>
          <w:t>EUROOPA PARLAMENDI JA NÕUKOGU MÄÄRUS (EL) 2018/ 1999, - 11. detsember 2018, - milles käsitletakse energialiidu ja kliimameetmete juhtimist ning millega muudetakse Euroopa Parlamendi ja nõukogu määrusi (EÜ) nr 663/ 2009 ja (EÜ) nr 715/ 2009, Euroopa Parlamendi ja nõukogu direktiive 94/ 22/ EÜ, 98/ 70/ EÜ, 2009/ 31/ EÜ, 2009/ 73/ EÜ, 2010/ 31/ EL, 2012/ 27/ EL ja 2013/ 30/ EL ning nõukogu direktiive 2009/ 119/ EÜ ja (EL) 2015/ 652 ning tunnistatakse kehtetuks Euroopa Parlamendi ja nõukogu määrus (EL) nr 525/ 2013</w:t>
        </w:r>
      </w:hyperlink>
      <w:r w:rsidR="00D726F2">
        <w:t>.</w:t>
      </w:r>
    </w:p>
  </w:footnote>
  <w:footnote w:id="22">
    <w:p w14:paraId="6073E412" w14:textId="508811C8" w:rsidR="00174292" w:rsidRDefault="00174292" w:rsidP="00174292">
      <w:pPr>
        <w:pStyle w:val="Allmrkusetekst"/>
      </w:pPr>
      <w:r>
        <w:rPr>
          <w:rStyle w:val="Allmrkuseviide"/>
        </w:rPr>
        <w:footnoteRef/>
      </w:r>
      <w:r>
        <w:t xml:space="preserve"> </w:t>
      </w:r>
      <w:hyperlink r:id="rId16" w:history="1">
        <w:r w:rsidRPr="00FC5087">
          <w:rPr>
            <w:rStyle w:val="Hperlink"/>
          </w:rPr>
          <w:t>https://eur-lex.europa.eu/legal-content/ET/TXT/HTML/?uri=CELEX:52020DC0299&amp;from=EN</w:t>
        </w:r>
      </w:hyperlink>
    </w:p>
    <w:p w14:paraId="590173A2" w14:textId="77777777" w:rsidR="00174292" w:rsidRDefault="00174292" w:rsidP="00174292">
      <w:pPr>
        <w:pStyle w:val="Allmrkusetekst"/>
      </w:pPr>
    </w:p>
  </w:footnote>
  <w:footnote w:id="23">
    <w:p w14:paraId="27BDF9AD" w14:textId="086AC542" w:rsidR="00174292" w:rsidRDefault="00174292" w:rsidP="00BF49D4">
      <w:pPr>
        <w:pStyle w:val="Allmrkusetekst"/>
        <w:jc w:val="left"/>
      </w:pPr>
      <w:r>
        <w:rPr>
          <w:rStyle w:val="Allmrkuseviide"/>
        </w:rPr>
        <w:footnoteRef/>
      </w:r>
      <w:r>
        <w:t xml:space="preserve"> Riigikontrolli 2020</w:t>
      </w:r>
      <w:r w:rsidR="0032734B">
        <w:t>. aasta</w:t>
      </w:r>
      <w:r>
        <w:t xml:space="preserve"> kontrollaruanne „Investeeringute juhtimine ministeeriumites, riigi suuremates äriühingutes ülikoolides ja haiglates“</w:t>
      </w:r>
      <w:r w:rsidR="006F7C1A">
        <w:t>,</w:t>
      </w:r>
      <w:r>
        <w:t xml:space="preserve"> </w:t>
      </w:r>
      <w:hyperlink r:id="rId17" w:history="1">
        <w:r w:rsidRPr="00BC7017">
          <w:rPr>
            <w:rStyle w:val="Hperlink"/>
          </w:rPr>
          <w:t>https://www.riigikontroll.ee/DesktopModules/DigiDetail/FileDownloader.aspx?AuditId=2497&amp;FileId=14550</w:t>
        </w:r>
      </w:hyperlink>
      <w:r w:rsidR="002401E6">
        <w:t>.</w:t>
      </w:r>
    </w:p>
  </w:footnote>
  <w:footnote w:id="24">
    <w:p w14:paraId="58F4AD94" w14:textId="59ADFAD6" w:rsidR="006D2008" w:rsidRDefault="006D2008" w:rsidP="006D2008">
      <w:pPr>
        <w:pStyle w:val="Allmrkusetekst"/>
      </w:pPr>
      <w:r>
        <w:rPr>
          <w:rStyle w:val="Allmrkuseviide"/>
        </w:rPr>
        <w:footnoteRef/>
      </w:r>
      <w:r>
        <w:t xml:space="preserve"> </w:t>
      </w:r>
      <w:hyperlink r:id="rId18" w:history="1">
        <w:r w:rsidRPr="00057B06">
          <w:rPr>
            <w:rStyle w:val="Hperlink"/>
          </w:rPr>
          <w:t>https://eda.europa.eu/docs/default-source/brochures/05-01-24-defence-energy-factsheet.pdf</w:t>
        </w:r>
      </w:hyperlink>
    </w:p>
  </w:footnote>
  <w:footnote w:id="25">
    <w:p w14:paraId="3DB3FC7A" w14:textId="1B1CE580" w:rsidR="006D2008" w:rsidRDefault="006D2008" w:rsidP="006D2008">
      <w:pPr>
        <w:pStyle w:val="Allmrkusetekst"/>
      </w:pPr>
      <w:r>
        <w:rPr>
          <w:rStyle w:val="Allmrkuseviide"/>
        </w:rPr>
        <w:footnoteRef/>
      </w:r>
      <w:r>
        <w:t xml:space="preserve"> </w:t>
      </w:r>
      <w:hyperlink r:id="rId19" w:history="1">
        <w:r w:rsidRPr="00552145">
          <w:rPr>
            <w:rStyle w:val="Hperlink"/>
          </w:rPr>
          <w:t>https://eda.europa.eu/what-we-do/eu-policies/consultation-forum</w:t>
        </w:r>
      </w:hyperlink>
    </w:p>
  </w:footnote>
  <w:footnote w:id="26">
    <w:p w14:paraId="3CE9BBDF" w14:textId="2A1B5773" w:rsidR="006D2008" w:rsidRDefault="006D2008" w:rsidP="006D2008">
      <w:pPr>
        <w:pStyle w:val="Allmrkusetekst"/>
      </w:pPr>
      <w:r>
        <w:rPr>
          <w:rStyle w:val="Allmrkuseviide"/>
        </w:rPr>
        <w:footnoteRef/>
      </w:r>
      <w:r>
        <w:t xml:space="preserve"> </w:t>
      </w:r>
      <w:hyperlink r:id="rId20" w:history="1">
        <w:r w:rsidRPr="0050087C">
          <w:rPr>
            <w:rStyle w:val="Hperlink"/>
          </w:rPr>
          <w:t>https://kaitseministeerium.ee/et/eesmargid-tegevused/kaitseministeeriumi-valitsemisala-kliimastrateegia</w:t>
        </w:r>
      </w:hyperlink>
    </w:p>
  </w:footnote>
  <w:footnote w:id="27">
    <w:p w14:paraId="6FE0F0A1" w14:textId="62E7C1C2" w:rsidR="00335981" w:rsidRDefault="00335981" w:rsidP="00335981">
      <w:pPr>
        <w:pStyle w:val="Allmrkusetekst"/>
      </w:pPr>
      <w:r>
        <w:rPr>
          <w:rStyle w:val="Allmrkuseviide"/>
        </w:rPr>
        <w:footnoteRef/>
      </w:r>
      <w:r>
        <w:t xml:space="preserve"> </w:t>
      </w:r>
      <w:hyperlink r:id="rId21" w:history="1">
        <w:r w:rsidRPr="00864C64">
          <w:rPr>
            <w:rStyle w:val="Hperlink"/>
          </w:rPr>
          <w:t>Nõuded energiamärgise andmisele ja energiamärgisele–Riigi Teataja</w:t>
        </w:r>
      </w:hyperlink>
      <w:r w:rsidR="00BC1E00">
        <w:t>,</w:t>
      </w:r>
      <w:r>
        <w:t xml:space="preserve"> § 2 p 6.</w:t>
      </w:r>
    </w:p>
  </w:footnote>
  <w:footnote w:id="28">
    <w:p w14:paraId="237C386A" w14:textId="37D24654" w:rsidR="00335981" w:rsidRDefault="00335981" w:rsidP="00335981">
      <w:pPr>
        <w:pStyle w:val="Allmrkusetekst"/>
      </w:pPr>
      <w:r>
        <w:rPr>
          <w:rStyle w:val="Allmrkuseviide"/>
        </w:rPr>
        <w:footnoteRef/>
      </w:r>
      <w:r>
        <w:t xml:space="preserve"> </w:t>
      </w:r>
      <w:hyperlink r:id="rId22" w:history="1">
        <w:r w:rsidRPr="0050087C">
          <w:rPr>
            <w:rStyle w:val="Hperlink"/>
          </w:rPr>
          <w:t>https://livekluster.ehr.ee/ui/ehr/v1/document/kp</w:t>
        </w:r>
      </w:hyperlink>
    </w:p>
  </w:footnote>
  <w:footnote w:id="29">
    <w:p w14:paraId="691EC078" w14:textId="380775D1" w:rsidR="006A7358" w:rsidRDefault="006A7358" w:rsidP="006A7358">
      <w:pPr>
        <w:pStyle w:val="Allmrkusetekst"/>
      </w:pPr>
      <w:r w:rsidRPr="00BC7625">
        <w:rPr>
          <w:rStyle w:val="Allmrkuseviide"/>
        </w:rPr>
        <w:footnoteRef/>
      </w:r>
      <w:r w:rsidRPr="00BC7625">
        <w:t xml:space="preserve"> </w:t>
      </w:r>
      <w:hyperlink r:id="rId23" w:history="1">
        <w:r w:rsidRPr="00BC7625">
          <w:rPr>
            <w:rFonts w:asciiTheme="minorHAnsi" w:eastAsiaTheme="minorHAnsi" w:hAnsiTheme="minorHAnsi" w:cstheme="minorBidi"/>
            <w:color w:val="0000FF"/>
            <w:u w:val="single"/>
          </w:rPr>
          <w:t>KE08: ETTEVÕTETES TARBITUD KÜTUSE JA ENERGIA KESKMINE MAKSUMUS | Näitaja, Kütuse/energia liik ning Vaatlusperiood. Statistika andmebaas</w:t>
        </w:r>
      </w:hyperlink>
    </w:p>
  </w:footnote>
  <w:footnote w:id="30">
    <w:p w14:paraId="61A55EE6" w14:textId="00BE90F9" w:rsidR="000D159D" w:rsidRPr="008E2746" w:rsidRDefault="000D159D">
      <w:pPr>
        <w:pStyle w:val="Allmrkusetekst"/>
      </w:pPr>
      <w:r>
        <w:rPr>
          <w:rStyle w:val="Allmrkuseviide"/>
        </w:rPr>
        <w:footnoteRef/>
      </w:r>
      <w:r w:rsidR="00B63847">
        <w:t xml:space="preserve"> Infot ei </w:t>
      </w:r>
      <w:r w:rsidR="00152CC2">
        <w:t xml:space="preserve">avaldata </w:t>
      </w:r>
      <w:r w:rsidR="00E05A28">
        <w:t xml:space="preserve">AvTS § 35 lg 1 p </w:t>
      </w:r>
      <w:r w:rsidR="008E2746">
        <w:t>3</w:t>
      </w:r>
      <w:r w:rsidR="008E2746">
        <w:rPr>
          <w:vertAlign w:val="superscript"/>
        </w:rPr>
        <w:t>1</w:t>
      </w:r>
      <w:r w:rsidR="008E2746">
        <w:t xml:space="preserve"> ja p 6</w:t>
      </w:r>
      <w:r w:rsidR="008E2746">
        <w:rPr>
          <w:vertAlign w:val="superscript"/>
        </w:rPr>
        <w:t>1</w:t>
      </w:r>
      <w:r w:rsidR="008E2746">
        <w:t xml:space="preserve"> </w:t>
      </w:r>
      <w:r w:rsidR="00AB4393">
        <w:t>kohaselt</w:t>
      </w:r>
      <w:r w:rsidR="00F979EE">
        <w:t xml:space="preserve">. </w:t>
      </w:r>
    </w:p>
  </w:footnote>
  <w:footnote w:id="31">
    <w:p w14:paraId="5BCAB487" w14:textId="163F1298" w:rsidR="006A7358" w:rsidRDefault="006A7358" w:rsidP="006A7358">
      <w:pPr>
        <w:pStyle w:val="Allmrkusetekst"/>
      </w:pPr>
      <w:r>
        <w:rPr>
          <w:rStyle w:val="Allmrkuseviide"/>
        </w:rPr>
        <w:footnoteRef/>
      </w:r>
      <w:r>
        <w:t xml:space="preserve"> AS Tallin</w:t>
      </w:r>
      <w:r w:rsidR="00B0352F">
        <w:t>n</w:t>
      </w:r>
      <w:r>
        <w:t>a Linnatran</w:t>
      </w:r>
      <w:r w:rsidR="00F979EE">
        <w:t>s</w:t>
      </w:r>
      <w:r>
        <w:t>p</w:t>
      </w:r>
      <w:r w:rsidR="003F08BD">
        <w:t>or</w:t>
      </w:r>
      <w:r w:rsidR="00B0352F">
        <w:t>di energiatarbimist</w:t>
      </w:r>
      <w:r>
        <w:t xml:space="preserve"> on arvestatud juba ühistranspordi</w:t>
      </w:r>
      <w:r w:rsidR="003F08BD">
        <w:t>s</w:t>
      </w:r>
      <w:r>
        <w:t>.</w:t>
      </w:r>
    </w:p>
  </w:footnote>
  <w:footnote w:id="32">
    <w:p w14:paraId="0A7C7F54" w14:textId="4E070A07" w:rsidR="006A7358" w:rsidRPr="00305A09" w:rsidRDefault="006A7358" w:rsidP="006A7358">
      <w:pPr>
        <w:pStyle w:val="Allmrkusetekst"/>
      </w:pPr>
      <w:r w:rsidRPr="00305A09">
        <w:rPr>
          <w:rStyle w:val="Allmrkuseviide"/>
        </w:rPr>
        <w:footnoteRef/>
      </w:r>
      <w:r w:rsidRPr="00305A09">
        <w:t xml:space="preserve"> </w:t>
      </w:r>
      <w:hyperlink r:id="rId24" w:history="1">
        <w:r w:rsidRPr="00305A09">
          <w:rPr>
            <w:rFonts w:asciiTheme="minorHAnsi" w:eastAsiaTheme="minorHAnsi" w:hAnsiTheme="minorHAnsi" w:cstheme="minorBidi"/>
            <w:color w:val="0000FF"/>
            <w:u w:val="single"/>
          </w:rPr>
          <w:t>kaitseministeerium_kliimastrateegia.pdf</w:t>
        </w:r>
      </w:hyperlink>
    </w:p>
  </w:footnote>
  <w:footnote w:id="33">
    <w:p w14:paraId="6FFBB42B" w14:textId="7EA4038A" w:rsidR="006441B0" w:rsidRDefault="006441B0">
      <w:pPr>
        <w:pStyle w:val="Allmrkusetekst"/>
      </w:pPr>
      <w:r>
        <w:rPr>
          <w:rStyle w:val="Allmrkuseviide"/>
        </w:rPr>
        <w:footnoteRef/>
      </w:r>
      <w:r>
        <w:t xml:space="preserve"> </w:t>
      </w:r>
      <w:hyperlink r:id="rId25" w:history="1">
        <w:r w:rsidRPr="00305A09">
          <w:rPr>
            <w:rFonts w:asciiTheme="minorHAnsi" w:eastAsiaTheme="minorHAnsi" w:hAnsiTheme="minorHAnsi" w:cstheme="minorBidi"/>
            <w:color w:val="0000FF"/>
            <w:u w:val="single"/>
          </w:rPr>
          <w:t>Hoone indikatiivse energiatõhususe klassi reaalajas määramine ning energiatõhususearvu järelevalve automatiseerimine | Riigikantselei</w:t>
        </w:r>
      </w:hyperlink>
    </w:p>
  </w:footnote>
  <w:footnote w:id="34">
    <w:p w14:paraId="2C83202F" w14:textId="78AAB1AA" w:rsidR="005D40C7" w:rsidRDefault="005D40C7">
      <w:pPr>
        <w:pStyle w:val="Allmrkusetekst"/>
      </w:pPr>
      <w:r>
        <w:rPr>
          <w:rStyle w:val="Allmrkuseviide"/>
        </w:rPr>
        <w:footnoteRef/>
      </w:r>
      <w:r>
        <w:t xml:space="preserve"> </w:t>
      </w:r>
      <w:hyperlink r:id="rId26" w:history="1">
        <w:r w:rsidRPr="00305A09">
          <w:rPr>
            <w:rFonts w:asciiTheme="minorHAnsi" w:eastAsiaTheme="minorHAnsi" w:hAnsiTheme="minorHAnsi" w:cstheme="minorBidi"/>
            <w:color w:val="0000FF"/>
            <w:u w:val="single"/>
          </w:rPr>
          <w:t>Andmepõhine aruandlus | Reaalajamajandus</w:t>
        </w:r>
      </w:hyperlink>
      <w:r>
        <w:t xml:space="preserve"> </w:t>
      </w:r>
    </w:p>
  </w:footnote>
  <w:footnote w:id="35">
    <w:p w14:paraId="16CEFEBD" w14:textId="079AE3C4" w:rsidR="0054382D" w:rsidRDefault="0054382D">
      <w:pPr>
        <w:pStyle w:val="Allmrkusetekst"/>
      </w:pPr>
      <w:r>
        <w:rPr>
          <w:rStyle w:val="Allmrkuseviide"/>
        </w:rPr>
        <w:footnoteRef/>
      </w:r>
      <w:r>
        <w:t xml:space="preserve"> </w:t>
      </w:r>
      <w:hyperlink r:id="rId27" w:history="1">
        <w:r w:rsidR="00EE5BC7" w:rsidRPr="00EE5BC7">
          <w:rPr>
            <w:rStyle w:val="Hperlink"/>
          </w:rPr>
          <w:t>Kliima- ja energiapoliitika uuringud | Keskkonnainvesteeringute Keskus</w:t>
        </w:r>
      </w:hyperlink>
      <w:r w:rsidR="00EE5BC7">
        <w:t xml:space="preserve"> </w:t>
      </w:r>
    </w:p>
  </w:footnote>
  <w:footnote w:id="36">
    <w:p w14:paraId="1EF51974" w14:textId="0313E7A2" w:rsidR="006A7358" w:rsidRPr="00305A09" w:rsidRDefault="006A7358" w:rsidP="006A7358">
      <w:pPr>
        <w:pStyle w:val="Allmrkusetekst"/>
      </w:pPr>
      <w:r w:rsidRPr="00305A09">
        <w:rPr>
          <w:rStyle w:val="Allmrkuseviide"/>
        </w:rPr>
        <w:footnoteRef/>
      </w:r>
      <w:r w:rsidRPr="00305A09">
        <w:t xml:space="preserve"> </w:t>
      </w:r>
      <w:hyperlink r:id="rId28" w:history="1">
        <w:r w:rsidRPr="007B2ADE">
          <w:rPr>
            <w:rFonts w:asciiTheme="minorHAnsi" w:eastAsiaTheme="minorHAnsi" w:hAnsiTheme="minorHAnsi" w:cstheme="minorBidi"/>
            <w:color w:val="0000FF"/>
            <w:u w:val="single"/>
          </w:rPr>
          <w:t>Nõuded energiamärgise andmisele ja energiamärgisele–Riigi Teataja</w:t>
        </w:r>
      </w:hyperlink>
    </w:p>
  </w:footnote>
  <w:footnote w:id="37">
    <w:p w14:paraId="3BDE46F1" w14:textId="47766523" w:rsidR="006A7358" w:rsidRPr="006073E0" w:rsidRDefault="006A7358" w:rsidP="006A7358">
      <w:pPr>
        <w:pStyle w:val="Allmrkusetekst"/>
      </w:pPr>
      <w:r w:rsidRPr="006073E0">
        <w:rPr>
          <w:rStyle w:val="Allmrkuseviide"/>
        </w:rPr>
        <w:footnoteRef/>
      </w:r>
      <w:r w:rsidRPr="006073E0">
        <w:t xml:space="preserve"> </w:t>
      </w:r>
      <w:hyperlink r:id="rId29" w:history="1">
        <w:r w:rsidRPr="007B2ADE">
          <w:rPr>
            <w:rFonts w:asciiTheme="minorHAnsi" w:eastAsiaTheme="minorHAnsi" w:hAnsiTheme="minorHAnsi" w:cstheme="minorBidi"/>
            <w:color w:val="0000FF"/>
            <w:u w:val="single"/>
          </w:rPr>
          <w:t>Nõuded energiamärgise andmisele ja energiamärgisele–Riigi Teataja</w:t>
        </w:r>
      </w:hyperlink>
      <w:r w:rsidR="00F20E3B">
        <w:rPr>
          <w:rFonts w:asciiTheme="minorHAnsi" w:eastAsiaTheme="minorHAnsi" w:hAnsiTheme="minorHAnsi" w:cstheme="minorBidi"/>
        </w:rPr>
        <w:t>,</w:t>
      </w:r>
      <w:r w:rsidRPr="007B2ADE">
        <w:rPr>
          <w:rFonts w:asciiTheme="minorHAnsi" w:eastAsiaTheme="minorHAnsi" w:hAnsiTheme="minorHAnsi" w:cstheme="minorBidi"/>
        </w:rPr>
        <w:t xml:space="preserve"> § 2 p 6</w:t>
      </w:r>
      <w:r w:rsidR="008558D1">
        <w:rPr>
          <w:rFonts w:asciiTheme="minorHAnsi" w:eastAsiaTheme="minorHAnsi" w:hAnsiTheme="minorHAnsi" w:cstheme="minorBidi"/>
        </w:rPr>
        <w:t>.</w:t>
      </w:r>
    </w:p>
  </w:footnote>
  <w:footnote w:id="38">
    <w:p w14:paraId="5954502F" w14:textId="718C50C8" w:rsidR="006A7358" w:rsidRDefault="006A7358" w:rsidP="006A7358">
      <w:pPr>
        <w:pStyle w:val="Allmrkusetekst"/>
      </w:pPr>
      <w:r w:rsidRPr="00305A09">
        <w:rPr>
          <w:rStyle w:val="Allmrkuseviide"/>
        </w:rPr>
        <w:footnoteRef/>
      </w:r>
      <w:r w:rsidRPr="00305A09">
        <w:t xml:space="preserve"> </w:t>
      </w:r>
      <w:hyperlink r:id="rId30" w:history="1">
        <w:r w:rsidRPr="007B2ADE">
          <w:rPr>
            <w:rFonts w:asciiTheme="minorHAnsi" w:eastAsiaTheme="minorHAnsi" w:hAnsiTheme="minorHAnsi" w:cstheme="minorBidi"/>
            <w:color w:val="0000FF"/>
            <w:u w:val="single"/>
          </w:rPr>
          <w:t>Ehitisregister</w:t>
        </w:r>
      </w:hyperlink>
    </w:p>
  </w:footnote>
  <w:footnote w:id="39">
    <w:p w14:paraId="308DDB6A" w14:textId="5CAD98D6" w:rsidR="002E6D9A" w:rsidRDefault="002E6D9A">
      <w:pPr>
        <w:pStyle w:val="Allmrkusetekst"/>
      </w:pPr>
      <w:r>
        <w:rPr>
          <w:rStyle w:val="Allmrkuseviide"/>
        </w:rPr>
        <w:footnoteRef/>
      </w:r>
      <w:r>
        <w:t xml:space="preserve"> </w:t>
      </w:r>
      <w:r w:rsidRPr="002E6D9A">
        <w:t>https://minuomavalitsus.ee/muud-toolauad/kinnisvara-ulevaade</w:t>
      </w:r>
    </w:p>
  </w:footnote>
  <w:footnote w:id="40">
    <w:p w14:paraId="3048A0AB" w14:textId="42B2745E" w:rsidR="00CC7BBA" w:rsidRPr="00CC7BBA" w:rsidRDefault="00CC7BBA" w:rsidP="00C22227">
      <w:pPr>
        <w:pStyle w:val="Allmrkusetekst"/>
      </w:pPr>
      <w:r>
        <w:rPr>
          <w:rStyle w:val="Allmrkuseviide"/>
        </w:rPr>
        <w:footnoteRef/>
      </w:r>
      <w:r>
        <w:t xml:space="preserve"> RKAS on aastatel 2020</w:t>
      </w:r>
      <w:r w:rsidR="00C22227">
        <w:t>–</w:t>
      </w:r>
      <w:r>
        <w:t>2024 rekonstrueerinud kokku ~</w:t>
      </w:r>
      <w:r w:rsidR="006C4ADE">
        <w:t xml:space="preserve"> </w:t>
      </w:r>
      <w:r>
        <w:t>75 000 m</w:t>
      </w:r>
      <w:r>
        <w:rPr>
          <w:vertAlign w:val="superscript"/>
        </w:rPr>
        <w:t>2</w:t>
      </w:r>
      <w:r>
        <w:t xml:space="preserve"> pinda, mis on </w:t>
      </w:r>
      <w:r w:rsidR="00477E1F">
        <w:t xml:space="preserve">kolmandik </w:t>
      </w:r>
      <w:r w:rsidR="00A35727">
        <w:t>sellest eesmärgist</w:t>
      </w:r>
      <w:r w:rsidR="00C22227">
        <w:t>,</w:t>
      </w:r>
      <w:r w:rsidR="00A35727">
        <w:t xml:space="preserve"> mis tuleb iga aasta saavutada.</w:t>
      </w:r>
    </w:p>
  </w:footnote>
  <w:footnote w:id="41">
    <w:p w14:paraId="59AC253C" w14:textId="3017F08F" w:rsidR="00F371E5" w:rsidRDefault="00F371E5" w:rsidP="00F371E5">
      <w:pPr>
        <w:pStyle w:val="Allmrkusetekst"/>
      </w:pPr>
      <w:r>
        <w:rPr>
          <w:rStyle w:val="Allmrkuseviide"/>
        </w:rPr>
        <w:footnoteRef/>
      </w:r>
      <w:r>
        <w:rPr>
          <w:rFonts w:asciiTheme="minorHAnsi" w:eastAsiaTheme="minorHAnsi" w:hAnsiTheme="minorHAnsi" w:cstheme="minorBidi"/>
          <w:sz w:val="22"/>
          <w:szCs w:val="22"/>
        </w:rPr>
        <w:t xml:space="preserve"> </w:t>
      </w:r>
      <w:hyperlink r:id="rId31" w:history="1">
        <w:r w:rsidRPr="007B2ADE">
          <w:rPr>
            <w:rFonts w:asciiTheme="minorHAnsi" w:eastAsiaTheme="minorHAnsi" w:hAnsiTheme="minorHAnsi" w:cstheme="minorBidi"/>
            <w:color w:val="0000FF"/>
            <w:u w:val="single"/>
          </w:rPr>
          <w:t>Energiamajanduse korralduse seadus–Riigi Teataja</w:t>
        </w:r>
      </w:hyperlink>
      <w:r w:rsidR="00A47207">
        <w:t>,</w:t>
      </w:r>
      <w:r w:rsidRPr="007B2ADE">
        <w:rPr>
          <w:rFonts w:asciiTheme="minorHAnsi" w:eastAsiaTheme="minorHAnsi" w:hAnsiTheme="minorHAnsi" w:cstheme="minorBidi"/>
        </w:rPr>
        <w:t xml:space="preserve"> § 2 p 11</w:t>
      </w:r>
      <w:r w:rsidR="00C22227">
        <w:rPr>
          <w:rFonts w:asciiTheme="minorHAnsi" w:eastAsiaTheme="minorHAnsi" w:hAnsiTheme="minorHAnsi" w:cstheme="minorBidi"/>
        </w:rPr>
        <w:t>:</w:t>
      </w:r>
      <w:r w:rsidRPr="007B2ADE">
        <w:rPr>
          <w:rFonts w:asciiTheme="minorHAnsi" w:eastAsiaTheme="minorHAnsi" w:hAnsiTheme="minorHAnsi" w:cstheme="minorBidi"/>
        </w:rPr>
        <w:t xml:space="preserve"> kasulik üldpõrandapind – hoone köetav pind, mis on hoone kõigi nende ruumide suletud netopindade summa, mille ruumiõhu kvaliteedi tagamiseks, s</w:t>
      </w:r>
      <w:r w:rsidR="00C22227">
        <w:rPr>
          <w:rFonts w:asciiTheme="minorHAnsi" w:eastAsiaTheme="minorHAnsi" w:hAnsiTheme="minorHAnsi" w:cstheme="minorBidi"/>
        </w:rPr>
        <w:t>h</w:t>
      </w:r>
      <w:r w:rsidRPr="007B2ADE">
        <w:rPr>
          <w:rFonts w:asciiTheme="minorHAnsi" w:eastAsiaTheme="minorHAnsi" w:hAnsiTheme="minorHAnsi" w:cstheme="minorBidi"/>
        </w:rPr>
        <w:t xml:space="preserve"> temperatuuri hoidmiseks, tõstmiseks või langetamiseks kasutatakse energiat.</w:t>
      </w:r>
    </w:p>
  </w:footnote>
  <w:footnote w:id="42">
    <w:p w14:paraId="0D6740BB" w14:textId="380B5B41" w:rsidR="00F371E5" w:rsidRDefault="00F371E5" w:rsidP="00F371E5">
      <w:pPr>
        <w:pStyle w:val="Allmrkusetekst"/>
      </w:pPr>
      <w:r>
        <w:rPr>
          <w:rStyle w:val="Allmrkuseviide"/>
        </w:rPr>
        <w:footnoteRef/>
      </w:r>
      <w:r>
        <w:t xml:space="preserve"> </w:t>
      </w:r>
      <w:r w:rsidRPr="00F00ECD">
        <w:t>Võrdlusalus hõlmab vaid neid hooneid, mis kuuluvad 1. jaanuari 2024. aasta seisuga avaliku sektori asutustele. Hooned, mi</w:t>
      </w:r>
      <w:r>
        <w:t>da</w:t>
      </w:r>
      <w:r w:rsidRPr="00F00ECD">
        <w:t xml:space="preserve"> avaliku sektori asutused omandavad pärast seda kuupäeva, võrdlusaluses ei sisaldu, kuid need võivad aidata kaasa eesmärgi saavutamisele, kui need renoveeritakse liginullenergiahoone või heitevaba hoone standardile vastavaks.</w:t>
      </w:r>
    </w:p>
  </w:footnote>
  <w:footnote w:id="43">
    <w:p w14:paraId="4D2AEC39" w14:textId="77777777" w:rsidR="00F371E5" w:rsidRDefault="00F371E5" w:rsidP="00F371E5">
      <w:pPr>
        <w:pStyle w:val="Allmrkusetekst"/>
      </w:pPr>
      <w:r>
        <w:rPr>
          <w:rStyle w:val="Allmrkuseviide"/>
        </w:rPr>
        <w:footnoteRef/>
      </w:r>
      <w:r>
        <w:t xml:space="preserve"> </w:t>
      </w:r>
      <w:r w:rsidRPr="00645250">
        <w:t>Kohustus lepingutingimused läbi rääkida</w:t>
      </w:r>
      <w:r>
        <w:t xml:space="preserve">, juhul kui lepingut pikendatakse, toimumas on muud olulised ehitus ja remonditööd. </w:t>
      </w:r>
    </w:p>
  </w:footnote>
  <w:footnote w:id="44">
    <w:p w14:paraId="02B51995" w14:textId="77777777" w:rsidR="00F371E5" w:rsidRDefault="00F371E5" w:rsidP="00F371E5">
      <w:pPr>
        <w:pStyle w:val="Allmrkusetekst"/>
      </w:pPr>
      <w:r>
        <w:rPr>
          <w:rStyle w:val="Allmrkuseviide"/>
        </w:rPr>
        <w:footnoteRef/>
      </w:r>
      <w:r>
        <w:t xml:space="preserve"> </w:t>
      </w:r>
      <w:r w:rsidRPr="001A7DBC">
        <w:t>Vaid juhul, kui need renoveeritakse sellegipoolest liginullenergiahooneteks või heitevabadeks hooneteks.</w:t>
      </w:r>
    </w:p>
  </w:footnote>
  <w:footnote w:id="45">
    <w:p w14:paraId="78A3188E" w14:textId="6CE7B2E2" w:rsidR="00F371E5" w:rsidRDefault="00F371E5" w:rsidP="00F371E5">
      <w:pPr>
        <w:pStyle w:val="Allmrkusetekst"/>
      </w:pPr>
      <w:r w:rsidRPr="00BA7E79">
        <w:rPr>
          <w:rStyle w:val="Allmrkuseviide"/>
        </w:rPr>
        <w:footnoteRef/>
      </w:r>
      <w:r w:rsidRPr="00BA7E79">
        <w:t xml:space="preserve"> </w:t>
      </w:r>
      <w:r w:rsidR="006C4ADE">
        <w:t>P</w:t>
      </w:r>
      <w:r w:rsidRPr="00BA7E79">
        <w:t>iisab renoveerimisest liikmesriikide kehtestatud asjakohase energiatõhususe tasemeni, mis võib jääda allapoole liginullenergiahoone standardit. Hoone ei pea olema pärast renoveerimist liginullenergiahoone.</w:t>
      </w:r>
    </w:p>
  </w:footnote>
  <w:footnote w:id="46">
    <w:p w14:paraId="23F1FEF8" w14:textId="5149D8D8" w:rsidR="00F371E5" w:rsidRDefault="00F371E5" w:rsidP="00F371E5">
      <w:pPr>
        <w:pStyle w:val="Allmrkusetekst"/>
      </w:pPr>
      <w:r>
        <w:rPr>
          <w:rStyle w:val="Allmrkuseviide"/>
        </w:rPr>
        <w:footnoteRef/>
      </w:r>
      <w:r>
        <w:t xml:space="preserve"> </w:t>
      </w:r>
      <w:r w:rsidR="006C4ADE">
        <w:t>I</w:t>
      </w:r>
      <w:r w:rsidRPr="00E3610B">
        <w:t>nventuur</w:t>
      </w:r>
      <w:r w:rsidR="001834F0">
        <w:t>iga</w:t>
      </w:r>
      <w:r w:rsidRPr="00E3610B">
        <w:t xml:space="preserve"> hõlmama</w:t>
      </w:r>
      <w:r w:rsidR="001834F0">
        <w:t>ta</w:t>
      </w:r>
      <w:r w:rsidRPr="00E3610B">
        <w:t xml:space="preserve"> hooned, mille kasulik üldpõrandapind jääb alla 250 m2, kuid liikmesriigid võivad otsustada lisada need hooned inventuuri, et saada üldkasutatavatest hoonetest täielik ülevaade.</w:t>
      </w:r>
    </w:p>
  </w:footnote>
  <w:footnote w:id="47">
    <w:p w14:paraId="0670FB6A" w14:textId="4246E3F5" w:rsidR="0021100A" w:rsidRPr="00E25A16" w:rsidRDefault="0021100A" w:rsidP="0021100A">
      <w:pPr>
        <w:pStyle w:val="Allmrkusetekst"/>
      </w:pPr>
      <w:r w:rsidRPr="00E25A16">
        <w:rPr>
          <w:rStyle w:val="Allmrkuseviide"/>
        </w:rPr>
        <w:footnoteRef/>
      </w:r>
      <w:r w:rsidRPr="00E25A16">
        <w:t xml:space="preserve"> </w:t>
      </w:r>
      <w:hyperlink r:id="rId32" w:history="1">
        <w:r w:rsidRPr="007B2ADE">
          <w:rPr>
            <w:rFonts w:asciiTheme="minorHAnsi" w:eastAsiaTheme="minorHAnsi" w:hAnsiTheme="minorHAnsi" w:cstheme="minorBidi"/>
            <w:color w:val="0000FF"/>
            <w:u w:val="single"/>
          </w:rPr>
          <w:t>Ehitusseadustik–Riigi Teataja</w:t>
        </w:r>
      </w:hyperlink>
    </w:p>
  </w:footnote>
  <w:footnote w:id="48">
    <w:p w14:paraId="3769B300" w14:textId="691F6C49" w:rsidR="0021100A" w:rsidRDefault="0021100A" w:rsidP="0021100A">
      <w:pPr>
        <w:pStyle w:val="Allmrkusetekst"/>
      </w:pPr>
      <w:r w:rsidRPr="00E25A16">
        <w:rPr>
          <w:rStyle w:val="Allmrkuseviide"/>
        </w:rPr>
        <w:footnoteRef/>
      </w:r>
      <w:r w:rsidRPr="00E25A16">
        <w:t xml:space="preserve"> </w:t>
      </w:r>
      <w:hyperlink r:id="rId33" w:history="1">
        <w:r w:rsidRPr="007B2ADE">
          <w:rPr>
            <w:rFonts w:asciiTheme="minorHAnsi" w:eastAsiaTheme="minorHAnsi" w:hAnsiTheme="minorHAnsi" w:cstheme="minorBidi"/>
            <w:color w:val="0000FF"/>
            <w:u w:val="single"/>
          </w:rPr>
          <w:t>Euroopa Parlamendi ja nõukogu direktiiv (EL) 2024/1275, 24. aprill 2024, hoonete energiatõhususe kohta (uuesti sõnastatud) (EMPs kohaldatav tekst)</w:t>
        </w:r>
      </w:hyperlink>
      <w:r w:rsidR="00AA5ECA">
        <w:t>.</w:t>
      </w:r>
    </w:p>
  </w:footnote>
  <w:footnote w:id="49">
    <w:p w14:paraId="03BD0935" w14:textId="4313803D" w:rsidR="00BC0A29" w:rsidRPr="00260C70" w:rsidRDefault="00BC0A29" w:rsidP="00BC0A29">
      <w:pPr>
        <w:pStyle w:val="Allmrkusetekst"/>
      </w:pPr>
      <w:r w:rsidRPr="00260C70">
        <w:rPr>
          <w:rStyle w:val="Allmrkuseviide"/>
        </w:rPr>
        <w:footnoteRef/>
      </w:r>
      <w:r w:rsidRPr="00260C70">
        <w:t xml:space="preserve"> </w:t>
      </w:r>
      <w:hyperlink r:id="rId34" w:history="1">
        <w:r w:rsidRPr="009111B0">
          <w:rPr>
            <w:rFonts w:asciiTheme="minorHAnsi" w:eastAsiaTheme="minorHAnsi" w:hAnsiTheme="minorHAnsi" w:cstheme="minorBidi"/>
            <w:color w:val="0000FF"/>
            <w:u w:val="single"/>
          </w:rPr>
          <w:t>Sotsiaalhoolekande seadus–Riigi Teataja</w:t>
        </w:r>
      </w:hyperlink>
    </w:p>
  </w:footnote>
  <w:footnote w:id="50">
    <w:p w14:paraId="01EA1125" w14:textId="77777777" w:rsidR="009F5B08" w:rsidRDefault="009F5B08" w:rsidP="009F5B08">
      <w:pPr>
        <w:pStyle w:val="Allmrkusetekst"/>
        <w:jc w:val="left"/>
      </w:pPr>
      <w:r>
        <w:rPr>
          <w:rStyle w:val="Allmrkuseviide"/>
        </w:rPr>
        <w:footnoteRef/>
      </w:r>
      <w:r>
        <w:t xml:space="preserve"> </w:t>
      </w:r>
      <w:hyperlink r:id="rId35" w:history="1">
        <w:r w:rsidRPr="0050087C">
          <w:rPr>
            <w:rStyle w:val="Hperlink"/>
          </w:rPr>
          <w:t>https://kliimaministeerium.ee/sites/default/files/documents/2023-06/Hoonete%20rekonstrueerimise%20pikaajaline%20strateegia.pdf</w:t>
        </w:r>
      </w:hyperlink>
    </w:p>
  </w:footnote>
  <w:footnote w:id="51">
    <w:p w14:paraId="096CBF32" w14:textId="6CD9C91D" w:rsidR="005279A8" w:rsidRPr="00750CBA" w:rsidRDefault="005279A8">
      <w:pPr>
        <w:pStyle w:val="Allmrkusetekst"/>
      </w:pPr>
      <w:r>
        <w:rPr>
          <w:rStyle w:val="Allmrkuseviide"/>
        </w:rPr>
        <w:footnoteRef/>
      </w:r>
      <w:r>
        <w:t xml:space="preserve"> </w:t>
      </w:r>
      <w:r w:rsidR="00F642DE">
        <w:t>E</w:t>
      </w:r>
      <w:r w:rsidRPr="005279A8">
        <w:t xml:space="preserve">nergiatõhususe leping – lõpptarbija ja energiateenuse osutaja leping, mille täitmist kontrollitakse ja jälgitakse kogu lepingu kehtivuse aja jooksul ning mille alusel lõpptarbija tasub energiateenuse osutamiseks tehtud investeeringute eest sõltuvalt lepingus kokkulepitud energiatõhususe parandamise tasemest või muust </w:t>
      </w:r>
      <w:r w:rsidRPr="00750CBA">
        <w:t>kokkulepitud energiatõhususe kriteeriumist, näiteks rahalisest säästust</w:t>
      </w:r>
      <w:r w:rsidR="004803B0" w:rsidRPr="00750CBA">
        <w:t>.</w:t>
      </w:r>
    </w:p>
  </w:footnote>
  <w:footnote w:id="52">
    <w:p w14:paraId="5250D57A" w14:textId="0134E00C" w:rsidR="00D27BEC" w:rsidRDefault="00D27BEC">
      <w:pPr>
        <w:pStyle w:val="Allmrkusetekst"/>
      </w:pPr>
      <w:r w:rsidRPr="00750CBA">
        <w:rPr>
          <w:rStyle w:val="Allmrkuseviide"/>
        </w:rPr>
        <w:footnoteRef/>
      </w:r>
      <w:r w:rsidR="21AECC3B">
        <w:t xml:space="preserve"> </w:t>
      </w:r>
      <w:hyperlink r:id="rId36">
        <w:r w:rsidR="21AECC3B" w:rsidRPr="21AECC3B">
          <w:rPr>
            <w:rFonts w:asciiTheme="minorHAnsi" w:eastAsiaTheme="minorEastAsia" w:hAnsiTheme="minorHAnsi" w:cstheme="minorBidi"/>
            <w:color w:val="0000FF"/>
            <w:u w:val="single"/>
          </w:rPr>
          <w:t>Juhend avaliku sektori energiatõhususlepingute koostamiseks.docx</w:t>
        </w:r>
      </w:hyperlink>
      <w:r w:rsidR="004D7C6C">
        <w:t>.</w:t>
      </w:r>
    </w:p>
  </w:footnote>
  <w:footnote w:id="53">
    <w:p w14:paraId="7006997B" w14:textId="1DEE988C" w:rsidR="004E774E" w:rsidRDefault="004E774E">
      <w:pPr>
        <w:pStyle w:val="Allmrkusetekst"/>
      </w:pPr>
      <w:r>
        <w:rPr>
          <w:rStyle w:val="Allmrkuseviide"/>
        </w:rPr>
        <w:footnoteRef/>
      </w:r>
      <w:r>
        <w:t xml:space="preserve"> </w:t>
      </w:r>
      <w:hyperlink r:id="rId37" w:history="1">
        <w:r w:rsidRPr="004E774E">
          <w:rPr>
            <w:rStyle w:val="Hperlink"/>
          </w:rPr>
          <w:t>Hädaolukorra seadus-Riigi Teataja</w:t>
        </w:r>
      </w:hyperlink>
    </w:p>
  </w:footnote>
  <w:footnote w:id="54">
    <w:p w14:paraId="78CCF067" w14:textId="17BA785D" w:rsidR="004E774E" w:rsidRDefault="004E774E">
      <w:pPr>
        <w:pStyle w:val="Allmrkusetekst"/>
      </w:pPr>
      <w:r>
        <w:rPr>
          <w:rStyle w:val="Allmrkuseviide"/>
        </w:rPr>
        <w:footnoteRef/>
      </w:r>
      <w:r>
        <w:t xml:space="preserve"> </w:t>
      </w:r>
      <w:hyperlink r:id="rId38" w:history="1">
        <w:r w:rsidRPr="004E774E">
          <w:rPr>
            <w:rStyle w:val="Hperlink"/>
          </w:rPr>
          <w:t>Nakkushaiguste ennetamise ja tõrje seadus-Riigi Teataja</w:t>
        </w:r>
      </w:hyperlink>
    </w:p>
  </w:footnote>
  <w:footnote w:id="55">
    <w:p w14:paraId="7681EA8C" w14:textId="62C65B71" w:rsidR="00DF4D83" w:rsidRDefault="00DF4D83">
      <w:pPr>
        <w:pStyle w:val="Allmrkusetekst"/>
      </w:pPr>
      <w:r>
        <w:rPr>
          <w:rStyle w:val="Allmrkuseviide"/>
        </w:rPr>
        <w:footnoteRef/>
      </w:r>
      <w:r>
        <w:t xml:space="preserve"> </w:t>
      </w:r>
      <w:r w:rsidR="00EB78F6">
        <w:t>Eelnõu punkt 6</w:t>
      </w:r>
      <w:r w:rsidR="007552CA">
        <w:t>1</w:t>
      </w:r>
      <w:r w:rsidR="00EB78F6">
        <w:t xml:space="preserve">, millega täiendatakse EnKSi § </w:t>
      </w:r>
      <w:r w:rsidR="00252968">
        <w:t>28</w:t>
      </w:r>
      <w:r w:rsidR="00252968">
        <w:rPr>
          <w:vertAlign w:val="superscript"/>
        </w:rPr>
        <w:t>1</w:t>
      </w:r>
      <w:r w:rsidR="00252968">
        <w:t xml:space="preserve">. </w:t>
      </w:r>
      <w:r w:rsidR="00A14B30">
        <w:t xml:space="preserve"> </w:t>
      </w:r>
    </w:p>
  </w:footnote>
  <w:footnote w:id="56">
    <w:p w14:paraId="3EF913CC" w14:textId="28756EBA" w:rsidR="004E0E2A" w:rsidRDefault="004E0E2A" w:rsidP="004E0E2A">
      <w:pPr>
        <w:pStyle w:val="Allmrkusetekst"/>
      </w:pPr>
      <w:r>
        <w:rPr>
          <w:rStyle w:val="Allmrkuseviide"/>
        </w:rPr>
        <w:footnoteRef/>
      </w:r>
      <w:r>
        <w:t xml:space="preserve"> Summaarne nimisisendenergia kirjeldab maksimaalset energiat, mis võib läbida konkreetset käitist. Seega ei ole see andmekeskuses tegelikult kasutatav energia, vaid teoreetiline maksimum.</w:t>
      </w:r>
    </w:p>
  </w:footnote>
  <w:footnote w:id="57">
    <w:p w14:paraId="3DCB837E" w14:textId="74B4D796" w:rsidR="00E84704" w:rsidRPr="00B86CBE" w:rsidRDefault="00E84704">
      <w:pPr>
        <w:pStyle w:val="Allmrkusetekst"/>
        <w:rPr>
          <w:sz w:val="22"/>
          <w:szCs w:val="22"/>
        </w:rPr>
      </w:pPr>
      <w:r w:rsidRPr="00F773DB">
        <w:rPr>
          <w:rStyle w:val="Allmrkuseviide"/>
          <w:sz w:val="22"/>
          <w:szCs w:val="22"/>
        </w:rPr>
        <w:footnoteRef/>
      </w:r>
      <w:r w:rsidRPr="00F773DB">
        <w:rPr>
          <w:sz w:val="22"/>
          <w:szCs w:val="22"/>
        </w:rPr>
        <w:t xml:space="preserve"> </w:t>
      </w:r>
      <w:hyperlink r:id="rId39" w:history="1">
        <w:r w:rsidR="00F773DB" w:rsidRPr="00B86CBE">
          <w:rPr>
            <w:rFonts w:asciiTheme="minorHAnsi" w:eastAsiaTheme="minorHAnsi" w:hAnsiTheme="minorHAnsi" w:cstheme="minorBidi"/>
            <w:color w:val="0000FF"/>
            <w:sz w:val="22"/>
            <w:szCs w:val="22"/>
            <w:u w:val="single"/>
          </w:rPr>
          <w:t>Gaasituru toimimise võrgueeskiri–Riigi Teataja</w:t>
        </w:r>
      </w:hyperlink>
    </w:p>
  </w:footnote>
  <w:footnote w:id="58">
    <w:p w14:paraId="1FA2B142" w14:textId="49C6A635" w:rsidR="00125DC1" w:rsidRDefault="00125DC1">
      <w:pPr>
        <w:pStyle w:val="Allmrkusetekst"/>
      </w:pPr>
      <w:r w:rsidRPr="00B86CBE">
        <w:rPr>
          <w:rStyle w:val="Allmrkuseviide"/>
          <w:sz w:val="22"/>
          <w:szCs w:val="22"/>
        </w:rPr>
        <w:footnoteRef/>
      </w:r>
      <w:r w:rsidRPr="00B86CBE">
        <w:rPr>
          <w:sz w:val="22"/>
          <w:szCs w:val="22"/>
        </w:rPr>
        <w:t xml:space="preserve"> </w:t>
      </w:r>
      <w:hyperlink r:id="rId40" w:history="1">
        <w:r w:rsidR="00B86CBE" w:rsidRPr="00B86CBE">
          <w:rPr>
            <w:rFonts w:asciiTheme="minorHAnsi" w:eastAsiaTheme="minorHAnsi" w:hAnsiTheme="minorHAnsi" w:cstheme="minorBidi"/>
            <w:color w:val="0000FF"/>
            <w:sz w:val="22"/>
            <w:szCs w:val="22"/>
            <w:u w:val="single"/>
          </w:rPr>
          <w:t>Komisjoni soovitus (EL) 2024/2481, 13. september 2024, milles esitatakse suunised Euroopa Parlamendi ja nõukogu direktiivi (EL) 2023/1791 artiklite 21, 22 ja 24 tõlgendamiseks seoses tarbijaid käsitlevate sätetega</w:t>
        </w:r>
      </w:hyperlink>
    </w:p>
  </w:footnote>
  <w:footnote w:id="59">
    <w:p w14:paraId="45D7D888" w14:textId="389C31B9" w:rsidR="00FD3022" w:rsidRDefault="00FD3022">
      <w:pPr>
        <w:pStyle w:val="Allmrkusetekst"/>
      </w:pPr>
      <w:r>
        <w:rPr>
          <w:rStyle w:val="Allmrkuseviide"/>
        </w:rPr>
        <w:footnoteRef/>
      </w:r>
      <w:r>
        <w:t xml:space="preserve"> </w:t>
      </w:r>
      <w:hyperlink r:id="rId41" w:history="1">
        <w:r w:rsidRPr="00FD3022">
          <w:rPr>
            <w:rStyle w:val="Hperlink"/>
          </w:rPr>
          <w:t>Energiasäästukohustuse jaotuskava–Riigi Teataja</w:t>
        </w:r>
      </w:hyperlink>
      <w:r w:rsidRPr="00FD3022">
        <w:t xml:space="preserve"> ja määruse seletuskiri – </w:t>
      </w:r>
      <w:hyperlink r:id="rId42" w:anchor="tcGrVOUL" w:history="1">
        <w:r w:rsidRPr="00FD3022">
          <w:rPr>
            <w:rStyle w:val="Hperlink"/>
          </w:rPr>
          <w:t>Vabariigi Valitsuse määruse „Energiasäästukohustuse jaotuskava“ eelnõu – EIS</w:t>
        </w:r>
      </w:hyperlink>
    </w:p>
  </w:footnote>
  <w:footnote w:id="60">
    <w:p w14:paraId="3CD33473" w14:textId="28CE6BB7" w:rsidR="00957B38" w:rsidRPr="004842B6" w:rsidRDefault="00957B38">
      <w:pPr>
        <w:pStyle w:val="Allmrkusetekst"/>
        <w:rPr>
          <w:sz w:val="22"/>
          <w:szCs w:val="22"/>
        </w:rPr>
      </w:pPr>
      <w:r w:rsidRPr="004842B6">
        <w:rPr>
          <w:rStyle w:val="Allmrkuseviide"/>
          <w:sz w:val="22"/>
          <w:szCs w:val="22"/>
        </w:rPr>
        <w:footnoteRef/>
      </w:r>
      <w:r w:rsidRPr="004842B6">
        <w:rPr>
          <w:sz w:val="22"/>
          <w:szCs w:val="22"/>
        </w:rPr>
        <w:t xml:space="preserve"> </w:t>
      </w:r>
      <w:hyperlink r:id="rId43" w:history="1">
        <w:r w:rsidR="00605B74" w:rsidRPr="004842B6">
          <w:rPr>
            <w:rFonts w:asciiTheme="minorHAnsi" w:eastAsiaTheme="minorHAnsi" w:hAnsiTheme="minorHAnsi" w:cstheme="minorBidi"/>
            <w:color w:val="0000FF"/>
            <w:sz w:val="22"/>
            <w:szCs w:val="22"/>
            <w:u w:val="single"/>
          </w:rPr>
          <w:t>Leibkonnad | Statistikaamet</w:t>
        </w:r>
      </w:hyperlink>
    </w:p>
  </w:footnote>
  <w:footnote w:id="61">
    <w:p w14:paraId="023FC81A" w14:textId="73F12502" w:rsidR="00CA630B" w:rsidRDefault="00CA630B">
      <w:pPr>
        <w:pStyle w:val="Allmrkusetekst"/>
      </w:pPr>
      <w:r w:rsidRPr="003424DE">
        <w:rPr>
          <w:rStyle w:val="Allmrkuseviide"/>
          <w:sz w:val="22"/>
          <w:szCs w:val="22"/>
        </w:rPr>
        <w:footnoteRef/>
      </w:r>
      <w:r w:rsidRPr="003424DE">
        <w:rPr>
          <w:sz w:val="22"/>
          <w:szCs w:val="22"/>
        </w:rPr>
        <w:t xml:space="preserve"> </w:t>
      </w:r>
      <w:r w:rsidR="00F00D54" w:rsidRPr="003424DE">
        <w:rPr>
          <w:sz w:val="22"/>
          <w:szCs w:val="22"/>
        </w:rPr>
        <w:t xml:space="preserve">Statistikaameti Eesti </w:t>
      </w:r>
      <w:r w:rsidR="005F0781">
        <w:rPr>
          <w:sz w:val="22"/>
          <w:szCs w:val="22"/>
        </w:rPr>
        <w:t>s</w:t>
      </w:r>
      <w:r w:rsidR="00F00D54" w:rsidRPr="003424DE">
        <w:rPr>
          <w:sz w:val="22"/>
          <w:szCs w:val="22"/>
        </w:rPr>
        <w:t>otsiaaluuringu põhjal avaldatud kogu riigi leibkondade arvuga võrreldes</w:t>
      </w:r>
      <w:r w:rsidR="00CD77D1" w:rsidRPr="003424DE">
        <w:rPr>
          <w:sz w:val="22"/>
          <w:szCs w:val="22"/>
        </w:rPr>
        <w:t xml:space="preserve">, allikas Sotsiaalministeeriumi arvutused </w:t>
      </w:r>
      <w:r w:rsidR="0081688E" w:rsidRPr="003424DE">
        <w:rPr>
          <w:sz w:val="22"/>
          <w:szCs w:val="22"/>
        </w:rPr>
        <w:t>s</w:t>
      </w:r>
      <w:r w:rsidR="00CD77D1" w:rsidRPr="003424DE">
        <w:rPr>
          <w:sz w:val="22"/>
          <w:szCs w:val="22"/>
        </w:rPr>
        <w:t>otsiaalteenuste ja -toetuste andmeregistri andmetel.</w:t>
      </w:r>
    </w:p>
  </w:footnote>
  <w:footnote w:id="62">
    <w:p w14:paraId="5AC50C33" w14:textId="248486E0" w:rsidR="00814F5F" w:rsidRDefault="00814F5F" w:rsidP="00814F5F">
      <w:pPr>
        <w:pStyle w:val="Allmrkusetekst"/>
      </w:pPr>
      <w:r>
        <w:rPr>
          <w:rStyle w:val="Allmrkuseviide"/>
        </w:rPr>
        <w:footnoteRef/>
      </w:r>
      <w:r>
        <w:t xml:space="preserve"> </w:t>
      </w:r>
      <w:hyperlink r:id="rId44" w:anchor="sotsiaalne-kliimafon" w:history="1">
        <w:r w:rsidRPr="00552145">
          <w:rPr>
            <w:rStyle w:val="Hperlink"/>
          </w:rPr>
          <w:t>https://www.fin.ee/riigi-rahandus-ja-maksud/valistoetused/toetusfondid-ja-programmid#sotsiaalne-kliimafon</w:t>
        </w:r>
      </w:hyperlink>
    </w:p>
  </w:footnote>
  <w:footnote w:id="63">
    <w:p w14:paraId="6684B335" w14:textId="47131BB3" w:rsidR="002D670D" w:rsidRDefault="002D670D">
      <w:pPr>
        <w:pStyle w:val="Allmrkusetekst"/>
      </w:pPr>
      <w:r>
        <w:rPr>
          <w:rStyle w:val="Allmrkuseviide"/>
        </w:rPr>
        <w:footnoteRef/>
      </w:r>
      <w:r>
        <w:t xml:space="preserve"> Euroopa kvalifikatsiooniraamistik</w:t>
      </w:r>
    </w:p>
  </w:footnote>
  <w:footnote w:id="64">
    <w:p w14:paraId="794BF6CA" w14:textId="503A0360" w:rsidR="00073E63" w:rsidRDefault="00073E63">
      <w:pPr>
        <w:pStyle w:val="Allmrkusetekst"/>
      </w:pPr>
      <w:r>
        <w:rPr>
          <w:rStyle w:val="Allmrkuseviide"/>
        </w:rPr>
        <w:footnoteRef/>
      </w:r>
      <w:r>
        <w:t xml:space="preserve"> </w:t>
      </w:r>
      <w:r w:rsidR="003E3696" w:rsidRPr="00A52FF0">
        <w:t>Lisaks energiale hinnatakse ka ettevõtte toorme k</w:t>
      </w:r>
      <w:r w:rsidR="00A52FF0" w:rsidRPr="00A52FF0">
        <w:t>asutust</w:t>
      </w:r>
      <w:r w:rsidR="003E43FE">
        <w:t>.</w:t>
      </w:r>
    </w:p>
  </w:footnote>
  <w:footnote w:id="65">
    <w:p w14:paraId="116F0727" w14:textId="7FC30A74" w:rsidR="00974635" w:rsidRDefault="00974635">
      <w:pPr>
        <w:pStyle w:val="Allmrkusetekst"/>
      </w:pPr>
      <w:r>
        <w:rPr>
          <w:rStyle w:val="Allmrkuseviide"/>
        </w:rPr>
        <w:footnoteRef/>
      </w:r>
      <w:hyperlink r:id="rId45" w:history="1">
        <w:r w:rsidR="00A20C8C" w:rsidRPr="00241A0B">
          <w:rPr>
            <w:rStyle w:val="Hperlink"/>
          </w:rPr>
          <w:t>https://www.kutseregister.ee/ctrl/et/Standardid/exportPdf/11326725/?nocache=p8ee766f28</w:t>
        </w:r>
      </w:hyperlink>
      <w:r w:rsidR="001E318F">
        <w:t>.</w:t>
      </w:r>
      <w:r w:rsidR="00E418E6">
        <w:t xml:space="preserve"> </w:t>
      </w:r>
      <w:r w:rsidR="00703901">
        <w:t>punkt A.1</w:t>
      </w:r>
      <w:r w:rsidR="00F17A6B">
        <w:t>.</w:t>
      </w:r>
    </w:p>
  </w:footnote>
  <w:footnote w:id="66">
    <w:p w14:paraId="546B9E87" w14:textId="530C01F4" w:rsidR="00A44BF1" w:rsidRDefault="00A44BF1">
      <w:pPr>
        <w:pStyle w:val="Allmrkusetekst"/>
      </w:pPr>
      <w:r>
        <w:rPr>
          <w:rStyle w:val="Allmrkuseviide"/>
        </w:rPr>
        <w:footnoteRef/>
      </w:r>
      <w:r>
        <w:t xml:space="preserve"> </w:t>
      </w:r>
      <w:hyperlink r:id="rId46" w:history="1">
        <w:r w:rsidRPr="00A44BF1">
          <w:rPr>
            <w:rStyle w:val="Hperlink"/>
          </w:rPr>
          <w:t>Energiaauditi miinimumnõuded–Riigi Teataja</w:t>
        </w:r>
      </w:hyperlink>
    </w:p>
  </w:footnote>
  <w:footnote w:id="67">
    <w:p w14:paraId="4DC48DAC" w14:textId="1F985773" w:rsidR="0011001C" w:rsidRDefault="0011001C">
      <w:pPr>
        <w:pStyle w:val="Allmrkusetekst"/>
      </w:pPr>
      <w:r>
        <w:rPr>
          <w:rStyle w:val="Allmrkuseviide"/>
        </w:rPr>
        <w:footnoteRef/>
      </w:r>
      <w:r>
        <w:t xml:space="preserve"> </w:t>
      </w:r>
      <w:hyperlink r:id="rId47" w:history="1">
        <w:r w:rsidRPr="0011001C">
          <w:rPr>
            <w:rFonts w:asciiTheme="minorHAnsi" w:eastAsiaTheme="minorHAnsi" w:hAnsiTheme="minorHAnsi" w:cstheme="minorBidi"/>
            <w:color w:val="0000FF"/>
            <w:sz w:val="22"/>
            <w:szCs w:val="22"/>
            <w:u w:val="single"/>
          </w:rPr>
          <w:t>Mis on Reaalajamajandus (RTE)? | Reaalajamajandus</w:t>
        </w:r>
      </w:hyperlink>
    </w:p>
  </w:footnote>
  <w:footnote w:id="68">
    <w:p w14:paraId="49110F13" w14:textId="34C197E5" w:rsidR="001238DB" w:rsidRDefault="001238DB">
      <w:pPr>
        <w:pStyle w:val="Allmrkusetekst"/>
      </w:pPr>
      <w:r>
        <w:rPr>
          <w:rStyle w:val="Allmrkuseviide"/>
        </w:rPr>
        <w:footnoteRef/>
      </w:r>
      <w:r w:rsidR="0025101E">
        <w:t xml:space="preserve">Euroopa Liidu </w:t>
      </w:r>
      <w:r w:rsidRPr="001238DB">
        <w:t>elektrooniline aruandlustööriist, mida kasutatakse kasutajate juurdepääsu haldamiseks ja keskkonnaandmete</w:t>
      </w:r>
      <w:r w:rsidR="00C83AA7">
        <w:t xml:space="preserve"> ja energiatõhususe </w:t>
      </w:r>
      <w:r w:rsidRPr="001238DB">
        <w:t>aruandluseks</w:t>
      </w:r>
      <w:r w:rsidR="0025101E">
        <w:t xml:space="preserve">, </w:t>
      </w:r>
      <w:r w:rsidRPr="001238DB">
        <w:t xml:space="preserve">hõlbustades tõhusat keskkonnaandmete </w:t>
      </w:r>
      <w:r w:rsidR="00C83AA7">
        <w:t xml:space="preserve">ja energiatõhususe andmete </w:t>
      </w:r>
      <w:r w:rsidRPr="001238DB">
        <w:t>aruandlust ja haldamist</w:t>
      </w:r>
      <w:r w:rsidR="00A24231">
        <w:t>.</w:t>
      </w:r>
    </w:p>
  </w:footnote>
  <w:footnote w:id="69">
    <w:p w14:paraId="021BD9BD" w14:textId="4A7088D5" w:rsidR="006B24A4" w:rsidRPr="003A0682" w:rsidRDefault="006B24A4">
      <w:pPr>
        <w:pStyle w:val="Allmrkusetekst"/>
      </w:pPr>
      <w:r w:rsidRPr="003A0682">
        <w:rPr>
          <w:rStyle w:val="Allmrkuseviide"/>
        </w:rPr>
        <w:footnoteRef/>
      </w:r>
      <w:r w:rsidRPr="003A0682">
        <w:t xml:space="preserve"> </w:t>
      </w:r>
      <w:hyperlink r:id="rId48" w:history="1">
        <w:r w:rsidR="007B6681" w:rsidRPr="003A0682">
          <w:rPr>
            <w:rStyle w:val="Hperlink"/>
          </w:rPr>
          <w:t>https://commission.europa.eu/strategy-and-policy/priorities-2019-2024/europe-fit-digital-age/europes-digital-decade-digital-targets-2030_et</w:t>
        </w:r>
      </w:hyperlink>
    </w:p>
  </w:footnote>
  <w:footnote w:id="70">
    <w:p w14:paraId="2CDEB6CA" w14:textId="132EC4FD" w:rsidR="00F4048B" w:rsidRPr="003A0682" w:rsidRDefault="00F4048B">
      <w:pPr>
        <w:pStyle w:val="Allmrkusetekst"/>
      </w:pPr>
      <w:r w:rsidRPr="003A0682">
        <w:rPr>
          <w:rStyle w:val="Allmrkuseviide"/>
        </w:rPr>
        <w:footnoteRef/>
      </w:r>
      <w:r w:rsidRPr="003A0682">
        <w:t xml:space="preserve"> </w:t>
      </w:r>
      <w:hyperlink r:id="rId49" w:history="1">
        <w:r w:rsidRPr="003A0682">
          <w:rPr>
            <w:rFonts w:asciiTheme="minorHAnsi" w:eastAsiaTheme="minorHAnsi" w:hAnsiTheme="minorHAnsi" w:cstheme="minorBidi"/>
            <w:color w:val="0000FF"/>
            <w:u w:val="single"/>
          </w:rPr>
          <w:t>How will artificial intelligence transform energy innovation? – Analysis - IEA</w:t>
        </w:r>
      </w:hyperlink>
      <w:r w:rsidRPr="003A0682">
        <w:rPr>
          <w:rFonts w:asciiTheme="minorHAnsi" w:eastAsiaTheme="minorHAnsi" w:hAnsiTheme="minorHAnsi" w:cstheme="minorBidi"/>
        </w:rPr>
        <w:t xml:space="preserve"> ja </w:t>
      </w:r>
      <w:hyperlink r:id="rId50" w:history="1">
        <w:r w:rsidR="00931F57" w:rsidRPr="003A0682">
          <w:rPr>
            <w:rFonts w:asciiTheme="minorHAnsi" w:eastAsiaTheme="minorHAnsi" w:hAnsiTheme="minorHAnsi" w:cstheme="minorBidi"/>
            <w:color w:val="0000FF"/>
            <w:u w:val="single"/>
          </w:rPr>
          <w:t>What the data centre and AI boom could mean for the energy sector – Analysis - IEA</w:t>
        </w:r>
      </w:hyperlink>
    </w:p>
  </w:footnote>
  <w:footnote w:id="71">
    <w:p w14:paraId="159BDC8A" w14:textId="0469895B" w:rsidR="009A7BD4" w:rsidRDefault="009A7BD4">
      <w:pPr>
        <w:pStyle w:val="Allmrkusetekst"/>
      </w:pPr>
      <w:r>
        <w:rPr>
          <w:rStyle w:val="Allmrkuseviide"/>
        </w:rPr>
        <w:footnoteRef/>
      </w:r>
      <w:r>
        <w:t xml:space="preserve"> </w:t>
      </w:r>
      <w:hyperlink r:id="rId51" w:history="1">
        <w:r w:rsidR="00D3572D" w:rsidRPr="00D3572D">
          <w:rPr>
            <w:rFonts w:asciiTheme="minorHAnsi" w:eastAsiaTheme="minorHAnsi" w:hAnsiTheme="minorHAnsi" w:cstheme="minorBidi"/>
            <w:color w:val="0000FF"/>
            <w:sz w:val="22"/>
            <w:szCs w:val="22"/>
            <w:u w:val="single"/>
          </w:rPr>
          <w:t>Energy performance of data centres - Energy - European Commission</w:t>
        </w:r>
      </w:hyperlink>
    </w:p>
  </w:footnote>
  <w:footnote w:id="72">
    <w:p w14:paraId="5FD9CC77" w14:textId="693007BB" w:rsidR="00195432" w:rsidRDefault="00195432">
      <w:pPr>
        <w:pStyle w:val="Allmrkusetekst"/>
      </w:pPr>
      <w:r>
        <w:rPr>
          <w:rStyle w:val="Allmrkuseviide"/>
        </w:rPr>
        <w:footnoteRef/>
      </w:r>
      <w:r>
        <w:t xml:space="preserve"> </w:t>
      </w:r>
      <w:hyperlink r:id="rId52" w:history="1">
        <w:r w:rsidRPr="00CB2308">
          <w:rPr>
            <w:rStyle w:val="Hperlink"/>
          </w:rPr>
          <w:t>https://policy-reporting-platform.ec.europa.eu/Reporting/web/registration</w:t>
        </w:r>
      </w:hyperlink>
      <w:r>
        <w:t xml:space="preserve"> </w:t>
      </w:r>
    </w:p>
  </w:footnote>
  <w:footnote w:id="73">
    <w:p w14:paraId="42A8FCC5" w14:textId="5A5A373E" w:rsidR="00E25EFB" w:rsidRDefault="00E25EFB">
      <w:pPr>
        <w:pStyle w:val="Allmrkusetekst"/>
      </w:pPr>
      <w:r>
        <w:rPr>
          <w:rStyle w:val="Allmrkuseviide"/>
        </w:rPr>
        <w:footnoteRef/>
      </w:r>
      <w:r>
        <w:t xml:space="preserve"> </w:t>
      </w:r>
      <w:hyperlink r:id="rId53" w:history="1">
        <w:r w:rsidR="00FD2A50" w:rsidRPr="00FD2A50">
          <w:rPr>
            <w:rFonts w:asciiTheme="minorHAnsi" w:eastAsiaTheme="minorHAnsi" w:hAnsiTheme="minorHAnsi" w:cstheme="minorBidi"/>
            <w:color w:val="0000FF"/>
            <w:sz w:val="22"/>
            <w:szCs w:val="22"/>
            <w:u w:val="single"/>
          </w:rPr>
          <w:t>Euroopa Parlamendi ja nõukogu direktiiv (EL) 2024/1275, 24. aprill 2024, hoonete energiatõhususe kohta (uuesti sõnastatud) (EMPs kohaldatav tekst)</w:t>
        </w:r>
      </w:hyperlink>
      <w:r w:rsidR="00961D8C">
        <w:t>.</w:t>
      </w:r>
    </w:p>
  </w:footnote>
  <w:footnote w:id="74">
    <w:p w14:paraId="38355A6D" w14:textId="2CF046CB" w:rsidR="00A92810" w:rsidRDefault="00A92810">
      <w:pPr>
        <w:pStyle w:val="Allmrkusetekst"/>
      </w:pPr>
      <w:r>
        <w:rPr>
          <w:rStyle w:val="Allmrkuseviide"/>
        </w:rPr>
        <w:footnoteRef/>
      </w:r>
      <w:r>
        <w:t xml:space="preserve"> </w:t>
      </w:r>
      <w:r w:rsidR="00014957">
        <w:t>Tarbimiskaja ehk t</w:t>
      </w:r>
      <w:r w:rsidRPr="00A92810">
        <w:t xml:space="preserve">arbimise juhtimine (DSR – </w:t>
      </w:r>
      <w:r w:rsidRPr="00CC6640">
        <w:rPr>
          <w:i/>
          <w:iCs/>
        </w:rPr>
        <w:t>demand side response</w:t>
      </w:r>
      <w:r w:rsidRPr="00A92810">
        <w:t>) on turuosalisepoolse elektritarbimise paindlikkuse kasutamine elektrisüsteemi juhtimisel, kusjuures kaasatud võib olla nii elektri tootmise kui tarbimise pool (kodumajapidamised, omavalitsused, avalik sektor, tööstus).</w:t>
      </w:r>
    </w:p>
  </w:footnote>
  <w:footnote w:id="75">
    <w:p w14:paraId="10049219" w14:textId="18D8A700" w:rsidR="00486D06" w:rsidRPr="0017567F" w:rsidRDefault="00486D06" w:rsidP="0017567F">
      <w:pPr>
        <w:pStyle w:val="Allmrkusetekst"/>
        <w:rPr>
          <w:rFonts w:asciiTheme="minorHAnsi" w:eastAsiaTheme="minorHAnsi" w:hAnsiTheme="minorHAnsi" w:cstheme="minorBidi"/>
          <w:sz w:val="18"/>
          <w:szCs w:val="18"/>
        </w:rPr>
      </w:pPr>
      <w:r>
        <w:rPr>
          <w:rStyle w:val="Allmrkuseviide"/>
        </w:rPr>
        <w:footnoteRef/>
      </w:r>
      <w:r>
        <w:t xml:space="preserve"> </w:t>
      </w:r>
      <w:hyperlink r:id="rId54" w:history="1">
        <w:r w:rsidRPr="0017567F">
          <w:rPr>
            <w:rFonts w:asciiTheme="minorHAnsi" w:eastAsiaTheme="minorHAnsi" w:hAnsiTheme="minorHAnsi" w:cstheme="minorBidi"/>
            <w:color w:val="0000FF"/>
            <w:sz w:val="18"/>
            <w:szCs w:val="18"/>
            <w:u w:val="single"/>
          </w:rPr>
          <w:t>The Draghi report on EU competitiveness</w:t>
        </w:r>
      </w:hyperlink>
    </w:p>
  </w:footnote>
  <w:footnote w:id="76">
    <w:p w14:paraId="789701F2" w14:textId="4A8B68E4" w:rsidR="0017567F" w:rsidRDefault="0017567F">
      <w:pPr>
        <w:pStyle w:val="Allmrkusetekst"/>
      </w:pPr>
      <w:r w:rsidRPr="0017567F">
        <w:rPr>
          <w:rStyle w:val="Allmrkuseviide"/>
          <w:sz w:val="18"/>
          <w:szCs w:val="18"/>
        </w:rPr>
        <w:footnoteRef/>
      </w:r>
      <w:r w:rsidRPr="0017567F">
        <w:rPr>
          <w:sz w:val="18"/>
          <w:szCs w:val="18"/>
        </w:rPr>
        <w:t xml:space="preserve"> </w:t>
      </w:r>
      <w:hyperlink r:id="rId55" w:history="1">
        <w:r w:rsidRPr="0017567F">
          <w:rPr>
            <w:rFonts w:asciiTheme="minorHAnsi" w:eastAsiaTheme="minorHAnsi" w:hAnsiTheme="minorHAnsi" w:cstheme="minorBidi"/>
            <w:color w:val="0000FF"/>
            <w:sz w:val="18"/>
            <w:szCs w:val="18"/>
            <w:u w:val="single"/>
          </w:rPr>
          <w:t>Konkurentsivõime kompass - Consilium</w:t>
        </w:r>
      </w:hyperlink>
    </w:p>
  </w:footnote>
  <w:footnote w:id="77">
    <w:p w14:paraId="7726E8BE" w14:textId="6143CE04" w:rsidR="00901D8B" w:rsidRPr="00901D8B" w:rsidRDefault="00901D8B">
      <w:pPr>
        <w:pStyle w:val="Allmrkusetekst"/>
        <w:rPr>
          <w:sz w:val="18"/>
          <w:szCs w:val="18"/>
        </w:rPr>
      </w:pPr>
      <w:r w:rsidRPr="00901D8B">
        <w:rPr>
          <w:rStyle w:val="Allmrkuseviide"/>
          <w:sz w:val="18"/>
          <w:szCs w:val="18"/>
        </w:rPr>
        <w:footnoteRef/>
      </w:r>
      <w:r w:rsidRPr="00901D8B">
        <w:rPr>
          <w:sz w:val="18"/>
          <w:szCs w:val="18"/>
        </w:rPr>
        <w:t xml:space="preserve"> </w:t>
      </w:r>
      <w:hyperlink r:id="rId56" w:history="1">
        <w:r w:rsidRPr="00901D8B">
          <w:rPr>
            <w:rFonts w:asciiTheme="minorHAnsi" w:eastAsiaTheme="minorHAnsi" w:hAnsiTheme="minorHAnsi" w:cstheme="minorBidi"/>
            <w:color w:val="0000FF"/>
            <w:sz w:val="18"/>
            <w:szCs w:val="18"/>
            <w:u w:val="single"/>
          </w:rPr>
          <w:t>Puhta tööstuse kokkulepe - Euroopa Komisjon</w:t>
        </w:r>
      </w:hyperlink>
    </w:p>
  </w:footnote>
  <w:footnote w:id="78">
    <w:p w14:paraId="546323C8" w14:textId="48D8EB2F" w:rsidR="004F2403" w:rsidRPr="00EA3929" w:rsidRDefault="004F2403" w:rsidP="00EA3929">
      <w:pPr>
        <w:jc w:val="both"/>
        <w:rPr>
          <w:rFonts w:ascii="Aptos Narrow" w:eastAsia="Times New Roman" w:hAnsi="Aptos Narrow" w:cs="Times New Roman"/>
          <w:color w:val="467886"/>
          <w:u w:val="single"/>
          <w:lang w:eastAsia="et-EE"/>
        </w:rPr>
      </w:pPr>
      <w:r>
        <w:rPr>
          <w:rStyle w:val="Allmrkuseviide"/>
        </w:rPr>
        <w:footnoteRef/>
      </w:r>
      <w:r>
        <w:t xml:space="preserve"> </w:t>
      </w:r>
      <w:hyperlink r:id="rId57" w:history="1">
        <w:r w:rsidRPr="004F2403">
          <w:rPr>
            <w:rFonts w:ascii="Aptos Narrow" w:eastAsia="Times New Roman" w:hAnsi="Aptos Narrow" w:cs="Times New Roman"/>
            <w:color w:val="467886"/>
            <w:u w:val="single"/>
            <w:lang w:eastAsia="et-EE"/>
          </w:rPr>
          <w:t>2026. aasta riigieelarve seletuskiri .docx</w:t>
        </w:r>
      </w:hyperlink>
    </w:p>
  </w:footnote>
  <w:footnote w:id="79">
    <w:p w14:paraId="359A6740" w14:textId="56FAF109" w:rsidR="005E418E" w:rsidRDefault="005E418E">
      <w:pPr>
        <w:pStyle w:val="Allmrkusetekst"/>
      </w:pPr>
      <w:r>
        <w:rPr>
          <w:rStyle w:val="Allmrkuseviide"/>
        </w:rPr>
        <w:footnoteRef/>
      </w:r>
      <w:r>
        <w:t xml:space="preserve"> </w:t>
      </w:r>
      <w:hyperlink r:id="rId58" w:history="1">
        <w:r w:rsidR="00411BF8" w:rsidRPr="004445A1">
          <w:rPr>
            <w:rFonts w:asciiTheme="minorHAnsi" w:eastAsiaTheme="minorHAnsi" w:hAnsiTheme="minorHAnsi" w:cstheme="minorBidi"/>
            <w:color w:val="0000FF"/>
            <w:sz w:val="18"/>
            <w:szCs w:val="18"/>
            <w:u w:val="single"/>
          </w:rPr>
          <w:t>Kinnisvara ülevaade | Minuomavalitsus</w:t>
        </w:r>
      </w:hyperlink>
      <w:r w:rsidR="00411BF8">
        <w:rPr>
          <w:rFonts w:asciiTheme="minorHAnsi" w:eastAsiaTheme="minorHAnsi" w:hAnsiTheme="minorHAnsi" w:cstheme="minorBidi"/>
          <w:sz w:val="22"/>
          <w:szCs w:val="22"/>
        </w:rPr>
        <w:t xml:space="preserve"> </w:t>
      </w:r>
    </w:p>
  </w:footnote>
  <w:footnote w:id="80">
    <w:p w14:paraId="7F3B1F7E" w14:textId="7B0DDB9F" w:rsidR="00BF1E9C" w:rsidRDefault="00BF1E9C">
      <w:pPr>
        <w:pStyle w:val="Allmrkusetekst"/>
      </w:pPr>
      <w:r>
        <w:rPr>
          <w:rStyle w:val="Allmrkuseviide"/>
        </w:rPr>
        <w:footnoteRef/>
      </w:r>
      <w:r>
        <w:t xml:space="preserve"> </w:t>
      </w:r>
      <w:hyperlink r:id="rId59" w:history="1">
        <w:r w:rsidR="00C30FC7">
          <w:rPr>
            <w:rStyle w:val="Hperlink"/>
            <w:rFonts w:eastAsiaTheme="majorEastAsia"/>
          </w:rPr>
          <w:t>https://www.riigikogu.ee/download/b865ca8a-b1f6-4e65-9c6a-cfebec6b3ad6</w:t>
        </w:r>
      </w:hyperlink>
      <w:r w:rsidR="00EB239E">
        <w:t>,</w:t>
      </w:r>
      <w:r w:rsidR="00C30FC7">
        <w:t xml:space="preserve"> (lk 23)</w:t>
      </w:r>
      <w:r w:rsidR="00EB239E">
        <w:t>.</w:t>
      </w:r>
      <w:r w:rsidR="00C30FC7">
        <w:t xml:space="preserve"> </w:t>
      </w:r>
    </w:p>
  </w:footnote>
  <w:footnote w:id="81">
    <w:p w14:paraId="40004CD5" w14:textId="77777777" w:rsidR="00A87C6C" w:rsidRDefault="00A87C6C" w:rsidP="00A87C6C">
      <w:pPr>
        <w:pStyle w:val="Allmrkusetekst"/>
      </w:pPr>
      <w:r>
        <w:rPr>
          <w:rStyle w:val="Allmrkuseviide"/>
        </w:rPr>
        <w:footnoteRef/>
      </w:r>
      <w:r>
        <w:t xml:space="preserve"> </w:t>
      </w:r>
      <w:hyperlink r:id="rId60" w:history="1">
        <w:r w:rsidRPr="00EE5BC7">
          <w:rPr>
            <w:rStyle w:val="Hperlink"/>
          </w:rPr>
          <w:t>Kliima- ja energiapoliitika uuringud | Keskkonnainvesteeringute Keskus</w:t>
        </w:r>
      </w:hyperlink>
      <w:r>
        <w:t xml:space="preserve"> </w:t>
      </w:r>
    </w:p>
  </w:footnote>
  <w:footnote w:id="82">
    <w:p w14:paraId="54C3319C" w14:textId="23A7DA87" w:rsidR="007873C6" w:rsidRDefault="007873C6">
      <w:pPr>
        <w:pStyle w:val="Allmrkusetekst"/>
      </w:pPr>
      <w:r>
        <w:rPr>
          <w:rStyle w:val="Allmrkuseviide"/>
        </w:rPr>
        <w:footnoteRef/>
      </w:r>
      <w:r>
        <w:t xml:space="preserve"> </w:t>
      </w:r>
      <w:hyperlink r:id="rId61" w:history="1">
        <w:r w:rsidR="00A57103" w:rsidRPr="007502A4">
          <w:rPr>
            <w:rFonts w:asciiTheme="minorHAnsi" w:eastAsiaTheme="minorHAnsi" w:hAnsiTheme="minorHAnsi" w:cstheme="minorBidi"/>
            <w:color w:val="0000FF"/>
            <w:sz w:val="18"/>
            <w:szCs w:val="18"/>
            <w:u w:val="single"/>
          </w:rPr>
          <w:t>Energiasäästukohustuse jaotuskava–Riigi Teataja</w:t>
        </w:r>
      </w:hyperlink>
      <w:r w:rsidR="00A57103" w:rsidRPr="007502A4">
        <w:rPr>
          <w:rFonts w:asciiTheme="minorHAnsi" w:eastAsiaTheme="minorHAnsi" w:hAnsiTheme="minorHAnsi" w:cstheme="minorBidi"/>
          <w:sz w:val="18"/>
          <w:szCs w:val="18"/>
        </w:rPr>
        <w:t xml:space="preserve"> ja seletuskiri </w:t>
      </w:r>
      <w:r w:rsidR="00880DF2">
        <w:rPr>
          <w:rFonts w:asciiTheme="minorHAnsi" w:eastAsiaTheme="minorHAnsi" w:hAnsiTheme="minorHAnsi" w:cstheme="minorBidi"/>
          <w:sz w:val="18"/>
          <w:szCs w:val="18"/>
        </w:rPr>
        <w:t>–</w:t>
      </w:r>
      <w:r w:rsidR="00A57103" w:rsidRPr="007502A4">
        <w:rPr>
          <w:rFonts w:asciiTheme="minorHAnsi" w:eastAsiaTheme="minorHAnsi" w:hAnsiTheme="minorHAnsi" w:cstheme="minorBidi"/>
          <w:sz w:val="18"/>
          <w:szCs w:val="18"/>
        </w:rPr>
        <w:t xml:space="preserve"> </w:t>
      </w:r>
      <w:hyperlink r:id="rId62" w:anchor="Fqm3rket" w:history="1">
        <w:r w:rsidR="007502A4" w:rsidRPr="007502A4">
          <w:rPr>
            <w:rFonts w:asciiTheme="minorHAnsi" w:eastAsiaTheme="minorHAnsi" w:hAnsiTheme="minorHAnsi" w:cstheme="minorBidi"/>
            <w:color w:val="0000FF"/>
            <w:sz w:val="18"/>
            <w:szCs w:val="18"/>
            <w:u w:val="single"/>
          </w:rPr>
          <w:t>Vabariigi Valitsuse määruse „Energiasäästukohustuse jaotuskava“ eelnõu – EIS</w:t>
        </w:r>
      </w:hyperlink>
    </w:p>
  </w:footnote>
  <w:footnote w:id="83">
    <w:p w14:paraId="692A75E4" w14:textId="797722EA" w:rsidR="001A1DAE" w:rsidRPr="00CC4E3D" w:rsidRDefault="001A1DAE">
      <w:pPr>
        <w:pStyle w:val="Allmrkusetekst"/>
        <w:rPr>
          <w:sz w:val="18"/>
          <w:szCs w:val="18"/>
        </w:rPr>
      </w:pPr>
      <w:r w:rsidRPr="00CC4E3D">
        <w:rPr>
          <w:rStyle w:val="Allmrkuseviide"/>
          <w:sz w:val="18"/>
          <w:szCs w:val="18"/>
        </w:rPr>
        <w:footnoteRef/>
      </w:r>
      <w:r w:rsidRPr="00CC4E3D">
        <w:rPr>
          <w:sz w:val="18"/>
          <w:szCs w:val="18"/>
        </w:rPr>
        <w:t xml:space="preserve"> </w:t>
      </w:r>
      <w:hyperlink r:id="rId63" w:history="1">
        <w:r w:rsidR="00215889" w:rsidRPr="00CC4E3D">
          <w:rPr>
            <w:rFonts w:asciiTheme="minorHAnsi" w:eastAsiaTheme="minorHAnsi" w:hAnsiTheme="minorHAnsi" w:cstheme="minorBidi"/>
            <w:color w:val="0000FF"/>
            <w:sz w:val="18"/>
            <w:szCs w:val="18"/>
            <w:u w:val="single"/>
          </w:rPr>
          <w:t>Energiasäästukohustuse jaotuskava lisa</w:t>
        </w:r>
      </w:hyperlink>
    </w:p>
  </w:footnote>
  <w:footnote w:id="84">
    <w:p w14:paraId="7F398780" w14:textId="6A835BD9" w:rsidR="00CC4E3D" w:rsidRDefault="00CC4E3D">
      <w:pPr>
        <w:pStyle w:val="Allmrkusetekst"/>
      </w:pPr>
      <w:r w:rsidRPr="00CC4E3D">
        <w:rPr>
          <w:rStyle w:val="Allmrkuseviide"/>
          <w:sz w:val="18"/>
          <w:szCs w:val="18"/>
        </w:rPr>
        <w:footnoteRef/>
      </w:r>
      <w:r w:rsidRPr="00CC4E3D">
        <w:rPr>
          <w:sz w:val="18"/>
          <w:szCs w:val="18"/>
        </w:rPr>
        <w:t xml:space="preserve"> </w:t>
      </w:r>
      <w:hyperlink r:id="rId64" w:history="1">
        <w:r w:rsidRPr="009D5C75">
          <w:rPr>
            <w:rFonts w:asciiTheme="minorHAnsi" w:eastAsiaTheme="minorHAnsi" w:hAnsiTheme="minorHAnsi" w:cstheme="minorBidi"/>
            <w:color w:val="0000FF"/>
            <w:sz w:val="18"/>
            <w:szCs w:val="18"/>
            <w:u w:val="single"/>
          </w:rPr>
          <w:t>Estonia_RenoWave_Comprehensive Executive Summary.pdf</w:t>
        </w:r>
      </w:hyperlink>
      <w:r w:rsidR="00C8287A" w:rsidRPr="009D5C75">
        <w:rPr>
          <w:rFonts w:asciiTheme="minorHAnsi" w:eastAsiaTheme="minorHAnsi" w:hAnsiTheme="minorHAnsi" w:cstheme="minorBidi"/>
          <w:sz w:val="18"/>
          <w:szCs w:val="18"/>
        </w:rPr>
        <w:t xml:space="preserve">, </w:t>
      </w:r>
      <w:hyperlink r:id="rId65" w:history="1">
        <w:r w:rsidR="009D5C75" w:rsidRPr="009D5C75">
          <w:rPr>
            <w:rFonts w:asciiTheme="minorHAnsi" w:eastAsiaTheme="minorHAnsi" w:hAnsiTheme="minorHAnsi" w:cstheme="minorBidi"/>
            <w:color w:val="0000FF"/>
            <w:sz w:val="18"/>
            <w:szCs w:val="18"/>
            <w:u w:val="single"/>
          </w:rPr>
          <w:t>Energiatõhususe uuringud | Energiatalgud</w:t>
        </w:r>
      </w:hyperlink>
    </w:p>
  </w:footnote>
  <w:footnote w:id="85">
    <w:p w14:paraId="1AE55A61" w14:textId="0E26BCB0" w:rsidR="005B63C5" w:rsidRPr="005B63C5" w:rsidRDefault="005B63C5">
      <w:pPr>
        <w:pStyle w:val="Allmrkusetekst"/>
        <w:rPr>
          <w:sz w:val="18"/>
          <w:szCs w:val="18"/>
        </w:rPr>
      </w:pPr>
      <w:r w:rsidRPr="005B63C5">
        <w:rPr>
          <w:rStyle w:val="Allmrkuseviide"/>
          <w:sz w:val="18"/>
          <w:szCs w:val="18"/>
        </w:rPr>
        <w:footnoteRef/>
      </w:r>
      <w:r w:rsidRPr="005B63C5">
        <w:rPr>
          <w:sz w:val="18"/>
          <w:szCs w:val="18"/>
        </w:rPr>
        <w:t xml:space="preserve"> </w:t>
      </w:r>
      <w:hyperlink r:id="rId66" w:history="1">
        <w:r w:rsidRPr="005B63C5">
          <w:rPr>
            <w:rFonts w:asciiTheme="minorHAnsi" w:eastAsiaTheme="minorHAnsi" w:hAnsiTheme="minorHAnsi" w:cstheme="minorBidi"/>
            <w:color w:val="0000FF"/>
            <w:sz w:val="18"/>
            <w:szCs w:val="18"/>
            <w:u w:val="single"/>
          </w:rPr>
          <w:t>Soojusvarustuse kulude arvestamise ja jaotamise metoodika–Riigi Teataja</w:t>
        </w:r>
      </w:hyperlink>
      <w:r w:rsidR="0002370B">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637CE6" w14:textId="77777777" w:rsidR="000A03EF" w:rsidRDefault="000A03EF">
    <w:pPr>
      <w:pStyle w:val="Pi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5C4D75" w14:textId="77777777" w:rsidR="000A03EF" w:rsidRDefault="000A03EF">
    <w:pPr>
      <w:pStyle w:val="Pi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6D2227" w14:textId="77777777" w:rsidR="000A03EF" w:rsidRDefault="000A03EF">
    <w:pPr>
      <w:pStyle w:val="Pi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1D048A"/>
    <w:multiLevelType w:val="multilevel"/>
    <w:tmpl w:val="BA525FBA"/>
    <w:lvl w:ilvl="0">
      <w:start w:val="1"/>
      <w:numFmt w:val="decimal"/>
      <w:lvlRestart w:val="0"/>
      <w:pStyle w:val="HeadingofAppendix"/>
      <w:lvlText w:val="Appendix %1."/>
      <w:lvlJc w:val="left"/>
      <w:pPr>
        <w:tabs>
          <w:tab w:val="num" w:pos="2268"/>
        </w:tabs>
        <w:ind w:left="2268" w:hanging="1911"/>
      </w:pPr>
    </w:lvl>
    <w:lvl w:ilvl="1">
      <w:start w:val="1"/>
      <w:numFmt w:val="decimal"/>
      <w:pStyle w:val="TextofAppendixlevel1"/>
      <w:lvlText w:val="%2."/>
      <w:lvlJc w:val="left"/>
      <w:pPr>
        <w:tabs>
          <w:tab w:val="num" w:pos="964"/>
        </w:tabs>
        <w:ind w:left="964" w:hanging="964"/>
      </w:pPr>
    </w:lvl>
    <w:lvl w:ilvl="2">
      <w:start w:val="1"/>
      <w:numFmt w:val="decimal"/>
      <w:pStyle w:val="TextofAppendixlevel2"/>
      <w:lvlText w:val="%2.%3."/>
      <w:lvlJc w:val="left"/>
      <w:pPr>
        <w:tabs>
          <w:tab w:val="num" w:pos="964"/>
        </w:tabs>
        <w:ind w:left="964" w:hanging="964"/>
      </w:pPr>
    </w:lvl>
    <w:lvl w:ilvl="3">
      <w:start w:val="1"/>
      <w:numFmt w:val="lowerLetter"/>
      <w:pStyle w:val="TextofAppendixlevel3"/>
      <w:lvlText w:val="(%4)"/>
      <w:lvlJc w:val="left"/>
      <w:pPr>
        <w:tabs>
          <w:tab w:val="num" w:pos="1928"/>
        </w:tabs>
        <w:ind w:left="1928" w:hanging="851"/>
      </w:pPr>
    </w:lvl>
    <w:lvl w:ilvl="4">
      <w:start w:val="1"/>
      <w:numFmt w:val="lowerRoman"/>
      <w:pStyle w:val="TextofAppendixlevel4"/>
      <w:lvlText w:val="(%5)"/>
      <w:lvlJc w:val="left"/>
      <w:pPr>
        <w:tabs>
          <w:tab w:val="num" w:pos="2835"/>
        </w:tabs>
        <w:ind w:left="2835" w:hanging="851"/>
      </w:pPr>
    </w:lvl>
    <w:lvl w:ilvl="5">
      <w:start w:val="1"/>
      <w:numFmt w:val="lowerLetter"/>
      <w:pStyle w:val="Pealkiri6"/>
      <w:lvlText w:val="(%6)"/>
      <w:lvlJc w:val="left"/>
      <w:pPr>
        <w:tabs>
          <w:tab w:val="num" w:pos="3960"/>
        </w:tabs>
        <w:ind w:left="3600" w:firstLine="0"/>
      </w:pPr>
    </w:lvl>
    <w:lvl w:ilvl="6">
      <w:start w:val="1"/>
      <w:numFmt w:val="lowerRoman"/>
      <w:pStyle w:val="Pealkiri7"/>
      <w:lvlText w:val="(%7)"/>
      <w:lvlJc w:val="left"/>
      <w:pPr>
        <w:tabs>
          <w:tab w:val="num" w:pos="4680"/>
        </w:tabs>
        <w:ind w:left="4320" w:firstLine="0"/>
      </w:pPr>
    </w:lvl>
    <w:lvl w:ilvl="7">
      <w:start w:val="1"/>
      <w:numFmt w:val="lowerLetter"/>
      <w:pStyle w:val="Pealkiri8"/>
      <w:lvlText w:val="(%8)"/>
      <w:lvlJc w:val="left"/>
      <w:pPr>
        <w:tabs>
          <w:tab w:val="num" w:pos="5400"/>
        </w:tabs>
        <w:ind w:left="5040" w:firstLine="0"/>
      </w:pPr>
    </w:lvl>
    <w:lvl w:ilvl="8">
      <w:start w:val="1"/>
      <w:numFmt w:val="lowerRoman"/>
      <w:pStyle w:val="Pealkiri9"/>
      <w:lvlText w:val="(%9)"/>
      <w:lvlJc w:val="left"/>
      <w:pPr>
        <w:tabs>
          <w:tab w:val="num" w:pos="6120"/>
        </w:tabs>
        <w:ind w:left="5760" w:firstLine="0"/>
      </w:pPr>
    </w:lvl>
  </w:abstractNum>
  <w:abstractNum w:abstractNumId="1" w15:restartNumberingAfterBreak="0">
    <w:nsid w:val="021B7F48"/>
    <w:multiLevelType w:val="multilevel"/>
    <w:tmpl w:val="79149A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23263C3"/>
    <w:multiLevelType w:val="hybridMultilevel"/>
    <w:tmpl w:val="63983324"/>
    <w:lvl w:ilvl="0" w:tplc="BC62B290">
      <w:start w:val="1"/>
      <w:numFmt w:val="decimal"/>
      <w:lvlText w:val="%1)"/>
      <w:lvlJc w:val="left"/>
      <w:pPr>
        <w:ind w:left="720" w:hanging="360"/>
      </w:pPr>
      <w:rPr>
        <w:rFonts w:eastAsiaTheme="minorHAnsi"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3" w15:restartNumberingAfterBreak="0">
    <w:nsid w:val="03143320"/>
    <w:multiLevelType w:val="hybridMultilevel"/>
    <w:tmpl w:val="2322479A"/>
    <w:lvl w:ilvl="0" w:tplc="0682F052">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4" w15:restartNumberingAfterBreak="0">
    <w:nsid w:val="049C1348"/>
    <w:multiLevelType w:val="hybridMultilevel"/>
    <w:tmpl w:val="D444E040"/>
    <w:lvl w:ilvl="0" w:tplc="C9A4322C">
      <w:start w:val="1"/>
      <w:numFmt w:val="decimal"/>
      <w:pStyle w:val="SLOExhibitListENG"/>
      <w:lvlText w:val="Exhibit %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5" w15:restartNumberingAfterBreak="0">
    <w:nsid w:val="08DA47BB"/>
    <w:multiLevelType w:val="hybridMultilevel"/>
    <w:tmpl w:val="6730061C"/>
    <w:lvl w:ilvl="0" w:tplc="04250011">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6" w15:restartNumberingAfterBreak="0">
    <w:nsid w:val="0B5917CB"/>
    <w:multiLevelType w:val="multilevel"/>
    <w:tmpl w:val="D540A3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158C40BB"/>
    <w:multiLevelType w:val="multilevel"/>
    <w:tmpl w:val="EE7A5A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1B3866DB"/>
    <w:multiLevelType w:val="multilevel"/>
    <w:tmpl w:val="A4EEC5B2"/>
    <w:lvl w:ilvl="0">
      <w:start w:val="1"/>
      <w:numFmt w:val="bullet"/>
      <w:lvlRestart w:val="0"/>
      <w:pStyle w:val="SLOList"/>
      <w:lvlText w:val="-"/>
      <w:lvlJc w:val="left"/>
      <w:pPr>
        <w:tabs>
          <w:tab w:val="num" w:pos="714"/>
        </w:tabs>
        <w:ind w:left="714" w:hanging="357"/>
      </w:pPr>
      <w:rPr>
        <w:rFonts w:ascii="Times New Roman" w:hAnsi="Times New Roman" w:cs="Times New Roman" w:hint="default"/>
      </w:rPr>
    </w:lvl>
    <w:lvl w:ilvl="1">
      <w:start w:val="1"/>
      <w:numFmt w:val="bullet"/>
      <w:lvlText w:val=""/>
      <w:lvlJc w:val="left"/>
      <w:pPr>
        <w:tabs>
          <w:tab w:val="num" w:pos="1077"/>
        </w:tabs>
        <w:ind w:left="1077" w:hanging="363"/>
      </w:pPr>
      <w:rPr>
        <w:rFonts w:ascii="Times New Roman" w:hAnsi="Times New Roman" w:cs="Times New Roman" w:hint="default"/>
      </w:rPr>
    </w:lvl>
    <w:lvl w:ilvl="2">
      <w:start w:val="1"/>
      <w:numFmt w:val="bullet"/>
      <w:lvlText w:val=""/>
      <w:lvlJc w:val="left"/>
      <w:pPr>
        <w:tabs>
          <w:tab w:val="num" w:pos="1080"/>
        </w:tabs>
        <w:ind w:left="1080" w:hanging="360"/>
      </w:pPr>
      <w:rPr>
        <w:rFonts w:ascii="Wingdings" w:hAnsi="Wingding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9" w15:restartNumberingAfterBreak="0">
    <w:nsid w:val="22165C93"/>
    <w:multiLevelType w:val="hybridMultilevel"/>
    <w:tmpl w:val="5A8C1C52"/>
    <w:lvl w:ilvl="0" w:tplc="B4F4797A">
      <w:start w:val="1"/>
      <w:numFmt w:val="decimal"/>
      <w:lvlText w:val="%1)"/>
      <w:lvlJc w:val="left"/>
      <w:pPr>
        <w:ind w:left="720" w:hanging="360"/>
      </w:pPr>
      <w:rPr>
        <w:rFonts w:asciiTheme="minorHAnsi" w:eastAsiaTheme="minorHAnsi" w:hAnsiTheme="minorHAnsi" w:cstheme="minorHAnsi"/>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0" w15:restartNumberingAfterBreak="0">
    <w:nsid w:val="24A75A3E"/>
    <w:multiLevelType w:val="multilevel"/>
    <w:tmpl w:val="1CD2FE92"/>
    <w:lvl w:ilvl="0">
      <w:start w:val="1"/>
      <w:numFmt w:val="decimal"/>
      <w:lvlRestart w:val="0"/>
      <w:pStyle w:val="NCNumbering"/>
      <w:lvlText w:val="%1."/>
      <w:lvlJc w:val="left"/>
      <w:pPr>
        <w:tabs>
          <w:tab w:val="num" w:pos="567"/>
        </w:tabs>
        <w:ind w:left="0" w:firstLine="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1" w15:restartNumberingAfterBreak="0">
    <w:nsid w:val="26DF6481"/>
    <w:multiLevelType w:val="multilevel"/>
    <w:tmpl w:val="54A494C4"/>
    <w:lvl w:ilvl="0">
      <w:start w:val="1"/>
      <w:numFmt w:val="decimal"/>
      <w:lvlRestart w:val="0"/>
      <w:pStyle w:val="SLOlistofparties"/>
      <w:lvlText w:val="(%1)"/>
      <w:lvlJc w:val="left"/>
      <w:pPr>
        <w:tabs>
          <w:tab w:val="num" w:pos="964"/>
        </w:tabs>
        <w:ind w:left="964" w:hanging="964"/>
      </w:pPr>
      <w:rPr>
        <w:rFonts w:hint="default"/>
      </w:rPr>
    </w:lvl>
    <w:lvl w:ilvl="1">
      <w:start w:val="1"/>
      <w:numFmt w:val="upperLetter"/>
      <w:pStyle w:val="SLOlistofrecitals"/>
      <w:lvlText w:val="(%2)"/>
      <w:lvlJc w:val="left"/>
      <w:pPr>
        <w:tabs>
          <w:tab w:val="num" w:pos="964"/>
        </w:tabs>
        <w:ind w:left="964" w:hanging="964"/>
      </w:pPr>
      <w:rPr>
        <w:rFonts w:hint="default"/>
      </w:rPr>
    </w:lvl>
    <w:lvl w:ilvl="2">
      <w:start w:val="1"/>
      <w:numFmt w:val="decimal"/>
      <w:lvlText w:val="%3."/>
      <w:lvlJc w:val="left"/>
      <w:pPr>
        <w:tabs>
          <w:tab w:val="num" w:pos="1800"/>
        </w:tabs>
        <w:ind w:left="1440" w:firstLine="0"/>
      </w:pPr>
      <w:rPr>
        <w:rFonts w:hint="default"/>
      </w:rPr>
    </w:lvl>
    <w:lvl w:ilvl="3">
      <w:start w:val="1"/>
      <w:numFmt w:val="lowerLetter"/>
      <w:lvlText w:val="%4)"/>
      <w:lvlJc w:val="left"/>
      <w:pPr>
        <w:tabs>
          <w:tab w:val="num" w:pos="2520"/>
        </w:tabs>
        <w:ind w:left="2160" w:firstLine="0"/>
      </w:pPr>
      <w:rPr>
        <w:rFonts w:hint="default"/>
      </w:rPr>
    </w:lvl>
    <w:lvl w:ilvl="4">
      <w:start w:val="1"/>
      <w:numFmt w:val="decimal"/>
      <w:lvlText w:val="(%5)"/>
      <w:lvlJc w:val="left"/>
      <w:pPr>
        <w:tabs>
          <w:tab w:val="num" w:pos="3240"/>
        </w:tabs>
        <w:ind w:left="2880" w:firstLine="0"/>
      </w:pPr>
      <w:rPr>
        <w:rFonts w:hint="default"/>
      </w:rPr>
    </w:lvl>
    <w:lvl w:ilvl="5">
      <w:start w:val="1"/>
      <w:numFmt w:val="lowerLetter"/>
      <w:lvlText w:val="(%6)"/>
      <w:lvlJc w:val="left"/>
      <w:pPr>
        <w:tabs>
          <w:tab w:val="num" w:pos="3960"/>
        </w:tabs>
        <w:ind w:left="360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5400"/>
        </w:tabs>
        <w:ind w:left="504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2" w15:restartNumberingAfterBreak="0">
    <w:nsid w:val="280869BB"/>
    <w:multiLevelType w:val="multilevel"/>
    <w:tmpl w:val="111A95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95E36BE"/>
    <w:multiLevelType w:val="hybridMultilevel"/>
    <w:tmpl w:val="94F853F4"/>
    <w:lvl w:ilvl="0" w:tplc="0682F052">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14" w15:restartNumberingAfterBreak="0">
    <w:nsid w:val="2BC31F63"/>
    <w:multiLevelType w:val="hybridMultilevel"/>
    <w:tmpl w:val="1660A858"/>
    <w:lvl w:ilvl="0" w:tplc="04250011">
      <w:start w:val="1"/>
      <w:numFmt w:val="decimal"/>
      <w:lvlText w:val="%1)"/>
      <w:lvlJc w:val="left"/>
      <w:pPr>
        <w:ind w:left="720" w:hanging="360"/>
      </w:pPr>
      <w:rPr>
        <w:rFonts w:hint="default"/>
      </w:rPr>
    </w:lvl>
    <w:lvl w:ilvl="1" w:tplc="04250019">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5" w15:restartNumberingAfterBreak="0">
    <w:nsid w:val="2FF2085F"/>
    <w:multiLevelType w:val="hybridMultilevel"/>
    <w:tmpl w:val="A9F8FC08"/>
    <w:lvl w:ilvl="0" w:tplc="0682F052">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16" w15:restartNumberingAfterBreak="0">
    <w:nsid w:val="314A267F"/>
    <w:multiLevelType w:val="multilevel"/>
    <w:tmpl w:val="EBC0C64A"/>
    <w:lvl w:ilvl="0">
      <w:start w:val="1"/>
      <w:numFmt w:val="decimal"/>
      <w:pStyle w:val="ENG-1stlevelheading"/>
      <w:lvlText w:val="%1."/>
      <w:lvlJc w:val="left"/>
      <w:pPr>
        <w:ind w:left="709" w:hanging="709"/>
      </w:pPr>
      <w:rPr>
        <w:rFonts w:ascii="Times New Roman" w:hAnsi="Times New Roman" w:hint="default"/>
        <w:b/>
        <w:i w:val="0"/>
        <w:sz w:val="24"/>
      </w:rPr>
    </w:lvl>
    <w:lvl w:ilvl="1">
      <w:start w:val="1"/>
      <w:numFmt w:val="decimal"/>
      <w:pStyle w:val="ENG-2ndlevelheading"/>
      <w:lvlText w:val="%1.%2."/>
      <w:lvlJc w:val="left"/>
      <w:pPr>
        <w:ind w:left="709" w:hanging="709"/>
      </w:pPr>
      <w:rPr>
        <w:rFonts w:hint="default"/>
      </w:rPr>
    </w:lvl>
    <w:lvl w:ilvl="2">
      <w:start w:val="1"/>
      <w:numFmt w:val="decimal"/>
      <w:pStyle w:val="ENG-3rdlevelsubprovision"/>
      <w:lvlText w:val="%1.%2.%3."/>
      <w:lvlJc w:val="left"/>
      <w:pPr>
        <w:ind w:left="709" w:hanging="709"/>
      </w:pPr>
      <w:rPr>
        <w:rFonts w:hint="default"/>
      </w:rPr>
    </w:lvl>
    <w:lvl w:ilvl="3">
      <w:start w:val="1"/>
      <w:numFmt w:val="decimal"/>
      <w:lvlRestart w:val="0"/>
      <w:pStyle w:val="ENG-Listwith1"/>
      <w:lvlText w:val="%4."/>
      <w:lvlJc w:val="left"/>
      <w:pPr>
        <w:ind w:left="709" w:hanging="709"/>
      </w:pPr>
      <w:rPr>
        <w:rFonts w:hint="default"/>
      </w:rPr>
    </w:lvl>
    <w:lvl w:ilvl="4">
      <w:start w:val="1"/>
      <w:numFmt w:val="lowerLetter"/>
      <w:pStyle w:val="ENG-4thlevellist"/>
      <w:lvlText w:val="(%5)"/>
      <w:lvlJc w:val="left"/>
      <w:pPr>
        <w:ind w:left="1089" w:hanging="380"/>
      </w:pPr>
      <w:rPr>
        <w:rFonts w:hint="default"/>
      </w:rPr>
    </w:lvl>
    <w:lvl w:ilvl="5">
      <w:start w:val="1"/>
      <w:numFmt w:val="lowerRoman"/>
      <w:pStyle w:val="ENG-5thlevel"/>
      <w:lvlText w:val="(%6)"/>
      <w:lvlJc w:val="left"/>
      <w:pPr>
        <w:ind w:left="1469" w:hanging="380"/>
      </w:pPr>
      <w:rPr>
        <w:rFont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7" w15:restartNumberingAfterBreak="0">
    <w:nsid w:val="34125560"/>
    <w:multiLevelType w:val="multilevel"/>
    <w:tmpl w:val="780E3D60"/>
    <w:lvl w:ilvl="0">
      <w:start w:val="1"/>
      <w:numFmt w:val="decimal"/>
      <w:pStyle w:val="SLONumberedList"/>
      <w:lvlText w:val="%1."/>
      <w:lvlJc w:val="left"/>
      <w:pPr>
        <w:ind w:left="709" w:hanging="709"/>
      </w:pPr>
      <w:rPr>
        <w:rFonts w:hint="default"/>
      </w:rPr>
    </w:lvl>
    <w:lvl w:ilvl="1">
      <w:start w:val="1"/>
      <w:numFmt w:val="decimal"/>
      <w:lvlRestart w:val="0"/>
      <w:lvlText w:val="%2."/>
      <w:lvlJc w:val="left"/>
      <w:pPr>
        <w:ind w:left="567" w:hanging="567"/>
      </w:pPr>
      <w:rPr>
        <w:rFonts w:hint="default"/>
      </w:rPr>
    </w:lvl>
    <w:lvl w:ilvl="2">
      <w:start w:val="1"/>
      <w:numFmt w:val="decimal"/>
      <w:lvlRestart w:val="0"/>
      <w:pStyle w:val="ENG-SLONumberedList"/>
      <w:lvlText w:val="%3."/>
      <w:lvlJc w:val="left"/>
      <w:pPr>
        <w:ind w:left="709" w:hanging="709"/>
      </w:pPr>
      <w:rPr>
        <w:rFonts w:hint="default"/>
      </w:rPr>
    </w:lvl>
    <w:lvl w:ilvl="3">
      <w:start w:val="1"/>
      <w:numFmt w:val="decimal"/>
      <w:lvlRestart w:val="0"/>
      <w:pStyle w:val="ENG-AppendixList"/>
      <w:lvlText w:val="%4."/>
      <w:lvlJc w:val="left"/>
      <w:pPr>
        <w:ind w:left="567" w:hanging="567"/>
      </w:pPr>
      <w:rPr>
        <w:rFonts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8" w15:restartNumberingAfterBreak="0">
    <w:nsid w:val="39B633D7"/>
    <w:multiLevelType w:val="hybridMultilevel"/>
    <w:tmpl w:val="AF62BC52"/>
    <w:lvl w:ilvl="0" w:tplc="04250011">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9" w15:restartNumberingAfterBreak="0">
    <w:nsid w:val="39D90369"/>
    <w:multiLevelType w:val="multilevel"/>
    <w:tmpl w:val="194A81A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 w15:restartNumberingAfterBreak="0">
    <w:nsid w:val="3B311725"/>
    <w:multiLevelType w:val="hybridMultilevel"/>
    <w:tmpl w:val="1600715E"/>
    <w:lvl w:ilvl="0" w:tplc="261A410E">
      <w:start w:val="2"/>
      <w:numFmt w:val="bullet"/>
      <w:lvlText w:val="-"/>
      <w:lvlJc w:val="left"/>
      <w:pPr>
        <w:ind w:left="720" w:hanging="360"/>
      </w:pPr>
      <w:rPr>
        <w:rFonts w:ascii="Times New Roman" w:eastAsia="Times New Roman" w:hAnsi="Times New Roman" w:cs="Times New Roman"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21" w15:restartNumberingAfterBreak="0">
    <w:nsid w:val="3F3E6FC9"/>
    <w:multiLevelType w:val="hybridMultilevel"/>
    <w:tmpl w:val="9C921A6C"/>
    <w:lvl w:ilvl="0" w:tplc="0682F052">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22" w15:restartNumberingAfterBreak="0">
    <w:nsid w:val="4C8B3601"/>
    <w:multiLevelType w:val="multilevel"/>
    <w:tmpl w:val="0A06C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51B25C44"/>
    <w:multiLevelType w:val="multilevel"/>
    <w:tmpl w:val="1D36FCEC"/>
    <w:styleLink w:val="SLONumberings"/>
    <w:lvl w:ilvl="0">
      <w:start w:val="1"/>
      <w:numFmt w:val="decimal"/>
      <w:lvlRestart w:val="0"/>
      <w:pStyle w:val="1stlevelheading"/>
      <w:lvlText w:val="%1."/>
      <w:lvlJc w:val="left"/>
      <w:pPr>
        <w:tabs>
          <w:tab w:val="num" w:pos="964"/>
        </w:tabs>
        <w:ind w:left="964" w:hanging="964"/>
      </w:pPr>
      <w:rPr>
        <w:rFonts w:hint="default"/>
      </w:rPr>
    </w:lvl>
    <w:lvl w:ilvl="1">
      <w:start w:val="1"/>
      <w:numFmt w:val="decimal"/>
      <w:pStyle w:val="2ndlevelheading"/>
      <w:lvlText w:val="%1.%2."/>
      <w:lvlJc w:val="left"/>
      <w:pPr>
        <w:tabs>
          <w:tab w:val="num" w:pos="964"/>
        </w:tabs>
        <w:ind w:left="964" w:hanging="964"/>
      </w:pPr>
      <w:rPr>
        <w:rFonts w:hint="default"/>
      </w:rPr>
    </w:lvl>
    <w:lvl w:ilvl="2">
      <w:start w:val="1"/>
      <w:numFmt w:val="decimal"/>
      <w:pStyle w:val="3rdlevelheading"/>
      <w:lvlText w:val="%1.%2.%3."/>
      <w:lvlJc w:val="left"/>
      <w:pPr>
        <w:tabs>
          <w:tab w:val="num" w:pos="964"/>
        </w:tabs>
        <w:ind w:left="964" w:hanging="964"/>
      </w:pPr>
      <w:rPr>
        <w:rFonts w:hint="default"/>
      </w:rPr>
    </w:lvl>
    <w:lvl w:ilvl="3">
      <w:start w:val="1"/>
      <w:numFmt w:val="lowerLetter"/>
      <w:pStyle w:val="4thlevelheading"/>
      <w:lvlText w:val="(%4)"/>
      <w:lvlJc w:val="left"/>
      <w:pPr>
        <w:tabs>
          <w:tab w:val="num" w:pos="1928"/>
        </w:tabs>
        <w:ind w:left="1928" w:hanging="851"/>
      </w:pPr>
      <w:rPr>
        <w:rFonts w:hint="default"/>
      </w:rPr>
    </w:lvl>
    <w:lvl w:ilvl="4">
      <w:start w:val="1"/>
      <w:numFmt w:val="lowerRoman"/>
      <w:pStyle w:val="5thlevelheading"/>
      <w:lvlText w:val="(%5)"/>
      <w:lvlJc w:val="left"/>
      <w:pPr>
        <w:tabs>
          <w:tab w:val="num" w:pos="2835"/>
        </w:tabs>
        <w:ind w:left="2835" w:hanging="851"/>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4" w15:restartNumberingAfterBreak="0">
    <w:nsid w:val="53C276A0"/>
    <w:multiLevelType w:val="multilevel"/>
    <w:tmpl w:val="787485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59514ED2"/>
    <w:multiLevelType w:val="hybridMultilevel"/>
    <w:tmpl w:val="0F72057A"/>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26" w15:restartNumberingAfterBreak="0">
    <w:nsid w:val="5F6E4112"/>
    <w:multiLevelType w:val="hybridMultilevel"/>
    <w:tmpl w:val="045A5C74"/>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27" w15:restartNumberingAfterBreak="0">
    <w:nsid w:val="66FC2361"/>
    <w:multiLevelType w:val="multilevel"/>
    <w:tmpl w:val="0DACD5D2"/>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8" w15:restartNumberingAfterBreak="0">
    <w:nsid w:val="67933780"/>
    <w:multiLevelType w:val="hybridMultilevel"/>
    <w:tmpl w:val="132CFB32"/>
    <w:lvl w:ilvl="0" w:tplc="04250017">
      <w:start w:val="1"/>
      <w:numFmt w:val="lowerLetter"/>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29" w15:restartNumberingAfterBreak="0">
    <w:nsid w:val="698C7BE0"/>
    <w:multiLevelType w:val="hybridMultilevel"/>
    <w:tmpl w:val="286AF936"/>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30" w15:restartNumberingAfterBreak="0">
    <w:nsid w:val="6AAC23D8"/>
    <w:multiLevelType w:val="hybridMultilevel"/>
    <w:tmpl w:val="C22E0740"/>
    <w:lvl w:ilvl="0" w:tplc="261A410E">
      <w:start w:val="2"/>
      <w:numFmt w:val="bullet"/>
      <w:lvlText w:val="-"/>
      <w:lvlJc w:val="left"/>
      <w:pPr>
        <w:ind w:left="720" w:hanging="360"/>
      </w:pPr>
      <w:rPr>
        <w:rFonts w:ascii="Times New Roman" w:eastAsia="Times New Roman" w:hAnsi="Times New Roman" w:cs="Times New Roman"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31" w15:restartNumberingAfterBreak="0">
    <w:nsid w:val="71922F28"/>
    <w:multiLevelType w:val="multilevel"/>
    <w:tmpl w:val="7A1CEDE4"/>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num w:numId="1" w16cid:durableId="1519735773">
    <w:abstractNumId w:val="23"/>
  </w:num>
  <w:num w:numId="2" w16cid:durableId="473570978">
    <w:abstractNumId w:val="8"/>
  </w:num>
  <w:num w:numId="3" w16cid:durableId="1798329405">
    <w:abstractNumId w:val="11"/>
  </w:num>
  <w:num w:numId="4" w16cid:durableId="302543960">
    <w:abstractNumId w:val="10"/>
  </w:num>
  <w:num w:numId="5" w16cid:durableId="889390353">
    <w:abstractNumId w:val="0"/>
  </w:num>
  <w:num w:numId="6" w16cid:durableId="1166549952">
    <w:abstractNumId w:val="4"/>
  </w:num>
  <w:num w:numId="7" w16cid:durableId="1821078034">
    <w:abstractNumId w:val="16"/>
  </w:num>
  <w:num w:numId="8" w16cid:durableId="2015186280">
    <w:abstractNumId w:val="17"/>
  </w:num>
  <w:num w:numId="9" w16cid:durableId="587232908">
    <w:abstractNumId w:val="14"/>
  </w:num>
  <w:num w:numId="10" w16cid:durableId="1642423083">
    <w:abstractNumId w:val="5"/>
  </w:num>
  <w:num w:numId="11" w16cid:durableId="1444113118">
    <w:abstractNumId w:val="20"/>
  </w:num>
  <w:num w:numId="12" w16cid:durableId="700979030">
    <w:abstractNumId w:val="30"/>
  </w:num>
  <w:num w:numId="13" w16cid:durableId="691417493">
    <w:abstractNumId w:val="29"/>
  </w:num>
  <w:num w:numId="14" w16cid:durableId="713232304">
    <w:abstractNumId w:val="9"/>
  </w:num>
  <w:num w:numId="15" w16cid:durableId="1446998834">
    <w:abstractNumId w:val="28"/>
  </w:num>
  <w:num w:numId="16" w16cid:durableId="577903659">
    <w:abstractNumId w:val="18"/>
  </w:num>
  <w:num w:numId="17" w16cid:durableId="959843117">
    <w:abstractNumId w:val="2"/>
  </w:num>
  <w:num w:numId="18" w16cid:durableId="1972324095">
    <w:abstractNumId w:val="19"/>
  </w:num>
  <w:num w:numId="19" w16cid:durableId="1250041754">
    <w:abstractNumId w:val="27"/>
  </w:num>
  <w:num w:numId="20" w16cid:durableId="479201525">
    <w:abstractNumId w:val="1"/>
  </w:num>
  <w:num w:numId="21" w16cid:durableId="2035956003">
    <w:abstractNumId w:val="24"/>
  </w:num>
  <w:num w:numId="22" w16cid:durableId="483664643">
    <w:abstractNumId w:val="12"/>
  </w:num>
  <w:num w:numId="23" w16cid:durableId="1942644115">
    <w:abstractNumId w:val="31"/>
  </w:num>
  <w:num w:numId="24" w16cid:durableId="584074791">
    <w:abstractNumId w:val="7"/>
  </w:num>
  <w:num w:numId="25" w16cid:durableId="830412829">
    <w:abstractNumId w:val="6"/>
  </w:num>
  <w:num w:numId="26" w16cid:durableId="416753488">
    <w:abstractNumId w:val="22"/>
  </w:num>
  <w:num w:numId="27" w16cid:durableId="257715287">
    <w:abstractNumId w:val="3"/>
  </w:num>
  <w:num w:numId="28" w16cid:durableId="2140370579">
    <w:abstractNumId w:val="21"/>
  </w:num>
  <w:num w:numId="29" w16cid:durableId="1296255723">
    <w:abstractNumId w:val="25"/>
  </w:num>
  <w:num w:numId="30" w16cid:durableId="48772528">
    <w:abstractNumId w:val="26"/>
  </w:num>
  <w:num w:numId="31" w16cid:durableId="80225082">
    <w:abstractNumId w:val="15"/>
  </w:num>
  <w:num w:numId="32" w16cid:durableId="681590735">
    <w:abstractNumId w:val="13"/>
  </w:num>
  <w:numIdMacAtCleanup w:val="3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Joel Kook - JUSTDIGI">
    <w15:presenceInfo w15:providerId="AD" w15:userId="S::joel.kook@justdigi.ee::a5f61dda-5a91-487b-bc5f-ca8312762b39"/>
  </w15:person>
  <w15:person w15:author="Katariina Kärsten - JUSTDIGI">
    <w15:presenceInfo w15:providerId="AD" w15:userId="S::katariina.karsten@justdigi.ee::68186ada-2893-4ef6-a103-bd414b9ef0d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web"/>
  <w:zoom w:percent="120"/>
  <w:defaultTabStop w:val="708"/>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DRAFTER_VERSION" w:val="3.40"/>
    <w:docVar w:name="DOCDRAFTERREINDEX" w:val="NO"/>
    <w:docVar w:name="DOCDRAFTERTASKPANE" w:val="782ebd0a-61f2-47fe-a78d-548304ca8dbb"/>
    <w:docVar w:name="VERSIONDETAIL" w:val="0"/>
  </w:docVars>
  <w:rsids>
    <w:rsidRoot w:val="00604594"/>
    <w:rsid w:val="000000C7"/>
    <w:rsid w:val="000001ED"/>
    <w:rsid w:val="0000020D"/>
    <w:rsid w:val="000011FB"/>
    <w:rsid w:val="0000123E"/>
    <w:rsid w:val="00001410"/>
    <w:rsid w:val="00001DFC"/>
    <w:rsid w:val="0000201B"/>
    <w:rsid w:val="000025CF"/>
    <w:rsid w:val="00002884"/>
    <w:rsid w:val="000028F8"/>
    <w:rsid w:val="00002B0D"/>
    <w:rsid w:val="00002B55"/>
    <w:rsid w:val="0000311C"/>
    <w:rsid w:val="00003195"/>
    <w:rsid w:val="00003338"/>
    <w:rsid w:val="00003659"/>
    <w:rsid w:val="000038D0"/>
    <w:rsid w:val="00003CAA"/>
    <w:rsid w:val="0000409A"/>
    <w:rsid w:val="000042C3"/>
    <w:rsid w:val="0000494F"/>
    <w:rsid w:val="00005289"/>
    <w:rsid w:val="00005354"/>
    <w:rsid w:val="0000564A"/>
    <w:rsid w:val="000058AE"/>
    <w:rsid w:val="00006160"/>
    <w:rsid w:val="00006173"/>
    <w:rsid w:val="0000684C"/>
    <w:rsid w:val="00006CC8"/>
    <w:rsid w:val="00006D3C"/>
    <w:rsid w:val="00007040"/>
    <w:rsid w:val="00007267"/>
    <w:rsid w:val="00007B3A"/>
    <w:rsid w:val="00010026"/>
    <w:rsid w:val="0001041C"/>
    <w:rsid w:val="00010832"/>
    <w:rsid w:val="00010EB4"/>
    <w:rsid w:val="00011456"/>
    <w:rsid w:val="00011902"/>
    <w:rsid w:val="00011FBD"/>
    <w:rsid w:val="000121EB"/>
    <w:rsid w:val="00012545"/>
    <w:rsid w:val="00012A14"/>
    <w:rsid w:val="00012A57"/>
    <w:rsid w:val="00012DB3"/>
    <w:rsid w:val="000130A0"/>
    <w:rsid w:val="000131D9"/>
    <w:rsid w:val="00013201"/>
    <w:rsid w:val="00013230"/>
    <w:rsid w:val="000132D1"/>
    <w:rsid w:val="00013AE4"/>
    <w:rsid w:val="00013D2E"/>
    <w:rsid w:val="00014323"/>
    <w:rsid w:val="00014957"/>
    <w:rsid w:val="0001498D"/>
    <w:rsid w:val="00015283"/>
    <w:rsid w:val="0001529C"/>
    <w:rsid w:val="000155A3"/>
    <w:rsid w:val="00015FED"/>
    <w:rsid w:val="000160D2"/>
    <w:rsid w:val="000163EE"/>
    <w:rsid w:val="00016A27"/>
    <w:rsid w:val="00016AD9"/>
    <w:rsid w:val="00016DD3"/>
    <w:rsid w:val="00016DE9"/>
    <w:rsid w:val="000172EF"/>
    <w:rsid w:val="0001798C"/>
    <w:rsid w:val="00017E5B"/>
    <w:rsid w:val="000203C0"/>
    <w:rsid w:val="00020B18"/>
    <w:rsid w:val="00021190"/>
    <w:rsid w:val="000216D3"/>
    <w:rsid w:val="00021A3E"/>
    <w:rsid w:val="00021E7F"/>
    <w:rsid w:val="00022048"/>
    <w:rsid w:val="000220E3"/>
    <w:rsid w:val="00022133"/>
    <w:rsid w:val="000221C1"/>
    <w:rsid w:val="000222B0"/>
    <w:rsid w:val="0002256E"/>
    <w:rsid w:val="00022A3F"/>
    <w:rsid w:val="000232E9"/>
    <w:rsid w:val="00023321"/>
    <w:rsid w:val="00023380"/>
    <w:rsid w:val="0002370B"/>
    <w:rsid w:val="00024041"/>
    <w:rsid w:val="000240A9"/>
    <w:rsid w:val="000240E4"/>
    <w:rsid w:val="00024847"/>
    <w:rsid w:val="00024DDE"/>
    <w:rsid w:val="000250A6"/>
    <w:rsid w:val="00025A34"/>
    <w:rsid w:val="00025E3F"/>
    <w:rsid w:val="00025ECC"/>
    <w:rsid w:val="00025F1D"/>
    <w:rsid w:val="00026102"/>
    <w:rsid w:val="000261A2"/>
    <w:rsid w:val="000269C0"/>
    <w:rsid w:val="00026DE9"/>
    <w:rsid w:val="00026F5B"/>
    <w:rsid w:val="000271D4"/>
    <w:rsid w:val="000272FB"/>
    <w:rsid w:val="0002751B"/>
    <w:rsid w:val="000276DC"/>
    <w:rsid w:val="00027A71"/>
    <w:rsid w:val="00027AC6"/>
    <w:rsid w:val="0003052E"/>
    <w:rsid w:val="000311DC"/>
    <w:rsid w:val="00031358"/>
    <w:rsid w:val="000318F1"/>
    <w:rsid w:val="00031A5A"/>
    <w:rsid w:val="00031C4E"/>
    <w:rsid w:val="00031D96"/>
    <w:rsid w:val="000332F6"/>
    <w:rsid w:val="0003330A"/>
    <w:rsid w:val="0003340A"/>
    <w:rsid w:val="00034316"/>
    <w:rsid w:val="0003457C"/>
    <w:rsid w:val="000347CD"/>
    <w:rsid w:val="000348D9"/>
    <w:rsid w:val="00034914"/>
    <w:rsid w:val="00035296"/>
    <w:rsid w:val="00035A93"/>
    <w:rsid w:val="00035D91"/>
    <w:rsid w:val="00035FBB"/>
    <w:rsid w:val="000363BD"/>
    <w:rsid w:val="000369B6"/>
    <w:rsid w:val="00036D4B"/>
    <w:rsid w:val="00036D4C"/>
    <w:rsid w:val="0003701A"/>
    <w:rsid w:val="00037507"/>
    <w:rsid w:val="000378F8"/>
    <w:rsid w:val="000379D3"/>
    <w:rsid w:val="00037A5F"/>
    <w:rsid w:val="00037BAD"/>
    <w:rsid w:val="00037D49"/>
    <w:rsid w:val="0004028B"/>
    <w:rsid w:val="00040330"/>
    <w:rsid w:val="00040368"/>
    <w:rsid w:val="00040466"/>
    <w:rsid w:val="000407AD"/>
    <w:rsid w:val="00040868"/>
    <w:rsid w:val="00040F98"/>
    <w:rsid w:val="00041479"/>
    <w:rsid w:val="00041896"/>
    <w:rsid w:val="00041DEA"/>
    <w:rsid w:val="00042270"/>
    <w:rsid w:val="00042456"/>
    <w:rsid w:val="00042618"/>
    <w:rsid w:val="00042718"/>
    <w:rsid w:val="00042739"/>
    <w:rsid w:val="00042887"/>
    <w:rsid w:val="0004290B"/>
    <w:rsid w:val="00042CA7"/>
    <w:rsid w:val="00042D4D"/>
    <w:rsid w:val="00042E57"/>
    <w:rsid w:val="000432F7"/>
    <w:rsid w:val="000439CB"/>
    <w:rsid w:val="00043D7A"/>
    <w:rsid w:val="00044016"/>
    <w:rsid w:val="000441B1"/>
    <w:rsid w:val="0004526F"/>
    <w:rsid w:val="000452F9"/>
    <w:rsid w:val="000455F2"/>
    <w:rsid w:val="000456C7"/>
    <w:rsid w:val="00045B79"/>
    <w:rsid w:val="0004603F"/>
    <w:rsid w:val="00046163"/>
    <w:rsid w:val="00046493"/>
    <w:rsid w:val="00046FD4"/>
    <w:rsid w:val="000472DD"/>
    <w:rsid w:val="0004758B"/>
    <w:rsid w:val="000476A9"/>
    <w:rsid w:val="00047918"/>
    <w:rsid w:val="00047D1A"/>
    <w:rsid w:val="00050108"/>
    <w:rsid w:val="000508F8"/>
    <w:rsid w:val="00050984"/>
    <w:rsid w:val="000509BC"/>
    <w:rsid w:val="00050EDB"/>
    <w:rsid w:val="00051AEA"/>
    <w:rsid w:val="00052925"/>
    <w:rsid w:val="00052CB1"/>
    <w:rsid w:val="00053035"/>
    <w:rsid w:val="00053142"/>
    <w:rsid w:val="00053246"/>
    <w:rsid w:val="00053540"/>
    <w:rsid w:val="00053655"/>
    <w:rsid w:val="000541DA"/>
    <w:rsid w:val="00054476"/>
    <w:rsid w:val="000547B4"/>
    <w:rsid w:val="000548E2"/>
    <w:rsid w:val="00055359"/>
    <w:rsid w:val="0005557B"/>
    <w:rsid w:val="00055B4C"/>
    <w:rsid w:val="00055E57"/>
    <w:rsid w:val="000562E9"/>
    <w:rsid w:val="000562FF"/>
    <w:rsid w:val="0005648B"/>
    <w:rsid w:val="00056768"/>
    <w:rsid w:val="00056E7D"/>
    <w:rsid w:val="00057035"/>
    <w:rsid w:val="0005771E"/>
    <w:rsid w:val="00057A55"/>
    <w:rsid w:val="00057C6E"/>
    <w:rsid w:val="00057E0A"/>
    <w:rsid w:val="000601BA"/>
    <w:rsid w:val="000607C9"/>
    <w:rsid w:val="00060B70"/>
    <w:rsid w:val="0006161F"/>
    <w:rsid w:val="00061723"/>
    <w:rsid w:val="00061B8E"/>
    <w:rsid w:val="00062853"/>
    <w:rsid w:val="00062A09"/>
    <w:rsid w:val="00062AE6"/>
    <w:rsid w:val="00063141"/>
    <w:rsid w:val="0006376B"/>
    <w:rsid w:val="000639C2"/>
    <w:rsid w:val="000642D8"/>
    <w:rsid w:val="00064472"/>
    <w:rsid w:val="00064C23"/>
    <w:rsid w:val="00065082"/>
    <w:rsid w:val="00065365"/>
    <w:rsid w:val="000655AF"/>
    <w:rsid w:val="00065F00"/>
    <w:rsid w:val="00066572"/>
    <w:rsid w:val="000665A2"/>
    <w:rsid w:val="00066D15"/>
    <w:rsid w:val="000672F4"/>
    <w:rsid w:val="00067A18"/>
    <w:rsid w:val="00070059"/>
    <w:rsid w:val="000703C5"/>
    <w:rsid w:val="00070B42"/>
    <w:rsid w:val="00070EC4"/>
    <w:rsid w:val="000710D6"/>
    <w:rsid w:val="0007193F"/>
    <w:rsid w:val="00071D6A"/>
    <w:rsid w:val="00072291"/>
    <w:rsid w:val="00072B2A"/>
    <w:rsid w:val="00072C0A"/>
    <w:rsid w:val="000737EE"/>
    <w:rsid w:val="00073950"/>
    <w:rsid w:val="00073E63"/>
    <w:rsid w:val="00073F70"/>
    <w:rsid w:val="00073FEF"/>
    <w:rsid w:val="00074411"/>
    <w:rsid w:val="00075077"/>
    <w:rsid w:val="00075092"/>
    <w:rsid w:val="00075202"/>
    <w:rsid w:val="0007567E"/>
    <w:rsid w:val="000756CE"/>
    <w:rsid w:val="00075DD9"/>
    <w:rsid w:val="00075DE7"/>
    <w:rsid w:val="000764DA"/>
    <w:rsid w:val="0007665C"/>
    <w:rsid w:val="0007665F"/>
    <w:rsid w:val="00076FC8"/>
    <w:rsid w:val="00077851"/>
    <w:rsid w:val="00080102"/>
    <w:rsid w:val="000802C6"/>
    <w:rsid w:val="00080683"/>
    <w:rsid w:val="0008096B"/>
    <w:rsid w:val="00080AE0"/>
    <w:rsid w:val="00080F73"/>
    <w:rsid w:val="00081883"/>
    <w:rsid w:val="00081C09"/>
    <w:rsid w:val="00081CF9"/>
    <w:rsid w:val="00081F99"/>
    <w:rsid w:val="00082B63"/>
    <w:rsid w:val="00083277"/>
    <w:rsid w:val="000835BA"/>
    <w:rsid w:val="00083743"/>
    <w:rsid w:val="00083779"/>
    <w:rsid w:val="00083D84"/>
    <w:rsid w:val="00083DA8"/>
    <w:rsid w:val="0008446B"/>
    <w:rsid w:val="00084719"/>
    <w:rsid w:val="0008490F"/>
    <w:rsid w:val="00084AF4"/>
    <w:rsid w:val="0008500F"/>
    <w:rsid w:val="00085052"/>
    <w:rsid w:val="0008587D"/>
    <w:rsid w:val="00085F6D"/>
    <w:rsid w:val="000860A9"/>
    <w:rsid w:val="0008629A"/>
    <w:rsid w:val="000862B5"/>
    <w:rsid w:val="0008639A"/>
    <w:rsid w:val="00086436"/>
    <w:rsid w:val="00086B78"/>
    <w:rsid w:val="00086D7C"/>
    <w:rsid w:val="00086E94"/>
    <w:rsid w:val="00087522"/>
    <w:rsid w:val="00087A2E"/>
    <w:rsid w:val="00087B7F"/>
    <w:rsid w:val="00087D04"/>
    <w:rsid w:val="00087D38"/>
    <w:rsid w:val="00090429"/>
    <w:rsid w:val="00090E61"/>
    <w:rsid w:val="00091007"/>
    <w:rsid w:val="00091516"/>
    <w:rsid w:val="00091A46"/>
    <w:rsid w:val="00091BDF"/>
    <w:rsid w:val="00092227"/>
    <w:rsid w:val="000924F3"/>
    <w:rsid w:val="000924F5"/>
    <w:rsid w:val="00092861"/>
    <w:rsid w:val="00092B0C"/>
    <w:rsid w:val="00092D2F"/>
    <w:rsid w:val="00092EE2"/>
    <w:rsid w:val="00093735"/>
    <w:rsid w:val="00093A70"/>
    <w:rsid w:val="00094247"/>
    <w:rsid w:val="00094578"/>
    <w:rsid w:val="00094967"/>
    <w:rsid w:val="000949EB"/>
    <w:rsid w:val="00094A6D"/>
    <w:rsid w:val="000953AE"/>
    <w:rsid w:val="000953BE"/>
    <w:rsid w:val="0009588A"/>
    <w:rsid w:val="00095A2E"/>
    <w:rsid w:val="00095A85"/>
    <w:rsid w:val="00095BD5"/>
    <w:rsid w:val="00095C99"/>
    <w:rsid w:val="0009700C"/>
    <w:rsid w:val="0009729C"/>
    <w:rsid w:val="00097795"/>
    <w:rsid w:val="00097955"/>
    <w:rsid w:val="00097A75"/>
    <w:rsid w:val="00097AB0"/>
    <w:rsid w:val="00097BC4"/>
    <w:rsid w:val="00097EC2"/>
    <w:rsid w:val="000A03EF"/>
    <w:rsid w:val="000A087B"/>
    <w:rsid w:val="000A0906"/>
    <w:rsid w:val="000A0C2E"/>
    <w:rsid w:val="000A0F2E"/>
    <w:rsid w:val="000A0F58"/>
    <w:rsid w:val="000A0F91"/>
    <w:rsid w:val="000A1467"/>
    <w:rsid w:val="000A16FE"/>
    <w:rsid w:val="000A186F"/>
    <w:rsid w:val="000A1BC9"/>
    <w:rsid w:val="000A2223"/>
    <w:rsid w:val="000A277C"/>
    <w:rsid w:val="000A2F35"/>
    <w:rsid w:val="000A308E"/>
    <w:rsid w:val="000A30E1"/>
    <w:rsid w:val="000A396A"/>
    <w:rsid w:val="000A399C"/>
    <w:rsid w:val="000A3C03"/>
    <w:rsid w:val="000A3F3C"/>
    <w:rsid w:val="000A4028"/>
    <w:rsid w:val="000A451D"/>
    <w:rsid w:val="000A4705"/>
    <w:rsid w:val="000A49BE"/>
    <w:rsid w:val="000A4B3F"/>
    <w:rsid w:val="000A4B61"/>
    <w:rsid w:val="000A4CCF"/>
    <w:rsid w:val="000A50F5"/>
    <w:rsid w:val="000A54C4"/>
    <w:rsid w:val="000A5575"/>
    <w:rsid w:val="000A5694"/>
    <w:rsid w:val="000A5ACB"/>
    <w:rsid w:val="000A5B69"/>
    <w:rsid w:val="000A5B6C"/>
    <w:rsid w:val="000A6168"/>
    <w:rsid w:val="000A6AE8"/>
    <w:rsid w:val="000A6CEB"/>
    <w:rsid w:val="000A6EF5"/>
    <w:rsid w:val="000A7596"/>
    <w:rsid w:val="000A7716"/>
    <w:rsid w:val="000A7A09"/>
    <w:rsid w:val="000A7A38"/>
    <w:rsid w:val="000B09CC"/>
    <w:rsid w:val="000B10BA"/>
    <w:rsid w:val="000B1152"/>
    <w:rsid w:val="000B158D"/>
    <w:rsid w:val="000B1994"/>
    <w:rsid w:val="000B1EAB"/>
    <w:rsid w:val="000B20AF"/>
    <w:rsid w:val="000B259D"/>
    <w:rsid w:val="000B2F1B"/>
    <w:rsid w:val="000B3843"/>
    <w:rsid w:val="000B38C3"/>
    <w:rsid w:val="000B3EB7"/>
    <w:rsid w:val="000B4200"/>
    <w:rsid w:val="000B45EB"/>
    <w:rsid w:val="000B4982"/>
    <w:rsid w:val="000B4BD6"/>
    <w:rsid w:val="000B4CE1"/>
    <w:rsid w:val="000B4FC6"/>
    <w:rsid w:val="000B4FF1"/>
    <w:rsid w:val="000B5824"/>
    <w:rsid w:val="000B5B6B"/>
    <w:rsid w:val="000B5B9D"/>
    <w:rsid w:val="000B6122"/>
    <w:rsid w:val="000B6267"/>
    <w:rsid w:val="000B63D0"/>
    <w:rsid w:val="000B6757"/>
    <w:rsid w:val="000B6959"/>
    <w:rsid w:val="000B6FAE"/>
    <w:rsid w:val="000B7C40"/>
    <w:rsid w:val="000B7DD4"/>
    <w:rsid w:val="000C077D"/>
    <w:rsid w:val="000C0903"/>
    <w:rsid w:val="000C0AD7"/>
    <w:rsid w:val="000C0BA5"/>
    <w:rsid w:val="000C1103"/>
    <w:rsid w:val="000C1448"/>
    <w:rsid w:val="000C157A"/>
    <w:rsid w:val="000C20ED"/>
    <w:rsid w:val="000C2125"/>
    <w:rsid w:val="000C2153"/>
    <w:rsid w:val="000C2423"/>
    <w:rsid w:val="000C26A9"/>
    <w:rsid w:val="000C2FAD"/>
    <w:rsid w:val="000C3273"/>
    <w:rsid w:val="000C3411"/>
    <w:rsid w:val="000C3ACB"/>
    <w:rsid w:val="000C401D"/>
    <w:rsid w:val="000C49C3"/>
    <w:rsid w:val="000C58EC"/>
    <w:rsid w:val="000C5989"/>
    <w:rsid w:val="000C5C2F"/>
    <w:rsid w:val="000C5D81"/>
    <w:rsid w:val="000C610D"/>
    <w:rsid w:val="000C6194"/>
    <w:rsid w:val="000C6420"/>
    <w:rsid w:val="000C682F"/>
    <w:rsid w:val="000C68BF"/>
    <w:rsid w:val="000C69EB"/>
    <w:rsid w:val="000C6FDC"/>
    <w:rsid w:val="000C72AE"/>
    <w:rsid w:val="000C7839"/>
    <w:rsid w:val="000CB038"/>
    <w:rsid w:val="000D0129"/>
    <w:rsid w:val="000D0E90"/>
    <w:rsid w:val="000D159D"/>
    <w:rsid w:val="000D1865"/>
    <w:rsid w:val="000D1D8D"/>
    <w:rsid w:val="000D206C"/>
    <w:rsid w:val="000D237B"/>
    <w:rsid w:val="000D2DE2"/>
    <w:rsid w:val="000D2F80"/>
    <w:rsid w:val="000D332F"/>
    <w:rsid w:val="000D38BB"/>
    <w:rsid w:val="000D3B05"/>
    <w:rsid w:val="000D3B24"/>
    <w:rsid w:val="000D449E"/>
    <w:rsid w:val="000D475F"/>
    <w:rsid w:val="000D4D23"/>
    <w:rsid w:val="000D54DC"/>
    <w:rsid w:val="000D583A"/>
    <w:rsid w:val="000D5CE6"/>
    <w:rsid w:val="000D5E5F"/>
    <w:rsid w:val="000D5F72"/>
    <w:rsid w:val="000D6087"/>
    <w:rsid w:val="000D6108"/>
    <w:rsid w:val="000D7120"/>
    <w:rsid w:val="000D79FA"/>
    <w:rsid w:val="000E07BB"/>
    <w:rsid w:val="000E0B1B"/>
    <w:rsid w:val="000E10AA"/>
    <w:rsid w:val="000E116B"/>
    <w:rsid w:val="000E1336"/>
    <w:rsid w:val="000E136F"/>
    <w:rsid w:val="000E14D4"/>
    <w:rsid w:val="000E16F7"/>
    <w:rsid w:val="000E17E2"/>
    <w:rsid w:val="000E1946"/>
    <w:rsid w:val="000E1F6D"/>
    <w:rsid w:val="000E20EB"/>
    <w:rsid w:val="000E236D"/>
    <w:rsid w:val="000E24D8"/>
    <w:rsid w:val="000E2EEA"/>
    <w:rsid w:val="000E3366"/>
    <w:rsid w:val="000E344D"/>
    <w:rsid w:val="000E3AC4"/>
    <w:rsid w:val="000E3C58"/>
    <w:rsid w:val="000E4513"/>
    <w:rsid w:val="000E4FC0"/>
    <w:rsid w:val="000E5456"/>
    <w:rsid w:val="000E57B8"/>
    <w:rsid w:val="000E58DF"/>
    <w:rsid w:val="000E5A77"/>
    <w:rsid w:val="000E657A"/>
    <w:rsid w:val="000E68ED"/>
    <w:rsid w:val="000E6DA5"/>
    <w:rsid w:val="000E6E85"/>
    <w:rsid w:val="000E733A"/>
    <w:rsid w:val="000E7831"/>
    <w:rsid w:val="000E7AFE"/>
    <w:rsid w:val="000E7DBD"/>
    <w:rsid w:val="000E7E74"/>
    <w:rsid w:val="000E7EE6"/>
    <w:rsid w:val="000F01C9"/>
    <w:rsid w:val="000F0C01"/>
    <w:rsid w:val="000F102F"/>
    <w:rsid w:val="000F2D18"/>
    <w:rsid w:val="000F2E5F"/>
    <w:rsid w:val="000F3636"/>
    <w:rsid w:val="000F3638"/>
    <w:rsid w:val="000F3802"/>
    <w:rsid w:val="000F3D53"/>
    <w:rsid w:val="000F3DED"/>
    <w:rsid w:val="000F49D3"/>
    <w:rsid w:val="000F4E51"/>
    <w:rsid w:val="000F51C0"/>
    <w:rsid w:val="000F5944"/>
    <w:rsid w:val="000F5BD2"/>
    <w:rsid w:val="000F5EAA"/>
    <w:rsid w:val="000F6711"/>
    <w:rsid w:val="000F6BB8"/>
    <w:rsid w:val="000F6E93"/>
    <w:rsid w:val="000F721A"/>
    <w:rsid w:val="000F7350"/>
    <w:rsid w:val="000F7691"/>
    <w:rsid w:val="000F79A3"/>
    <w:rsid w:val="000F7CB4"/>
    <w:rsid w:val="00100251"/>
    <w:rsid w:val="00100E9F"/>
    <w:rsid w:val="00101317"/>
    <w:rsid w:val="001019AF"/>
    <w:rsid w:val="00101E15"/>
    <w:rsid w:val="0010200B"/>
    <w:rsid w:val="0010208A"/>
    <w:rsid w:val="00102454"/>
    <w:rsid w:val="0010258D"/>
    <w:rsid w:val="001026E3"/>
    <w:rsid w:val="00102921"/>
    <w:rsid w:val="00102B24"/>
    <w:rsid w:val="00102DF7"/>
    <w:rsid w:val="00102FCD"/>
    <w:rsid w:val="00103356"/>
    <w:rsid w:val="001037B6"/>
    <w:rsid w:val="00103F13"/>
    <w:rsid w:val="001045FD"/>
    <w:rsid w:val="00104857"/>
    <w:rsid w:val="00104ADB"/>
    <w:rsid w:val="00105531"/>
    <w:rsid w:val="00105719"/>
    <w:rsid w:val="001057AE"/>
    <w:rsid w:val="0010584E"/>
    <w:rsid w:val="00105AC4"/>
    <w:rsid w:val="00106399"/>
    <w:rsid w:val="00106BE1"/>
    <w:rsid w:val="00107234"/>
    <w:rsid w:val="0010734F"/>
    <w:rsid w:val="001073A5"/>
    <w:rsid w:val="00107C2C"/>
    <w:rsid w:val="00107EB0"/>
    <w:rsid w:val="00107FCA"/>
    <w:rsid w:val="0011001C"/>
    <w:rsid w:val="001101E4"/>
    <w:rsid w:val="00110446"/>
    <w:rsid w:val="00110BFD"/>
    <w:rsid w:val="00111058"/>
    <w:rsid w:val="0011115C"/>
    <w:rsid w:val="001125E4"/>
    <w:rsid w:val="001127ED"/>
    <w:rsid w:val="001128EC"/>
    <w:rsid w:val="00112CBB"/>
    <w:rsid w:val="00112DD7"/>
    <w:rsid w:val="00112EC8"/>
    <w:rsid w:val="00112FE2"/>
    <w:rsid w:val="001134B8"/>
    <w:rsid w:val="00113F31"/>
    <w:rsid w:val="001141E5"/>
    <w:rsid w:val="00114873"/>
    <w:rsid w:val="001149F8"/>
    <w:rsid w:val="00114AF0"/>
    <w:rsid w:val="00114C0C"/>
    <w:rsid w:val="00115670"/>
    <w:rsid w:val="001157CE"/>
    <w:rsid w:val="0011672D"/>
    <w:rsid w:val="001169C5"/>
    <w:rsid w:val="00116AB3"/>
    <w:rsid w:val="00116B72"/>
    <w:rsid w:val="00116F80"/>
    <w:rsid w:val="00117033"/>
    <w:rsid w:val="0011708C"/>
    <w:rsid w:val="001176AC"/>
    <w:rsid w:val="00117CA8"/>
    <w:rsid w:val="00117D04"/>
    <w:rsid w:val="00117DA3"/>
    <w:rsid w:val="00117E99"/>
    <w:rsid w:val="00120924"/>
    <w:rsid w:val="00120A00"/>
    <w:rsid w:val="00120D94"/>
    <w:rsid w:val="00121683"/>
    <w:rsid w:val="0012179C"/>
    <w:rsid w:val="00121A95"/>
    <w:rsid w:val="00121B91"/>
    <w:rsid w:val="00122135"/>
    <w:rsid w:val="00122688"/>
    <w:rsid w:val="00122745"/>
    <w:rsid w:val="00123009"/>
    <w:rsid w:val="00123460"/>
    <w:rsid w:val="00123672"/>
    <w:rsid w:val="001237BA"/>
    <w:rsid w:val="001238B0"/>
    <w:rsid w:val="001238DB"/>
    <w:rsid w:val="00123928"/>
    <w:rsid w:val="00123C06"/>
    <w:rsid w:val="00123EFD"/>
    <w:rsid w:val="00124699"/>
    <w:rsid w:val="00124831"/>
    <w:rsid w:val="00124D87"/>
    <w:rsid w:val="00124E78"/>
    <w:rsid w:val="0012505A"/>
    <w:rsid w:val="00125616"/>
    <w:rsid w:val="00125646"/>
    <w:rsid w:val="00125959"/>
    <w:rsid w:val="001259AC"/>
    <w:rsid w:val="00125D4A"/>
    <w:rsid w:val="00125DC1"/>
    <w:rsid w:val="00125EA1"/>
    <w:rsid w:val="001264E3"/>
    <w:rsid w:val="001267A2"/>
    <w:rsid w:val="00127410"/>
    <w:rsid w:val="00127A12"/>
    <w:rsid w:val="00127A99"/>
    <w:rsid w:val="00127CE1"/>
    <w:rsid w:val="00127DA7"/>
    <w:rsid w:val="00130253"/>
    <w:rsid w:val="001302BD"/>
    <w:rsid w:val="001305C0"/>
    <w:rsid w:val="001307C5"/>
    <w:rsid w:val="00130A6F"/>
    <w:rsid w:val="001314D3"/>
    <w:rsid w:val="0013203C"/>
    <w:rsid w:val="00132489"/>
    <w:rsid w:val="00132598"/>
    <w:rsid w:val="00132605"/>
    <w:rsid w:val="00132725"/>
    <w:rsid w:val="00132A1E"/>
    <w:rsid w:val="00132ABD"/>
    <w:rsid w:val="00132DEE"/>
    <w:rsid w:val="00132E8B"/>
    <w:rsid w:val="00133080"/>
    <w:rsid w:val="0013332B"/>
    <w:rsid w:val="001336FC"/>
    <w:rsid w:val="0013428C"/>
    <w:rsid w:val="001343BA"/>
    <w:rsid w:val="00134401"/>
    <w:rsid w:val="0013468F"/>
    <w:rsid w:val="00134706"/>
    <w:rsid w:val="00134CDD"/>
    <w:rsid w:val="001353A9"/>
    <w:rsid w:val="001353D1"/>
    <w:rsid w:val="00135518"/>
    <w:rsid w:val="00135991"/>
    <w:rsid w:val="00135A1B"/>
    <w:rsid w:val="00135BD6"/>
    <w:rsid w:val="001366A8"/>
    <w:rsid w:val="001366B3"/>
    <w:rsid w:val="0013670C"/>
    <w:rsid w:val="00136857"/>
    <w:rsid w:val="00136B00"/>
    <w:rsid w:val="00136CA1"/>
    <w:rsid w:val="00137202"/>
    <w:rsid w:val="001376FA"/>
    <w:rsid w:val="00137C2F"/>
    <w:rsid w:val="001400CB"/>
    <w:rsid w:val="001403C3"/>
    <w:rsid w:val="001405BE"/>
    <w:rsid w:val="00140697"/>
    <w:rsid w:val="00140B5C"/>
    <w:rsid w:val="001413AC"/>
    <w:rsid w:val="001415F2"/>
    <w:rsid w:val="00141F43"/>
    <w:rsid w:val="0014204B"/>
    <w:rsid w:val="0014248E"/>
    <w:rsid w:val="0014302D"/>
    <w:rsid w:val="00143060"/>
    <w:rsid w:val="00143B37"/>
    <w:rsid w:val="001442F7"/>
    <w:rsid w:val="001445D7"/>
    <w:rsid w:val="00144606"/>
    <w:rsid w:val="0014474B"/>
    <w:rsid w:val="00144A6C"/>
    <w:rsid w:val="00145006"/>
    <w:rsid w:val="001453F8"/>
    <w:rsid w:val="00145919"/>
    <w:rsid w:val="00145ED0"/>
    <w:rsid w:val="00146121"/>
    <w:rsid w:val="001467B3"/>
    <w:rsid w:val="001469B1"/>
    <w:rsid w:val="00146E01"/>
    <w:rsid w:val="0014758F"/>
    <w:rsid w:val="00147A03"/>
    <w:rsid w:val="00147BC8"/>
    <w:rsid w:val="00147EB9"/>
    <w:rsid w:val="00150694"/>
    <w:rsid w:val="00150C5C"/>
    <w:rsid w:val="0015157E"/>
    <w:rsid w:val="00151647"/>
    <w:rsid w:val="00151C7B"/>
    <w:rsid w:val="00151D43"/>
    <w:rsid w:val="001529B7"/>
    <w:rsid w:val="00152C87"/>
    <w:rsid w:val="00152CC2"/>
    <w:rsid w:val="001533E6"/>
    <w:rsid w:val="00153471"/>
    <w:rsid w:val="0015354D"/>
    <w:rsid w:val="001542AC"/>
    <w:rsid w:val="001544DC"/>
    <w:rsid w:val="00154C9A"/>
    <w:rsid w:val="001550AB"/>
    <w:rsid w:val="00155B85"/>
    <w:rsid w:val="00155D4C"/>
    <w:rsid w:val="0015600B"/>
    <w:rsid w:val="0015654A"/>
    <w:rsid w:val="00156B4F"/>
    <w:rsid w:val="00156CB8"/>
    <w:rsid w:val="001575CF"/>
    <w:rsid w:val="00160093"/>
    <w:rsid w:val="001601D5"/>
    <w:rsid w:val="001605E4"/>
    <w:rsid w:val="001607DF"/>
    <w:rsid w:val="00160C31"/>
    <w:rsid w:val="00160D93"/>
    <w:rsid w:val="0016118E"/>
    <w:rsid w:val="00161930"/>
    <w:rsid w:val="00161CEE"/>
    <w:rsid w:val="00161D4A"/>
    <w:rsid w:val="00161DFE"/>
    <w:rsid w:val="001621A4"/>
    <w:rsid w:val="001622AE"/>
    <w:rsid w:val="00162381"/>
    <w:rsid w:val="00162827"/>
    <w:rsid w:val="001629FA"/>
    <w:rsid w:val="00162B14"/>
    <w:rsid w:val="00163195"/>
    <w:rsid w:val="001632FE"/>
    <w:rsid w:val="00163641"/>
    <w:rsid w:val="0016381C"/>
    <w:rsid w:val="001638E0"/>
    <w:rsid w:val="00163A8B"/>
    <w:rsid w:val="00163DE9"/>
    <w:rsid w:val="00164038"/>
    <w:rsid w:val="00164919"/>
    <w:rsid w:val="00164FB3"/>
    <w:rsid w:val="0016548B"/>
    <w:rsid w:val="00165684"/>
    <w:rsid w:val="001656A6"/>
    <w:rsid w:val="00165806"/>
    <w:rsid w:val="00165EB0"/>
    <w:rsid w:val="001662D4"/>
    <w:rsid w:val="001663CA"/>
    <w:rsid w:val="0016686B"/>
    <w:rsid w:val="00166A31"/>
    <w:rsid w:val="00166A77"/>
    <w:rsid w:val="00166C2B"/>
    <w:rsid w:val="001672A1"/>
    <w:rsid w:val="001676F6"/>
    <w:rsid w:val="001679E2"/>
    <w:rsid w:val="0017100B"/>
    <w:rsid w:val="0017126D"/>
    <w:rsid w:val="00171617"/>
    <w:rsid w:val="00171813"/>
    <w:rsid w:val="00171F2B"/>
    <w:rsid w:val="00172304"/>
    <w:rsid w:val="00172729"/>
    <w:rsid w:val="0017272A"/>
    <w:rsid w:val="00172C36"/>
    <w:rsid w:val="00172CBA"/>
    <w:rsid w:val="00172E15"/>
    <w:rsid w:val="00173A58"/>
    <w:rsid w:val="00173C7E"/>
    <w:rsid w:val="00173E0D"/>
    <w:rsid w:val="00174292"/>
    <w:rsid w:val="001745B5"/>
    <w:rsid w:val="001745CD"/>
    <w:rsid w:val="001746EA"/>
    <w:rsid w:val="00174B1D"/>
    <w:rsid w:val="00174C92"/>
    <w:rsid w:val="0017567F"/>
    <w:rsid w:val="00175A04"/>
    <w:rsid w:val="00175A35"/>
    <w:rsid w:val="00175B24"/>
    <w:rsid w:val="00175C57"/>
    <w:rsid w:val="00175D88"/>
    <w:rsid w:val="00175EBA"/>
    <w:rsid w:val="00175FA5"/>
    <w:rsid w:val="0017665D"/>
    <w:rsid w:val="00176B71"/>
    <w:rsid w:val="00176E3F"/>
    <w:rsid w:val="00176E43"/>
    <w:rsid w:val="00177708"/>
    <w:rsid w:val="00177B34"/>
    <w:rsid w:val="00177ED4"/>
    <w:rsid w:val="00177F34"/>
    <w:rsid w:val="00180F95"/>
    <w:rsid w:val="001813E1"/>
    <w:rsid w:val="00181ADB"/>
    <w:rsid w:val="00182820"/>
    <w:rsid w:val="00182880"/>
    <w:rsid w:val="00182C78"/>
    <w:rsid w:val="00182D47"/>
    <w:rsid w:val="00183086"/>
    <w:rsid w:val="0018313C"/>
    <w:rsid w:val="0018323F"/>
    <w:rsid w:val="001833DB"/>
    <w:rsid w:val="001834F0"/>
    <w:rsid w:val="00183551"/>
    <w:rsid w:val="001836FA"/>
    <w:rsid w:val="00183703"/>
    <w:rsid w:val="0018371F"/>
    <w:rsid w:val="00183853"/>
    <w:rsid w:val="001845F5"/>
    <w:rsid w:val="00184C84"/>
    <w:rsid w:val="00184CF1"/>
    <w:rsid w:val="00185623"/>
    <w:rsid w:val="001858A3"/>
    <w:rsid w:val="00185B61"/>
    <w:rsid w:val="00185B7C"/>
    <w:rsid w:val="00185D8F"/>
    <w:rsid w:val="00185DBF"/>
    <w:rsid w:val="00186100"/>
    <w:rsid w:val="00186557"/>
    <w:rsid w:val="00186B33"/>
    <w:rsid w:val="00186BF3"/>
    <w:rsid w:val="00187065"/>
    <w:rsid w:val="001900E0"/>
    <w:rsid w:val="00190149"/>
    <w:rsid w:val="00190916"/>
    <w:rsid w:val="00191078"/>
    <w:rsid w:val="0019117C"/>
    <w:rsid w:val="00191401"/>
    <w:rsid w:val="001915F4"/>
    <w:rsid w:val="001917E8"/>
    <w:rsid w:val="001919D3"/>
    <w:rsid w:val="001919D7"/>
    <w:rsid w:val="00191BFB"/>
    <w:rsid w:val="00192764"/>
    <w:rsid w:val="0019391B"/>
    <w:rsid w:val="00193954"/>
    <w:rsid w:val="00193AC6"/>
    <w:rsid w:val="00193D02"/>
    <w:rsid w:val="00193D4F"/>
    <w:rsid w:val="00194015"/>
    <w:rsid w:val="0019413E"/>
    <w:rsid w:val="00194245"/>
    <w:rsid w:val="001944B5"/>
    <w:rsid w:val="00194F23"/>
    <w:rsid w:val="0019535F"/>
    <w:rsid w:val="00195430"/>
    <w:rsid w:val="00195432"/>
    <w:rsid w:val="001956E1"/>
    <w:rsid w:val="0019680A"/>
    <w:rsid w:val="00196EFA"/>
    <w:rsid w:val="001970FA"/>
    <w:rsid w:val="001978BB"/>
    <w:rsid w:val="00197B4C"/>
    <w:rsid w:val="00197EE6"/>
    <w:rsid w:val="001A0183"/>
    <w:rsid w:val="001A0299"/>
    <w:rsid w:val="001A02E4"/>
    <w:rsid w:val="001A0528"/>
    <w:rsid w:val="001A07A8"/>
    <w:rsid w:val="001A096B"/>
    <w:rsid w:val="001A0AA8"/>
    <w:rsid w:val="001A0E5A"/>
    <w:rsid w:val="001A1B2D"/>
    <w:rsid w:val="001A1CC4"/>
    <w:rsid w:val="001A1DAE"/>
    <w:rsid w:val="001A29B4"/>
    <w:rsid w:val="001A3FCB"/>
    <w:rsid w:val="001A4148"/>
    <w:rsid w:val="001A41DD"/>
    <w:rsid w:val="001A425E"/>
    <w:rsid w:val="001A4FD1"/>
    <w:rsid w:val="001A5511"/>
    <w:rsid w:val="001A577A"/>
    <w:rsid w:val="001A5A98"/>
    <w:rsid w:val="001A63FF"/>
    <w:rsid w:val="001A6544"/>
    <w:rsid w:val="001A712B"/>
    <w:rsid w:val="001A716B"/>
    <w:rsid w:val="001A74B1"/>
    <w:rsid w:val="001A74DD"/>
    <w:rsid w:val="001A7781"/>
    <w:rsid w:val="001A78F4"/>
    <w:rsid w:val="001A7A4A"/>
    <w:rsid w:val="001A7DBC"/>
    <w:rsid w:val="001B040E"/>
    <w:rsid w:val="001B096F"/>
    <w:rsid w:val="001B1025"/>
    <w:rsid w:val="001B1093"/>
    <w:rsid w:val="001B130D"/>
    <w:rsid w:val="001B242E"/>
    <w:rsid w:val="001B32E9"/>
    <w:rsid w:val="001B3765"/>
    <w:rsid w:val="001B3DA0"/>
    <w:rsid w:val="001B3E6F"/>
    <w:rsid w:val="001B4C44"/>
    <w:rsid w:val="001B5821"/>
    <w:rsid w:val="001B5912"/>
    <w:rsid w:val="001B5F92"/>
    <w:rsid w:val="001B6051"/>
    <w:rsid w:val="001B63EE"/>
    <w:rsid w:val="001B6769"/>
    <w:rsid w:val="001B679D"/>
    <w:rsid w:val="001B67B6"/>
    <w:rsid w:val="001B68A2"/>
    <w:rsid w:val="001B68FB"/>
    <w:rsid w:val="001B6B82"/>
    <w:rsid w:val="001B708B"/>
    <w:rsid w:val="001B70CA"/>
    <w:rsid w:val="001B7653"/>
    <w:rsid w:val="001B772D"/>
    <w:rsid w:val="001B782E"/>
    <w:rsid w:val="001B7A2E"/>
    <w:rsid w:val="001B7C56"/>
    <w:rsid w:val="001C0017"/>
    <w:rsid w:val="001C03E0"/>
    <w:rsid w:val="001C0562"/>
    <w:rsid w:val="001C0A1C"/>
    <w:rsid w:val="001C0C7B"/>
    <w:rsid w:val="001C0D5D"/>
    <w:rsid w:val="001C0D7F"/>
    <w:rsid w:val="001C1300"/>
    <w:rsid w:val="001C1370"/>
    <w:rsid w:val="001C143B"/>
    <w:rsid w:val="001C177A"/>
    <w:rsid w:val="001C1E5F"/>
    <w:rsid w:val="001C221A"/>
    <w:rsid w:val="001C2A9B"/>
    <w:rsid w:val="001C2B73"/>
    <w:rsid w:val="001C2FB3"/>
    <w:rsid w:val="001C3216"/>
    <w:rsid w:val="001C3476"/>
    <w:rsid w:val="001C3776"/>
    <w:rsid w:val="001C3A1D"/>
    <w:rsid w:val="001C3F79"/>
    <w:rsid w:val="001C4079"/>
    <w:rsid w:val="001C43FC"/>
    <w:rsid w:val="001C540B"/>
    <w:rsid w:val="001C5434"/>
    <w:rsid w:val="001C5656"/>
    <w:rsid w:val="001C572F"/>
    <w:rsid w:val="001C5A47"/>
    <w:rsid w:val="001C6125"/>
    <w:rsid w:val="001C6819"/>
    <w:rsid w:val="001C68B8"/>
    <w:rsid w:val="001C68EE"/>
    <w:rsid w:val="001C69EB"/>
    <w:rsid w:val="001C6C98"/>
    <w:rsid w:val="001C71BB"/>
    <w:rsid w:val="001C74F1"/>
    <w:rsid w:val="001C7734"/>
    <w:rsid w:val="001C7BB3"/>
    <w:rsid w:val="001C7D20"/>
    <w:rsid w:val="001C7E0C"/>
    <w:rsid w:val="001C7E51"/>
    <w:rsid w:val="001D09BC"/>
    <w:rsid w:val="001D0A6B"/>
    <w:rsid w:val="001D0FC4"/>
    <w:rsid w:val="001D113D"/>
    <w:rsid w:val="001D1239"/>
    <w:rsid w:val="001D13AE"/>
    <w:rsid w:val="001D1839"/>
    <w:rsid w:val="001D1A24"/>
    <w:rsid w:val="001D23AF"/>
    <w:rsid w:val="001D2AA2"/>
    <w:rsid w:val="001D2B69"/>
    <w:rsid w:val="001D3064"/>
    <w:rsid w:val="001D313B"/>
    <w:rsid w:val="001D39C1"/>
    <w:rsid w:val="001D3A01"/>
    <w:rsid w:val="001D3DB2"/>
    <w:rsid w:val="001D4018"/>
    <w:rsid w:val="001D4112"/>
    <w:rsid w:val="001D4247"/>
    <w:rsid w:val="001D51F4"/>
    <w:rsid w:val="001D52FE"/>
    <w:rsid w:val="001D541C"/>
    <w:rsid w:val="001D5575"/>
    <w:rsid w:val="001D56BB"/>
    <w:rsid w:val="001D5D8D"/>
    <w:rsid w:val="001D7571"/>
    <w:rsid w:val="001D76FC"/>
    <w:rsid w:val="001D77D2"/>
    <w:rsid w:val="001D7ADE"/>
    <w:rsid w:val="001D7B7B"/>
    <w:rsid w:val="001D7E10"/>
    <w:rsid w:val="001E0523"/>
    <w:rsid w:val="001E055A"/>
    <w:rsid w:val="001E08C0"/>
    <w:rsid w:val="001E15D1"/>
    <w:rsid w:val="001E164C"/>
    <w:rsid w:val="001E1AE3"/>
    <w:rsid w:val="001E1C82"/>
    <w:rsid w:val="001E1DE4"/>
    <w:rsid w:val="001E1FE5"/>
    <w:rsid w:val="001E206B"/>
    <w:rsid w:val="001E20AD"/>
    <w:rsid w:val="001E229D"/>
    <w:rsid w:val="001E2B35"/>
    <w:rsid w:val="001E2DB3"/>
    <w:rsid w:val="001E305C"/>
    <w:rsid w:val="001E318F"/>
    <w:rsid w:val="001E328A"/>
    <w:rsid w:val="001E3CE7"/>
    <w:rsid w:val="001E4966"/>
    <w:rsid w:val="001E4C65"/>
    <w:rsid w:val="001E4DFA"/>
    <w:rsid w:val="001E4F99"/>
    <w:rsid w:val="001E53CF"/>
    <w:rsid w:val="001E5640"/>
    <w:rsid w:val="001E565E"/>
    <w:rsid w:val="001E5D1F"/>
    <w:rsid w:val="001E60A5"/>
    <w:rsid w:val="001E6815"/>
    <w:rsid w:val="001E6928"/>
    <w:rsid w:val="001E764B"/>
    <w:rsid w:val="001E7AF9"/>
    <w:rsid w:val="001F05A2"/>
    <w:rsid w:val="001F06CA"/>
    <w:rsid w:val="001F094B"/>
    <w:rsid w:val="001F09AB"/>
    <w:rsid w:val="001F10AE"/>
    <w:rsid w:val="001F1274"/>
    <w:rsid w:val="001F15CE"/>
    <w:rsid w:val="001F1C6E"/>
    <w:rsid w:val="001F21E1"/>
    <w:rsid w:val="001F2B3D"/>
    <w:rsid w:val="001F2B98"/>
    <w:rsid w:val="001F38B7"/>
    <w:rsid w:val="001F3E17"/>
    <w:rsid w:val="001F500E"/>
    <w:rsid w:val="001F5053"/>
    <w:rsid w:val="001F5B19"/>
    <w:rsid w:val="001F5C56"/>
    <w:rsid w:val="001F5E17"/>
    <w:rsid w:val="001F6455"/>
    <w:rsid w:val="001F6ADA"/>
    <w:rsid w:val="001F6DD9"/>
    <w:rsid w:val="001F736F"/>
    <w:rsid w:val="001F7608"/>
    <w:rsid w:val="001F7A14"/>
    <w:rsid w:val="002000E0"/>
    <w:rsid w:val="0020027C"/>
    <w:rsid w:val="002008E0"/>
    <w:rsid w:val="00200AFF"/>
    <w:rsid w:val="00200C3E"/>
    <w:rsid w:val="00200E4D"/>
    <w:rsid w:val="00201037"/>
    <w:rsid w:val="00201262"/>
    <w:rsid w:val="002016F1"/>
    <w:rsid w:val="00201837"/>
    <w:rsid w:val="002018DA"/>
    <w:rsid w:val="00201CEC"/>
    <w:rsid w:val="00201FC6"/>
    <w:rsid w:val="00202375"/>
    <w:rsid w:val="00202378"/>
    <w:rsid w:val="00202838"/>
    <w:rsid w:val="002032DB"/>
    <w:rsid w:val="00203628"/>
    <w:rsid w:val="00203716"/>
    <w:rsid w:val="002038D2"/>
    <w:rsid w:val="00203DAD"/>
    <w:rsid w:val="00203E4C"/>
    <w:rsid w:val="00204602"/>
    <w:rsid w:val="00204722"/>
    <w:rsid w:val="00204888"/>
    <w:rsid w:val="002049D3"/>
    <w:rsid w:val="00204C18"/>
    <w:rsid w:val="00204DC8"/>
    <w:rsid w:val="0020505B"/>
    <w:rsid w:val="002050FF"/>
    <w:rsid w:val="00205125"/>
    <w:rsid w:val="002053EC"/>
    <w:rsid w:val="0020553A"/>
    <w:rsid w:val="002056BD"/>
    <w:rsid w:val="00205D27"/>
    <w:rsid w:val="002060DD"/>
    <w:rsid w:val="00206112"/>
    <w:rsid w:val="00206507"/>
    <w:rsid w:val="00207300"/>
    <w:rsid w:val="00207685"/>
    <w:rsid w:val="00207B44"/>
    <w:rsid w:val="00207DE9"/>
    <w:rsid w:val="00210DB4"/>
    <w:rsid w:val="0021100A"/>
    <w:rsid w:val="002110A3"/>
    <w:rsid w:val="002115E0"/>
    <w:rsid w:val="00211B9E"/>
    <w:rsid w:val="00212597"/>
    <w:rsid w:val="002128DC"/>
    <w:rsid w:val="002135BE"/>
    <w:rsid w:val="002137BD"/>
    <w:rsid w:val="00213A3E"/>
    <w:rsid w:val="00213BE5"/>
    <w:rsid w:val="00215889"/>
    <w:rsid w:val="002159D0"/>
    <w:rsid w:val="002169A8"/>
    <w:rsid w:val="00216AAF"/>
    <w:rsid w:val="00216C86"/>
    <w:rsid w:val="00216D3A"/>
    <w:rsid w:val="00217078"/>
    <w:rsid w:val="0021708E"/>
    <w:rsid w:val="00217381"/>
    <w:rsid w:val="00217618"/>
    <w:rsid w:val="00217877"/>
    <w:rsid w:val="00217949"/>
    <w:rsid w:val="0021796A"/>
    <w:rsid w:val="002179F1"/>
    <w:rsid w:val="00217D48"/>
    <w:rsid w:val="00217FC2"/>
    <w:rsid w:val="00217FE2"/>
    <w:rsid w:val="00220263"/>
    <w:rsid w:val="002202E8"/>
    <w:rsid w:val="00220871"/>
    <w:rsid w:val="002208F9"/>
    <w:rsid w:val="002214F2"/>
    <w:rsid w:val="00221BCD"/>
    <w:rsid w:val="00221C53"/>
    <w:rsid w:val="00221C55"/>
    <w:rsid w:val="00222376"/>
    <w:rsid w:val="002227BB"/>
    <w:rsid w:val="00222CB9"/>
    <w:rsid w:val="0022385D"/>
    <w:rsid w:val="002239F7"/>
    <w:rsid w:val="002243CB"/>
    <w:rsid w:val="00224667"/>
    <w:rsid w:val="0022496A"/>
    <w:rsid w:val="00224A53"/>
    <w:rsid w:val="002251FF"/>
    <w:rsid w:val="0022556E"/>
    <w:rsid w:val="002255B5"/>
    <w:rsid w:val="00225758"/>
    <w:rsid w:val="00225AA9"/>
    <w:rsid w:val="00225B76"/>
    <w:rsid w:val="00225BD4"/>
    <w:rsid w:val="0022613F"/>
    <w:rsid w:val="00226DE9"/>
    <w:rsid w:val="002272BB"/>
    <w:rsid w:val="00227305"/>
    <w:rsid w:val="0022747B"/>
    <w:rsid w:val="00227729"/>
    <w:rsid w:val="00227896"/>
    <w:rsid w:val="00227E28"/>
    <w:rsid w:val="00227FE3"/>
    <w:rsid w:val="00230238"/>
    <w:rsid w:val="002303BD"/>
    <w:rsid w:val="002305A7"/>
    <w:rsid w:val="002306C1"/>
    <w:rsid w:val="002308C8"/>
    <w:rsid w:val="0023123B"/>
    <w:rsid w:val="0023150D"/>
    <w:rsid w:val="00231618"/>
    <w:rsid w:val="0023166D"/>
    <w:rsid w:val="002316C9"/>
    <w:rsid w:val="00231ADB"/>
    <w:rsid w:val="00231D48"/>
    <w:rsid w:val="00231EC2"/>
    <w:rsid w:val="00232DDF"/>
    <w:rsid w:val="00233041"/>
    <w:rsid w:val="0023323A"/>
    <w:rsid w:val="00233A9C"/>
    <w:rsid w:val="00233F75"/>
    <w:rsid w:val="00233FE0"/>
    <w:rsid w:val="00234634"/>
    <w:rsid w:val="00234663"/>
    <w:rsid w:val="0023478E"/>
    <w:rsid w:val="00234B09"/>
    <w:rsid w:val="0023514C"/>
    <w:rsid w:val="002353CB"/>
    <w:rsid w:val="00235F10"/>
    <w:rsid w:val="002361DD"/>
    <w:rsid w:val="00236385"/>
    <w:rsid w:val="002364BD"/>
    <w:rsid w:val="00236752"/>
    <w:rsid w:val="002369F0"/>
    <w:rsid w:val="00236EB2"/>
    <w:rsid w:val="002370DE"/>
    <w:rsid w:val="00237163"/>
    <w:rsid w:val="00237275"/>
    <w:rsid w:val="00237382"/>
    <w:rsid w:val="00237571"/>
    <w:rsid w:val="002377F9"/>
    <w:rsid w:val="0023793E"/>
    <w:rsid w:val="00237CE7"/>
    <w:rsid w:val="002401E6"/>
    <w:rsid w:val="002402BC"/>
    <w:rsid w:val="00240746"/>
    <w:rsid w:val="00240D5C"/>
    <w:rsid w:val="00240E02"/>
    <w:rsid w:val="002412AD"/>
    <w:rsid w:val="002415B8"/>
    <w:rsid w:val="00241629"/>
    <w:rsid w:val="0024178E"/>
    <w:rsid w:val="00241DE4"/>
    <w:rsid w:val="002422EA"/>
    <w:rsid w:val="00242636"/>
    <w:rsid w:val="00242995"/>
    <w:rsid w:val="00242D6F"/>
    <w:rsid w:val="00242ECC"/>
    <w:rsid w:val="00243033"/>
    <w:rsid w:val="002435E6"/>
    <w:rsid w:val="0024364C"/>
    <w:rsid w:val="002437B2"/>
    <w:rsid w:val="00243D6D"/>
    <w:rsid w:val="00243D93"/>
    <w:rsid w:val="00243FCA"/>
    <w:rsid w:val="002441CC"/>
    <w:rsid w:val="002449E9"/>
    <w:rsid w:val="00244D2F"/>
    <w:rsid w:val="00245166"/>
    <w:rsid w:val="0024526F"/>
    <w:rsid w:val="00245550"/>
    <w:rsid w:val="00245A45"/>
    <w:rsid w:val="00245E86"/>
    <w:rsid w:val="00245ED6"/>
    <w:rsid w:val="00246D0A"/>
    <w:rsid w:val="0024714F"/>
    <w:rsid w:val="00247651"/>
    <w:rsid w:val="002478EA"/>
    <w:rsid w:val="002479C0"/>
    <w:rsid w:val="00247D20"/>
    <w:rsid w:val="00247E57"/>
    <w:rsid w:val="00247EFA"/>
    <w:rsid w:val="002507E8"/>
    <w:rsid w:val="00250C13"/>
    <w:rsid w:val="0025101E"/>
    <w:rsid w:val="00252968"/>
    <w:rsid w:val="00252AB8"/>
    <w:rsid w:val="002536F7"/>
    <w:rsid w:val="00253CBE"/>
    <w:rsid w:val="00253F53"/>
    <w:rsid w:val="0025480D"/>
    <w:rsid w:val="00254BBA"/>
    <w:rsid w:val="00254EF0"/>
    <w:rsid w:val="0025503B"/>
    <w:rsid w:val="002553FF"/>
    <w:rsid w:val="00255C61"/>
    <w:rsid w:val="00255FA6"/>
    <w:rsid w:val="00256088"/>
    <w:rsid w:val="00256114"/>
    <w:rsid w:val="002561C4"/>
    <w:rsid w:val="002568A9"/>
    <w:rsid w:val="002574ED"/>
    <w:rsid w:val="00257524"/>
    <w:rsid w:val="00257852"/>
    <w:rsid w:val="00260AA1"/>
    <w:rsid w:val="00260C70"/>
    <w:rsid w:val="00261F12"/>
    <w:rsid w:val="00262044"/>
    <w:rsid w:val="00262058"/>
    <w:rsid w:val="00262182"/>
    <w:rsid w:val="002621F8"/>
    <w:rsid w:val="00262F3E"/>
    <w:rsid w:val="00262FD0"/>
    <w:rsid w:val="002630D3"/>
    <w:rsid w:val="002631F8"/>
    <w:rsid w:val="00263978"/>
    <w:rsid w:val="00264F8E"/>
    <w:rsid w:val="00265003"/>
    <w:rsid w:val="002659D0"/>
    <w:rsid w:val="00265C2B"/>
    <w:rsid w:val="00266014"/>
    <w:rsid w:val="00267086"/>
    <w:rsid w:val="002671E6"/>
    <w:rsid w:val="0026760A"/>
    <w:rsid w:val="002678E6"/>
    <w:rsid w:val="00267A7B"/>
    <w:rsid w:val="00267DCF"/>
    <w:rsid w:val="00267E0B"/>
    <w:rsid w:val="00270393"/>
    <w:rsid w:val="00270712"/>
    <w:rsid w:val="00270E9E"/>
    <w:rsid w:val="0027175A"/>
    <w:rsid w:val="00271A26"/>
    <w:rsid w:val="00272E88"/>
    <w:rsid w:val="00273054"/>
    <w:rsid w:val="00273079"/>
    <w:rsid w:val="00273219"/>
    <w:rsid w:val="00273E96"/>
    <w:rsid w:val="00273EBE"/>
    <w:rsid w:val="0027486B"/>
    <w:rsid w:val="00274A35"/>
    <w:rsid w:val="0027508D"/>
    <w:rsid w:val="00275118"/>
    <w:rsid w:val="00275156"/>
    <w:rsid w:val="002754A3"/>
    <w:rsid w:val="002755E4"/>
    <w:rsid w:val="002756F0"/>
    <w:rsid w:val="00275A90"/>
    <w:rsid w:val="00275BE5"/>
    <w:rsid w:val="00275CD0"/>
    <w:rsid w:val="002764D7"/>
    <w:rsid w:val="002766B2"/>
    <w:rsid w:val="002770D4"/>
    <w:rsid w:val="0027788D"/>
    <w:rsid w:val="00277D5E"/>
    <w:rsid w:val="0028037A"/>
    <w:rsid w:val="00280571"/>
    <w:rsid w:val="00280583"/>
    <w:rsid w:val="002806D7"/>
    <w:rsid w:val="00280E57"/>
    <w:rsid w:val="002812B0"/>
    <w:rsid w:val="00281EC7"/>
    <w:rsid w:val="0028214B"/>
    <w:rsid w:val="00282AAC"/>
    <w:rsid w:val="002831C5"/>
    <w:rsid w:val="002832FD"/>
    <w:rsid w:val="00283326"/>
    <w:rsid w:val="002834A9"/>
    <w:rsid w:val="00283559"/>
    <w:rsid w:val="00283B43"/>
    <w:rsid w:val="00283C33"/>
    <w:rsid w:val="00284174"/>
    <w:rsid w:val="00284875"/>
    <w:rsid w:val="00284FB0"/>
    <w:rsid w:val="002850A8"/>
    <w:rsid w:val="00285322"/>
    <w:rsid w:val="002857DA"/>
    <w:rsid w:val="00285A1E"/>
    <w:rsid w:val="00285B4C"/>
    <w:rsid w:val="00285EF6"/>
    <w:rsid w:val="00285F1B"/>
    <w:rsid w:val="002862B1"/>
    <w:rsid w:val="002864A9"/>
    <w:rsid w:val="00286629"/>
    <w:rsid w:val="0028672E"/>
    <w:rsid w:val="00286CA7"/>
    <w:rsid w:val="00286D12"/>
    <w:rsid w:val="00286FF2"/>
    <w:rsid w:val="00287475"/>
    <w:rsid w:val="00287DDF"/>
    <w:rsid w:val="00287F7F"/>
    <w:rsid w:val="00290163"/>
    <w:rsid w:val="002901FF"/>
    <w:rsid w:val="00290493"/>
    <w:rsid w:val="002904D6"/>
    <w:rsid w:val="00290B0D"/>
    <w:rsid w:val="00291B53"/>
    <w:rsid w:val="00291D99"/>
    <w:rsid w:val="002924A3"/>
    <w:rsid w:val="0029258A"/>
    <w:rsid w:val="002929E8"/>
    <w:rsid w:val="00292A43"/>
    <w:rsid w:val="00292AE6"/>
    <w:rsid w:val="00292B40"/>
    <w:rsid w:val="00293073"/>
    <w:rsid w:val="0029309F"/>
    <w:rsid w:val="00294DC4"/>
    <w:rsid w:val="00295E28"/>
    <w:rsid w:val="002961EA"/>
    <w:rsid w:val="00296509"/>
    <w:rsid w:val="0029658D"/>
    <w:rsid w:val="00296725"/>
    <w:rsid w:val="00296B7A"/>
    <w:rsid w:val="00296DC3"/>
    <w:rsid w:val="0029716F"/>
    <w:rsid w:val="002971F5"/>
    <w:rsid w:val="0029759D"/>
    <w:rsid w:val="00297ECD"/>
    <w:rsid w:val="002A0672"/>
    <w:rsid w:val="002A1068"/>
    <w:rsid w:val="002A1294"/>
    <w:rsid w:val="002A1912"/>
    <w:rsid w:val="002A1D42"/>
    <w:rsid w:val="002A20E6"/>
    <w:rsid w:val="002A2388"/>
    <w:rsid w:val="002A2904"/>
    <w:rsid w:val="002A2BB0"/>
    <w:rsid w:val="002A3268"/>
    <w:rsid w:val="002A3451"/>
    <w:rsid w:val="002A356C"/>
    <w:rsid w:val="002A36E6"/>
    <w:rsid w:val="002A397E"/>
    <w:rsid w:val="002A399F"/>
    <w:rsid w:val="002A3D91"/>
    <w:rsid w:val="002A416D"/>
    <w:rsid w:val="002A448F"/>
    <w:rsid w:val="002A456C"/>
    <w:rsid w:val="002A477F"/>
    <w:rsid w:val="002A49B6"/>
    <w:rsid w:val="002A4BCC"/>
    <w:rsid w:val="002A4C5B"/>
    <w:rsid w:val="002A4C8B"/>
    <w:rsid w:val="002A52F0"/>
    <w:rsid w:val="002A54E4"/>
    <w:rsid w:val="002A5606"/>
    <w:rsid w:val="002A5D14"/>
    <w:rsid w:val="002A61A3"/>
    <w:rsid w:val="002A6228"/>
    <w:rsid w:val="002A6481"/>
    <w:rsid w:val="002A6B4C"/>
    <w:rsid w:val="002A6B75"/>
    <w:rsid w:val="002A6FA7"/>
    <w:rsid w:val="002A7391"/>
    <w:rsid w:val="002A75C1"/>
    <w:rsid w:val="002A7731"/>
    <w:rsid w:val="002A776A"/>
    <w:rsid w:val="002A7969"/>
    <w:rsid w:val="002B06FD"/>
    <w:rsid w:val="002B09D5"/>
    <w:rsid w:val="002B0A22"/>
    <w:rsid w:val="002B0F5E"/>
    <w:rsid w:val="002B11FD"/>
    <w:rsid w:val="002B1AD8"/>
    <w:rsid w:val="002B26E5"/>
    <w:rsid w:val="002B2D06"/>
    <w:rsid w:val="002B2E13"/>
    <w:rsid w:val="002B3021"/>
    <w:rsid w:val="002B38F6"/>
    <w:rsid w:val="002B3C5A"/>
    <w:rsid w:val="002B3F58"/>
    <w:rsid w:val="002B4D3B"/>
    <w:rsid w:val="002B50E5"/>
    <w:rsid w:val="002B5530"/>
    <w:rsid w:val="002B61DD"/>
    <w:rsid w:val="002B65E2"/>
    <w:rsid w:val="002B6E3A"/>
    <w:rsid w:val="002B7D37"/>
    <w:rsid w:val="002B7DC9"/>
    <w:rsid w:val="002B7FE4"/>
    <w:rsid w:val="002C00C4"/>
    <w:rsid w:val="002C01C9"/>
    <w:rsid w:val="002C02DA"/>
    <w:rsid w:val="002C0618"/>
    <w:rsid w:val="002C0BF9"/>
    <w:rsid w:val="002C1C2F"/>
    <w:rsid w:val="002C1E24"/>
    <w:rsid w:val="002C2584"/>
    <w:rsid w:val="002C28A6"/>
    <w:rsid w:val="002C2CC7"/>
    <w:rsid w:val="002C2FEE"/>
    <w:rsid w:val="002C3366"/>
    <w:rsid w:val="002C34EF"/>
    <w:rsid w:val="002C3960"/>
    <w:rsid w:val="002C3EBC"/>
    <w:rsid w:val="002C4176"/>
    <w:rsid w:val="002C41E5"/>
    <w:rsid w:val="002C4234"/>
    <w:rsid w:val="002C4368"/>
    <w:rsid w:val="002C457A"/>
    <w:rsid w:val="002C4800"/>
    <w:rsid w:val="002C4F8E"/>
    <w:rsid w:val="002C5046"/>
    <w:rsid w:val="002C52F6"/>
    <w:rsid w:val="002C5BBA"/>
    <w:rsid w:val="002C5C3E"/>
    <w:rsid w:val="002C5C73"/>
    <w:rsid w:val="002C5EE8"/>
    <w:rsid w:val="002C60B9"/>
    <w:rsid w:val="002C6AFF"/>
    <w:rsid w:val="002C6BAF"/>
    <w:rsid w:val="002C7194"/>
    <w:rsid w:val="002C7323"/>
    <w:rsid w:val="002C7594"/>
    <w:rsid w:val="002C7B13"/>
    <w:rsid w:val="002C7D2C"/>
    <w:rsid w:val="002D02ED"/>
    <w:rsid w:val="002D0497"/>
    <w:rsid w:val="002D05A0"/>
    <w:rsid w:val="002D0C91"/>
    <w:rsid w:val="002D0CF6"/>
    <w:rsid w:val="002D0F70"/>
    <w:rsid w:val="002D12EC"/>
    <w:rsid w:val="002D1312"/>
    <w:rsid w:val="002D164A"/>
    <w:rsid w:val="002D17C1"/>
    <w:rsid w:val="002D1978"/>
    <w:rsid w:val="002D1CC2"/>
    <w:rsid w:val="002D2458"/>
    <w:rsid w:val="002D25DF"/>
    <w:rsid w:val="002D2803"/>
    <w:rsid w:val="002D2AB3"/>
    <w:rsid w:val="002D2B37"/>
    <w:rsid w:val="002D2C44"/>
    <w:rsid w:val="002D2F78"/>
    <w:rsid w:val="002D3418"/>
    <w:rsid w:val="002D3727"/>
    <w:rsid w:val="002D38D0"/>
    <w:rsid w:val="002D3AF6"/>
    <w:rsid w:val="002D3C0B"/>
    <w:rsid w:val="002D3CEE"/>
    <w:rsid w:val="002D3D2B"/>
    <w:rsid w:val="002D3FE8"/>
    <w:rsid w:val="002D410D"/>
    <w:rsid w:val="002D411C"/>
    <w:rsid w:val="002D42B1"/>
    <w:rsid w:val="002D43A8"/>
    <w:rsid w:val="002D46D0"/>
    <w:rsid w:val="002D4D0A"/>
    <w:rsid w:val="002D5619"/>
    <w:rsid w:val="002D5A21"/>
    <w:rsid w:val="002D5B86"/>
    <w:rsid w:val="002D5EFE"/>
    <w:rsid w:val="002D617F"/>
    <w:rsid w:val="002D646F"/>
    <w:rsid w:val="002D650E"/>
    <w:rsid w:val="002D670D"/>
    <w:rsid w:val="002D6772"/>
    <w:rsid w:val="002D6CE6"/>
    <w:rsid w:val="002D71DE"/>
    <w:rsid w:val="002D7A3B"/>
    <w:rsid w:val="002D7A60"/>
    <w:rsid w:val="002D7ADD"/>
    <w:rsid w:val="002D7BFB"/>
    <w:rsid w:val="002E029B"/>
    <w:rsid w:val="002E045D"/>
    <w:rsid w:val="002E0553"/>
    <w:rsid w:val="002E0731"/>
    <w:rsid w:val="002E0952"/>
    <w:rsid w:val="002E09B2"/>
    <w:rsid w:val="002E0A01"/>
    <w:rsid w:val="002E0DB9"/>
    <w:rsid w:val="002E0F39"/>
    <w:rsid w:val="002E12C4"/>
    <w:rsid w:val="002E14A8"/>
    <w:rsid w:val="002E159C"/>
    <w:rsid w:val="002E1899"/>
    <w:rsid w:val="002E196D"/>
    <w:rsid w:val="002E1975"/>
    <w:rsid w:val="002E1A93"/>
    <w:rsid w:val="002E205C"/>
    <w:rsid w:val="002E21AF"/>
    <w:rsid w:val="002E2362"/>
    <w:rsid w:val="002E27B4"/>
    <w:rsid w:val="002E3043"/>
    <w:rsid w:val="002E471D"/>
    <w:rsid w:val="002E5580"/>
    <w:rsid w:val="002E5B3A"/>
    <w:rsid w:val="002E5CA2"/>
    <w:rsid w:val="002E6279"/>
    <w:rsid w:val="002E660D"/>
    <w:rsid w:val="002E6B9C"/>
    <w:rsid w:val="002E6D9A"/>
    <w:rsid w:val="002E6FB2"/>
    <w:rsid w:val="002E7577"/>
    <w:rsid w:val="002E7AA3"/>
    <w:rsid w:val="002E7B71"/>
    <w:rsid w:val="002F02F4"/>
    <w:rsid w:val="002F0331"/>
    <w:rsid w:val="002F073B"/>
    <w:rsid w:val="002F09E6"/>
    <w:rsid w:val="002F0AC3"/>
    <w:rsid w:val="002F0ACA"/>
    <w:rsid w:val="002F10E8"/>
    <w:rsid w:val="002F1375"/>
    <w:rsid w:val="002F143C"/>
    <w:rsid w:val="002F163D"/>
    <w:rsid w:val="002F1E68"/>
    <w:rsid w:val="002F1E92"/>
    <w:rsid w:val="002F2129"/>
    <w:rsid w:val="002F285B"/>
    <w:rsid w:val="002F2A8B"/>
    <w:rsid w:val="002F2C07"/>
    <w:rsid w:val="002F2CC5"/>
    <w:rsid w:val="002F2D69"/>
    <w:rsid w:val="002F2EBE"/>
    <w:rsid w:val="002F3420"/>
    <w:rsid w:val="002F3489"/>
    <w:rsid w:val="002F40DC"/>
    <w:rsid w:val="002F4519"/>
    <w:rsid w:val="002F53B7"/>
    <w:rsid w:val="002F5B69"/>
    <w:rsid w:val="002F5CE7"/>
    <w:rsid w:val="002F6145"/>
    <w:rsid w:val="002F644B"/>
    <w:rsid w:val="002F6D7E"/>
    <w:rsid w:val="002F7311"/>
    <w:rsid w:val="002F7B50"/>
    <w:rsid w:val="002F7E65"/>
    <w:rsid w:val="00300201"/>
    <w:rsid w:val="00300770"/>
    <w:rsid w:val="00300B44"/>
    <w:rsid w:val="00300C12"/>
    <w:rsid w:val="00300C9D"/>
    <w:rsid w:val="00301046"/>
    <w:rsid w:val="00301B5C"/>
    <w:rsid w:val="00301BDC"/>
    <w:rsid w:val="00301C6B"/>
    <w:rsid w:val="003022AA"/>
    <w:rsid w:val="00302B9B"/>
    <w:rsid w:val="00303026"/>
    <w:rsid w:val="00303377"/>
    <w:rsid w:val="0030338F"/>
    <w:rsid w:val="003037FD"/>
    <w:rsid w:val="003039F5"/>
    <w:rsid w:val="00303AEE"/>
    <w:rsid w:val="00303D57"/>
    <w:rsid w:val="0030448D"/>
    <w:rsid w:val="00304535"/>
    <w:rsid w:val="003046FE"/>
    <w:rsid w:val="003048BE"/>
    <w:rsid w:val="00304A9F"/>
    <w:rsid w:val="0030517B"/>
    <w:rsid w:val="003053E2"/>
    <w:rsid w:val="00305775"/>
    <w:rsid w:val="00305A09"/>
    <w:rsid w:val="00305B22"/>
    <w:rsid w:val="00305FFF"/>
    <w:rsid w:val="00306218"/>
    <w:rsid w:val="00306C18"/>
    <w:rsid w:val="00307190"/>
    <w:rsid w:val="003073A5"/>
    <w:rsid w:val="0030776A"/>
    <w:rsid w:val="003078A1"/>
    <w:rsid w:val="00307DD8"/>
    <w:rsid w:val="00310270"/>
    <w:rsid w:val="003103C8"/>
    <w:rsid w:val="00310A21"/>
    <w:rsid w:val="00310D1E"/>
    <w:rsid w:val="003113FE"/>
    <w:rsid w:val="00311A4D"/>
    <w:rsid w:val="00311AB7"/>
    <w:rsid w:val="00311F80"/>
    <w:rsid w:val="003121A3"/>
    <w:rsid w:val="00312DC8"/>
    <w:rsid w:val="00313853"/>
    <w:rsid w:val="003144E2"/>
    <w:rsid w:val="0031458E"/>
    <w:rsid w:val="00314607"/>
    <w:rsid w:val="003147D6"/>
    <w:rsid w:val="003148B6"/>
    <w:rsid w:val="00314B18"/>
    <w:rsid w:val="00315274"/>
    <w:rsid w:val="003154A6"/>
    <w:rsid w:val="00315B86"/>
    <w:rsid w:val="00315EB7"/>
    <w:rsid w:val="00316198"/>
    <w:rsid w:val="00316D69"/>
    <w:rsid w:val="003171C6"/>
    <w:rsid w:val="00317295"/>
    <w:rsid w:val="003178C4"/>
    <w:rsid w:val="00317E8F"/>
    <w:rsid w:val="00317F86"/>
    <w:rsid w:val="0032004F"/>
    <w:rsid w:val="0032005C"/>
    <w:rsid w:val="003201CE"/>
    <w:rsid w:val="00320F91"/>
    <w:rsid w:val="0032176F"/>
    <w:rsid w:val="00321EA4"/>
    <w:rsid w:val="00321F51"/>
    <w:rsid w:val="00322726"/>
    <w:rsid w:val="00322819"/>
    <w:rsid w:val="00322920"/>
    <w:rsid w:val="00322C93"/>
    <w:rsid w:val="00322D2F"/>
    <w:rsid w:val="003232B1"/>
    <w:rsid w:val="00323731"/>
    <w:rsid w:val="003238FD"/>
    <w:rsid w:val="00323D73"/>
    <w:rsid w:val="00324393"/>
    <w:rsid w:val="00324582"/>
    <w:rsid w:val="0032487D"/>
    <w:rsid w:val="00324A82"/>
    <w:rsid w:val="00324B15"/>
    <w:rsid w:val="00324DBC"/>
    <w:rsid w:val="003255E3"/>
    <w:rsid w:val="003260AB"/>
    <w:rsid w:val="003264E1"/>
    <w:rsid w:val="003267D5"/>
    <w:rsid w:val="00326B14"/>
    <w:rsid w:val="00326D80"/>
    <w:rsid w:val="00326EC4"/>
    <w:rsid w:val="00326F49"/>
    <w:rsid w:val="0032734B"/>
    <w:rsid w:val="00327568"/>
    <w:rsid w:val="0032797D"/>
    <w:rsid w:val="003279B2"/>
    <w:rsid w:val="00327F32"/>
    <w:rsid w:val="003303CE"/>
    <w:rsid w:val="003306CE"/>
    <w:rsid w:val="00331E43"/>
    <w:rsid w:val="00332075"/>
    <w:rsid w:val="003322A2"/>
    <w:rsid w:val="00332449"/>
    <w:rsid w:val="0033260F"/>
    <w:rsid w:val="003326C2"/>
    <w:rsid w:val="003326FC"/>
    <w:rsid w:val="00332B9E"/>
    <w:rsid w:val="00332EAE"/>
    <w:rsid w:val="00332EB4"/>
    <w:rsid w:val="003334C6"/>
    <w:rsid w:val="00333A00"/>
    <w:rsid w:val="00333A3F"/>
    <w:rsid w:val="003344DC"/>
    <w:rsid w:val="003348EF"/>
    <w:rsid w:val="00334C29"/>
    <w:rsid w:val="00334E0B"/>
    <w:rsid w:val="00334F3D"/>
    <w:rsid w:val="003350E5"/>
    <w:rsid w:val="00335669"/>
    <w:rsid w:val="0033571A"/>
    <w:rsid w:val="003357B0"/>
    <w:rsid w:val="003357B4"/>
    <w:rsid w:val="00335923"/>
    <w:rsid w:val="00335981"/>
    <w:rsid w:val="00335A35"/>
    <w:rsid w:val="00335CEE"/>
    <w:rsid w:val="00335DEB"/>
    <w:rsid w:val="00336112"/>
    <w:rsid w:val="003365EB"/>
    <w:rsid w:val="00336885"/>
    <w:rsid w:val="00336AD3"/>
    <w:rsid w:val="00336C98"/>
    <w:rsid w:val="00336D06"/>
    <w:rsid w:val="00336D46"/>
    <w:rsid w:val="00336E4D"/>
    <w:rsid w:val="00336F96"/>
    <w:rsid w:val="003374E2"/>
    <w:rsid w:val="0033792C"/>
    <w:rsid w:val="003379FE"/>
    <w:rsid w:val="00337B23"/>
    <w:rsid w:val="00340582"/>
    <w:rsid w:val="00340A5C"/>
    <w:rsid w:val="00340B73"/>
    <w:rsid w:val="00340C6B"/>
    <w:rsid w:val="003413BF"/>
    <w:rsid w:val="0034169C"/>
    <w:rsid w:val="00341751"/>
    <w:rsid w:val="0034214A"/>
    <w:rsid w:val="003424DE"/>
    <w:rsid w:val="003427CC"/>
    <w:rsid w:val="003428D3"/>
    <w:rsid w:val="00343292"/>
    <w:rsid w:val="0034392B"/>
    <w:rsid w:val="00343B9F"/>
    <w:rsid w:val="00344303"/>
    <w:rsid w:val="003448A1"/>
    <w:rsid w:val="00344DC3"/>
    <w:rsid w:val="00345390"/>
    <w:rsid w:val="0034578D"/>
    <w:rsid w:val="003462B7"/>
    <w:rsid w:val="003472D8"/>
    <w:rsid w:val="00347C72"/>
    <w:rsid w:val="003500E0"/>
    <w:rsid w:val="00350207"/>
    <w:rsid w:val="00350327"/>
    <w:rsid w:val="003508EB"/>
    <w:rsid w:val="00350B34"/>
    <w:rsid w:val="00351339"/>
    <w:rsid w:val="00351A68"/>
    <w:rsid w:val="00351C4C"/>
    <w:rsid w:val="00351E40"/>
    <w:rsid w:val="003520E6"/>
    <w:rsid w:val="00352108"/>
    <w:rsid w:val="00352371"/>
    <w:rsid w:val="003523CB"/>
    <w:rsid w:val="0035275E"/>
    <w:rsid w:val="00352944"/>
    <w:rsid w:val="00352DC1"/>
    <w:rsid w:val="00352F15"/>
    <w:rsid w:val="003531F3"/>
    <w:rsid w:val="00353AA8"/>
    <w:rsid w:val="00353C8E"/>
    <w:rsid w:val="00354887"/>
    <w:rsid w:val="00355196"/>
    <w:rsid w:val="00355338"/>
    <w:rsid w:val="00355558"/>
    <w:rsid w:val="003558F1"/>
    <w:rsid w:val="00355911"/>
    <w:rsid w:val="00356392"/>
    <w:rsid w:val="0035666D"/>
    <w:rsid w:val="00356867"/>
    <w:rsid w:val="003572B9"/>
    <w:rsid w:val="0035747C"/>
    <w:rsid w:val="00357CF0"/>
    <w:rsid w:val="003600EE"/>
    <w:rsid w:val="0036087F"/>
    <w:rsid w:val="00360981"/>
    <w:rsid w:val="00360DB2"/>
    <w:rsid w:val="00361121"/>
    <w:rsid w:val="003612FF"/>
    <w:rsid w:val="00361CC9"/>
    <w:rsid w:val="003621B7"/>
    <w:rsid w:val="00362244"/>
    <w:rsid w:val="003623A7"/>
    <w:rsid w:val="00362508"/>
    <w:rsid w:val="00362640"/>
    <w:rsid w:val="003630EB"/>
    <w:rsid w:val="0036341A"/>
    <w:rsid w:val="003634E2"/>
    <w:rsid w:val="00363E8D"/>
    <w:rsid w:val="00364045"/>
    <w:rsid w:val="003643B0"/>
    <w:rsid w:val="0036450B"/>
    <w:rsid w:val="00364646"/>
    <w:rsid w:val="00364E7A"/>
    <w:rsid w:val="00365192"/>
    <w:rsid w:val="003651D9"/>
    <w:rsid w:val="0036569F"/>
    <w:rsid w:val="0036682D"/>
    <w:rsid w:val="003676A8"/>
    <w:rsid w:val="003676CF"/>
    <w:rsid w:val="00367B95"/>
    <w:rsid w:val="00367BD8"/>
    <w:rsid w:val="00367C3E"/>
    <w:rsid w:val="00367C51"/>
    <w:rsid w:val="00370057"/>
    <w:rsid w:val="0037005D"/>
    <w:rsid w:val="003708A0"/>
    <w:rsid w:val="00370F02"/>
    <w:rsid w:val="00371023"/>
    <w:rsid w:val="003712D5"/>
    <w:rsid w:val="003713CF"/>
    <w:rsid w:val="003714C6"/>
    <w:rsid w:val="0037151A"/>
    <w:rsid w:val="003715FA"/>
    <w:rsid w:val="00371C74"/>
    <w:rsid w:val="003720B1"/>
    <w:rsid w:val="003722CD"/>
    <w:rsid w:val="003722CE"/>
    <w:rsid w:val="00372427"/>
    <w:rsid w:val="0037257B"/>
    <w:rsid w:val="00372A81"/>
    <w:rsid w:val="00372F44"/>
    <w:rsid w:val="00373082"/>
    <w:rsid w:val="00373461"/>
    <w:rsid w:val="003735A0"/>
    <w:rsid w:val="003736AA"/>
    <w:rsid w:val="00373804"/>
    <w:rsid w:val="0037396E"/>
    <w:rsid w:val="0037396F"/>
    <w:rsid w:val="00373A77"/>
    <w:rsid w:val="003745D6"/>
    <w:rsid w:val="003747F3"/>
    <w:rsid w:val="0037496D"/>
    <w:rsid w:val="0037531F"/>
    <w:rsid w:val="0037656A"/>
    <w:rsid w:val="00376BE2"/>
    <w:rsid w:val="00376D14"/>
    <w:rsid w:val="00376E4F"/>
    <w:rsid w:val="00377D69"/>
    <w:rsid w:val="00380131"/>
    <w:rsid w:val="003806CB"/>
    <w:rsid w:val="00380704"/>
    <w:rsid w:val="00380735"/>
    <w:rsid w:val="00380805"/>
    <w:rsid w:val="003808F6"/>
    <w:rsid w:val="00380B14"/>
    <w:rsid w:val="00380C35"/>
    <w:rsid w:val="00381726"/>
    <w:rsid w:val="00381BE6"/>
    <w:rsid w:val="00381C3D"/>
    <w:rsid w:val="0038202D"/>
    <w:rsid w:val="00382242"/>
    <w:rsid w:val="003833ED"/>
    <w:rsid w:val="00383B1F"/>
    <w:rsid w:val="00383F86"/>
    <w:rsid w:val="0038435F"/>
    <w:rsid w:val="003846F1"/>
    <w:rsid w:val="00384A10"/>
    <w:rsid w:val="00384A3D"/>
    <w:rsid w:val="00385216"/>
    <w:rsid w:val="00385628"/>
    <w:rsid w:val="003863E1"/>
    <w:rsid w:val="00386717"/>
    <w:rsid w:val="003869A9"/>
    <w:rsid w:val="003874D8"/>
    <w:rsid w:val="00387AAB"/>
    <w:rsid w:val="00387DEC"/>
    <w:rsid w:val="00387F36"/>
    <w:rsid w:val="00387F81"/>
    <w:rsid w:val="0039008A"/>
    <w:rsid w:val="00390858"/>
    <w:rsid w:val="00390A31"/>
    <w:rsid w:val="00390F89"/>
    <w:rsid w:val="00391A26"/>
    <w:rsid w:val="00392353"/>
    <w:rsid w:val="003925FE"/>
    <w:rsid w:val="00392DC4"/>
    <w:rsid w:val="00392F3D"/>
    <w:rsid w:val="00392F44"/>
    <w:rsid w:val="00392FA2"/>
    <w:rsid w:val="003933F4"/>
    <w:rsid w:val="003941D1"/>
    <w:rsid w:val="0039432C"/>
    <w:rsid w:val="00394BAA"/>
    <w:rsid w:val="0039531B"/>
    <w:rsid w:val="00395755"/>
    <w:rsid w:val="00395D99"/>
    <w:rsid w:val="00396014"/>
    <w:rsid w:val="00396E93"/>
    <w:rsid w:val="00397286"/>
    <w:rsid w:val="00397C2B"/>
    <w:rsid w:val="003A02F0"/>
    <w:rsid w:val="003A0436"/>
    <w:rsid w:val="003A0682"/>
    <w:rsid w:val="003A0821"/>
    <w:rsid w:val="003A1157"/>
    <w:rsid w:val="003A165A"/>
    <w:rsid w:val="003A1715"/>
    <w:rsid w:val="003A18EA"/>
    <w:rsid w:val="003A1C1C"/>
    <w:rsid w:val="003A2600"/>
    <w:rsid w:val="003A2C11"/>
    <w:rsid w:val="003A2C12"/>
    <w:rsid w:val="003A30BF"/>
    <w:rsid w:val="003A3875"/>
    <w:rsid w:val="003A4168"/>
    <w:rsid w:val="003A4524"/>
    <w:rsid w:val="003A4529"/>
    <w:rsid w:val="003A4646"/>
    <w:rsid w:val="003A4792"/>
    <w:rsid w:val="003A483E"/>
    <w:rsid w:val="003A4934"/>
    <w:rsid w:val="003A5044"/>
    <w:rsid w:val="003A5896"/>
    <w:rsid w:val="003A59B0"/>
    <w:rsid w:val="003A5F72"/>
    <w:rsid w:val="003A62BA"/>
    <w:rsid w:val="003A6A28"/>
    <w:rsid w:val="003A6B3F"/>
    <w:rsid w:val="003A7111"/>
    <w:rsid w:val="003A729D"/>
    <w:rsid w:val="003A7301"/>
    <w:rsid w:val="003A7370"/>
    <w:rsid w:val="003A747D"/>
    <w:rsid w:val="003A75D5"/>
    <w:rsid w:val="003A7722"/>
    <w:rsid w:val="003A7DCC"/>
    <w:rsid w:val="003B0598"/>
    <w:rsid w:val="003B06E0"/>
    <w:rsid w:val="003B089D"/>
    <w:rsid w:val="003B0C7F"/>
    <w:rsid w:val="003B0EB5"/>
    <w:rsid w:val="003B13B7"/>
    <w:rsid w:val="003B2366"/>
    <w:rsid w:val="003B24C0"/>
    <w:rsid w:val="003B24D9"/>
    <w:rsid w:val="003B25ED"/>
    <w:rsid w:val="003B2694"/>
    <w:rsid w:val="003B281E"/>
    <w:rsid w:val="003B2E59"/>
    <w:rsid w:val="003B2F5E"/>
    <w:rsid w:val="003B32FB"/>
    <w:rsid w:val="003B3C0C"/>
    <w:rsid w:val="003B3CB1"/>
    <w:rsid w:val="003B3E55"/>
    <w:rsid w:val="003B4303"/>
    <w:rsid w:val="003B4811"/>
    <w:rsid w:val="003B4E8C"/>
    <w:rsid w:val="003B4FE5"/>
    <w:rsid w:val="003B5096"/>
    <w:rsid w:val="003B5666"/>
    <w:rsid w:val="003B63B5"/>
    <w:rsid w:val="003B6624"/>
    <w:rsid w:val="003B6BB8"/>
    <w:rsid w:val="003B6BF6"/>
    <w:rsid w:val="003B739D"/>
    <w:rsid w:val="003C0000"/>
    <w:rsid w:val="003C019C"/>
    <w:rsid w:val="003C0214"/>
    <w:rsid w:val="003C04E0"/>
    <w:rsid w:val="003C0BAA"/>
    <w:rsid w:val="003C0BDB"/>
    <w:rsid w:val="003C1460"/>
    <w:rsid w:val="003C1BF7"/>
    <w:rsid w:val="003C1E1F"/>
    <w:rsid w:val="003C1F9A"/>
    <w:rsid w:val="003C253B"/>
    <w:rsid w:val="003C34C5"/>
    <w:rsid w:val="003C3581"/>
    <w:rsid w:val="003C3F32"/>
    <w:rsid w:val="003C3FEA"/>
    <w:rsid w:val="003C51EB"/>
    <w:rsid w:val="003C5390"/>
    <w:rsid w:val="003C5FC2"/>
    <w:rsid w:val="003C6855"/>
    <w:rsid w:val="003C6B83"/>
    <w:rsid w:val="003C6E04"/>
    <w:rsid w:val="003C75A0"/>
    <w:rsid w:val="003C7C1B"/>
    <w:rsid w:val="003D0037"/>
    <w:rsid w:val="003D035E"/>
    <w:rsid w:val="003D15AB"/>
    <w:rsid w:val="003D173B"/>
    <w:rsid w:val="003D1D29"/>
    <w:rsid w:val="003D1F9F"/>
    <w:rsid w:val="003D20C1"/>
    <w:rsid w:val="003D279B"/>
    <w:rsid w:val="003D299A"/>
    <w:rsid w:val="003D2CAD"/>
    <w:rsid w:val="003D2DC4"/>
    <w:rsid w:val="003D2FD4"/>
    <w:rsid w:val="003D3121"/>
    <w:rsid w:val="003D31E1"/>
    <w:rsid w:val="003D3289"/>
    <w:rsid w:val="003D328E"/>
    <w:rsid w:val="003D3302"/>
    <w:rsid w:val="003D3369"/>
    <w:rsid w:val="003D4237"/>
    <w:rsid w:val="003D4D26"/>
    <w:rsid w:val="003D4DFB"/>
    <w:rsid w:val="003D55C7"/>
    <w:rsid w:val="003D566F"/>
    <w:rsid w:val="003D56CB"/>
    <w:rsid w:val="003D5C25"/>
    <w:rsid w:val="003D5EF2"/>
    <w:rsid w:val="003D5FC0"/>
    <w:rsid w:val="003D67FB"/>
    <w:rsid w:val="003D6B41"/>
    <w:rsid w:val="003D6F2C"/>
    <w:rsid w:val="003D70B4"/>
    <w:rsid w:val="003D74BE"/>
    <w:rsid w:val="003D7AA7"/>
    <w:rsid w:val="003E04BD"/>
    <w:rsid w:val="003E088D"/>
    <w:rsid w:val="003E12EC"/>
    <w:rsid w:val="003E1556"/>
    <w:rsid w:val="003E1B69"/>
    <w:rsid w:val="003E21A0"/>
    <w:rsid w:val="003E2708"/>
    <w:rsid w:val="003E2FB9"/>
    <w:rsid w:val="003E2FE1"/>
    <w:rsid w:val="003E3274"/>
    <w:rsid w:val="003E3384"/>
    <w:rsid w:val="003E3479"/>
    <w:rsid w:val="003E3696"/>
    <w:rsid w:val="003E3877"/>
    <w:rsid w:val="003E3AF4"/>
    <w:rsid w:val="003E43FE"/>
    <w:rsid w:val="003E5457"/>
    <w:rsid w:val="003E5537"/>
    <w:rsid w:val="003E5F8A"/>
    <w:rsid w:val="003E606A"/>
    <w:rsid w:val="003E6281"/>
    <w:rsid w:val="003E6973"/>
    <w:rsid w:val="003E7059"/>
    <w:rsid w:val="003E7449"/>
    <w:rsid w:val="003E749E"/>
    <w:rsid w:val="003E7777"/>
    <w:rsid w:val="003E7C51"/>
    <w:rsid w:val="003E7FC2"/>
    <w:rsid w:val="003F0258"/>
    <w:rsid w:val="003F08BD"/>
    <w:rsid w:val="003F17EC"/>
    <w:rsid w:val="003F196B"/>
    <w:rsid w:val="003F1CA6"/>
    <w:rsid w:val="003F2024"/>
    <w:rsid w:val="003F21AB"/>
    <w:rsid w:val="003F21B1"/>
    <w:rsid w:val="003F23B0"/>
    <w:rsid w:val="003F2870"/>
    <w:rsid w:val="003F32C6"/>
    <w:rsid w:val="003F32E9"/>
    <w:rsid w:val="003F34DE"/>
    <w:rsid w:val="003F36D7"/>
    <w:rsid w:val="003F3CDF"/>
    <w:rsid w:val="003F3F86"/>
    <w:rsid w:val="003F490A"/>
    <w:rsid w:val="003F4CDC"/>
    <w:rsid w:val="003F521C"/>
    <w:rsid w:val="003F5586"/>
    <w:rsid w:val="003F5AD8"/>
    <w:rsid w:val="003F604A"/>
    <w:rsid w:val="003F6158"/>
    <w:rsid w:val="003F6AB1"/>
    <w:rsid w:val="003F6AC6"/>
    <w:rsid w:val="003F6F80"/>
    <w:rsid w:val="003F7E5F"/>
    <w:rsid w:val="003F7F36"/>
    <w:rsid w:val="003F7F38"/>
    <w:rsid w:val="004002F2"/>
    <w:rsid w:val="00400451"/>
    <w:rsid w:val="0040145B"/>
    <w:rsid w:val="00401A01"/>
    <w:rsid w:val="00401FC9"/>
    <w:rsid w:val="00402217"/>
    <w:rsid w:val="00402C44"/>
    <w:rsid w:val="00402EF4"/>
    <w:rsid w:val="00403424"/>
    <w:rsid w:val="004034B6"/>
    <w:rsid w:val="004034F5"/>
    <w:rsid w:val="0040377B"/>
    <w:rsid w:val="00403AA4"/>
    <w:rsid w:val="00403C51"/>
    <w:rsid w:val="00403EC4"/>
    <w:rsid w:val="004040C5"/>
    <w:rsid w:val="004043F1"/>
    <w:rsid w:val="004047B1"/>
    <w:rsid w:val="00404A3C"/>
    <w:rsid w:val="00404CF5"/>
    <w:rsid w:val="0040539D"/>
    <w:rsid w:val="004053A0"/>
    <w:rsid w:val="004053FB"/>
    <w:rsid w:val="00405431"/>
    <w:rsid w:val="004056C0"/>
    <w:rsid w:val="00405BA0"/>
    <w:rsid w:val="00405BF8"/>
    <w:rsid w:val="00405E1D"/>
    <w:rsid w:val="0040711C"/>
    <w:rsid w:val="00407AFF"/>
    <w:rsid w:val="00407E04"/>
    <w:rsid w:val="00410D2E"/>
    <w:rsid w:val="00411027"/>
    <w:rsid w:val="004117DA"/>
    <w:rsid w:val="00411BF8"/>
    <w:rsid w:val="00411D5B"/>
    <w:rsid w:val="00411D88"/>
    <w:rsid w:val="004123E0"/>
    <w:rsid w:val="00412A5D"/>
    <w:rsid w:val="00412E81"/>
    <w:rsid w:val="00412FCA"/>
    <w:rsid w:val="0041353C"/>
    <w:rsid w:val="00413552"/>
    <w:rsid w:val="0041363E"/>
    <w:rsid w:val="004138C4"/>
    <w:rsid w:val="00413CE9"/>
    <w:rsid w:val="004141E7"/>
    <w:rsid w:val="00414333"/>
    <w:rsid w:val="00414695"/>
    <w:rsid w:val="00414A70"/>
    <w:rsid w:val="00414AD0"/>
    <w:rsid w:val="00415116"/>
    <w:rsid w:val="004152B1"/>
    <w:rsid w:val="00415653"/>
    <w:rsid w:val="00415781"/>
    <w:rsid w:val="0041599C"/>
    <w:rsid w:val="00415AAD"/>
    <w:rsid w:val="00415FDA"/>
    <w:rsid w:val="004168A2"/>
    <w:rsid w:val="00416940"/>
    <w:rsid w:val="00417870"/>
    <w:rsid w:val="00417F7C"/>
    <w:rsid w:val="00420046"/>
    <w:rsid w:val="00420280"/>
    <w:rsid w:val="0042052D"/>
    <w:rsid w:val="0042054B"/>
    <w:rsid w:val="0042083F"/>
    <w:rsid w:val="00420FF2"/>
    <w:rsid w:val="0042228E"/>
    <w:rsid w:val="004225D4"/>
    <w:rsid w:val="0042263F"/>
    <w:rsid w:val="004227FA"/>
    <w:rsid w:val="004229CE"/>
    <w:rsid w:val="00422A72"/>
    <w:rsid w:val="0042341C"/>
    <w:rsid w:val="004236E5"/>
    <w:rsid w:val="004239D6"/>
    <w:rsid w:val="00423A27"/>
    <w:rsid w:val="00423C8C"/>
    <w:rsid w:val="00423D62"/>
    <w:rsid w:val="00423EB8"/>
    <w:rsid w:val="004240C2"/>
    <w:rsid w:val="00424937"/>
    <w:rsid w:val="00425491"/>
    <w:rsid w:val="004254F8"/>
    <w:rsid w:val="00425507"/>
    <w:rsid w:val="00425592"/>
    <w:rsid w:val="00425777"/>
    <w:rsid w:val="00425819"/>
    <w:rsid w:val="00425E02"/>
    <w:rsid w:val="00425F83"/>
    <w:rsid w:val="004261DF"/>
    <w:rsid w:val="004265F4"/>
    <w:rsid w:val="004268B5"/>
    <w:rsid w:val="00426E3E"/>
    <w:rsid w:val="00427143"/>
    <w:rsid w:val="00427376"/>
    <w:rsid w:val="0042795E"/>
    <w:rsid w:val="00427D5B"/>
    <w:rsid w:val="0042887A"/>
    <w:rsid w:val="004301AF"/>
    <w:rsid w:val="0043040F"/>
    <w:rsid w:val="004305F2"/>
    <w:rsid w:val="0043097D"/>
    <w:rsid w:val="00430AC9"/>
    <w:rsid w:val="00430B7F"/>
    <w:rsid w:val="00430D81"/>
    <w:rsid w:val="00431190"/>
    <w:rsid w:val="004312C5"/>
    <w:rsid w:val="00431851"/>
    <w:rsid w:val="00432045"/>
    <w:rsid w:val="00432206"/>
    <w:rsid w:val="00432805"/>
    <w:rsid w:val="00432943"/>
    <w:rsid w:val="004339B9"/>
    <w:rsid w:val="00433A14"/>
    <w:rsid w:val="004340F2"/>
    <w:rsid w:val="0043465C"/>
    <w:rsid w:val="004346CD"/>
    <w:rsid w:val="004347E3"/>
    <w:rsid w:val="00435703"/>
    <w:rsid w:val="00435707"/>
    <w:rsid w:val="00436114"/>
    <w:rsid w:val="00436890"/>
    <w:rsid w:val="00436D85"/>
    <w:rsid w:val="0043703A"/>
    <w:rsid w:val="00437195"/>
    <w:rsid w:val="0043767C"/>
    <w:rsid w:val="00437A5F"/>
    <w:rsid w:val="00437D1B"/>
    <w:rsid w:val="00440067"/>
    <w:rsid w:val="00440205"/>
    <w:rsid w:val="00440379"/>
    <w:rsid w:val="004407A8"/>
    <w:rsid w:val="004407C9"/>
    <w:rsid w:val="004408A0"/>
    <w:rsid w:val="004416FA"/>
    <w:rsid w:val="00441CED"/>
    <w:rsid w:val="00441E83"/>
    <w:rsid w:val="00441F48"/>
    <w:rsid w:val="004426A1"/>
    <w:rsid w:val="004429F4"/>
    <w:rsid w:val="004430BA"/>
    <w:rsid w:val="0044381E"/>
    <w:rsid w:val="00444336"/>
    <w:rsid w:val="004443B6"/>
    <w:rsid w:val="004445A1"/>
    <w:rsid w:val="004447DA"/>
    <w:rsid w:val="004451E0"/>
    <w:rsid w:val="00445735"/>
    <w:rsid w:val="004457C0"/>
    <w:rsid w:val="00445FB6"/>
    <w:rsid w:val="0044615C"/>
    <w:rsid w:val="004461FD"/>
    <w:rsid w:val="0044636A"/>
    <w:rsid w:val="00446538"/>
    <w:rsid w:val="00446635"/>
    <w:rsid w:val="004467DA"/>
    <w:rsid w:val="00446B7D"/>
    <w:rsid w:val="00446CE5"/>
    <w:rsid w:val="00446F29"/>
    <w:rsid w:val="00447294"/>
    <w:rsid w:val="0045049A"/>
    <w:rsid w:val="004510AB"/>
    <w:rsid w:val="00451515"/>
    <w:rsid w:val="00451615"/>
    <w:rsid w:val="0045163E"/>
    <w:rsid w:val="00451B5B"/>
    <w:rsid w:val="00451EA2"/>
    <w:rsid w:val="004523F7"/>
    <w:rsid w:val="00452AEC"/>
    <w:rsid w:val="004534F1"/>
    <w:rsid w:val="0045488C"/>
    <w:rsid w:val="00454CFD"/>
    <w:rsid w:val="00454DFD"/>
    <w:rsid w:val="00454E0B"/>
    <w:rsid w:val="00455339"/>
    <w:rsid w:val="00455341"/>
    <w:rsid w:val="00455548"/>
    <w:rsid w:val="00456A2C"/>
    <w:rsid w:val="00456FD8"/>
    <w:rsid w:val="00457238"/>
    <w:rsid w:val="0045735E"/>
    <w:rsid w:val="0045765C"/>
    <w:rsid w:val="00457B34"/>
    <w:rsid w:val="0046058B"/>
    <w:rsid w:val="004608F4"/>
    <w:rsid w:val="00460A8E"/>
    <w:rsid w:val="0046159C"/>
    <w:rsid w:val="00462588"/>
    <w:rsid w:val="00462E82"/>
    <w:rsid w:val="0046311F"/>
    <w:rsid w:val="0046337A"/>
    <w:rsid w:val="00463516"/>
    <w:rsid w:val="00463660"/>
    <w:rsid w:val="00463D00"/>
    <w:rsid w:val="00463DAD"/>
    <w:rsid w:val="00464097"/>
    <w:rsid w:val="00464157"/>
    <w:rsid w:val="004649FF"/>
    <w:rsid w:val="00464B66"/>
    <w:rsid w:val="00464DF4"/>
    <w:rsid w:val="00464EE9"/>
    <w:rsid w:val="0046585B"/>
    <w:rsid w:val="00465A24"/>
    <w:rsid w:val="00466B9B"/>
    <w:rsid w:val="00466DCC"/>
    <w:rsid w:val="00467035"/>
    <w:rsid w:val="00467408"/>
    <w:rsid w:val="00467B2D"/>
    <w:rsid w:val="004706F1"/>
    <w:rsid w:val="00471145"/>
    <w:rsid w:val="00472152"/>
    <w:rsid w:val="00472423"/>
    <w:rsid w:val="00472AE4"/>
    <w:rsid w:val="0047360C"/>
    <w:rsid w:val="00474208"/>
    <w:rsid w:val="00475601"/>
    <w:rsid w:val="004757BB"/>
    <w:rsid w:val="00475CD1"/>
    <w:rsid w:val="00476718"/>
    <w:rsid w:val="0047673B"/>
    <w:rsid w:val="00476F71"/>
    <w:rsid w:val="004771A0"/>
    <w:rsid w:val="004771BC"/>
    <w:rsid w:val="00477504"/>
    <w:rsid w:val="00477C13"/>
    <w:rsid w:val="00477E18"/>
    <w:rsid w:val="00477E1F"/>
    <w:rsid w:val="00480117"/>
    <w:rsid w:val="0048015D"/>
    <w:rsid w:val="004803B0"/>
    <w:rsid w:val="004804BB"/>
    <w:rsid w:val="0048063C"/>
    <w:rsid w:val="00480EC7"/>
    <w:rsid w:val="00481010"/>
    <w:rsid w:val="00481329"/>
    <w:rsid w:val="004816AC"/>
    <w:rsid w:val="004816FA"/>
    <w:rsid w:val="00481B82"/>
    <w:rsid w:val="004822AE"/>
    <w:rsid w:val="004824EB"/>
    <w:rsid w:val="00482A2F"/>
    <w:rsid w:val="00482A57"/>
    <w:rsid w:val="00482AD4"/>
    <w:rsid w:val="00482B6A"/>
    <w:rsid w:val="004831FD"/>
    <w:rsid w:val="00483AD5"/>
    <w:rsid w:val="00483B3A"/>
    <w:rsid w:val="00483B9D"/>
    <w:rsid w:val="00483C3D"/>
    <w:rsid w:val="00483DC6"/>
    <w:rsid w:val="004842B6"/>
    <w:rsid w:val="00484327"/>
    <w:rsid w:val="004844F2"/>
    <w:rsid w:val="004846F5"/>
    <w:rsid w:val="00484D94"/>
    <w:rsid w:val="004851D2"/>
    <w:rsid w:val="0048524B"/>
    <w:rsid w:val="004864AE"/>
    <w:rsid w:val="004865CB"/>
    <w:rsid w:val="00486D06"/>
    <w:rsid w:val="004874FE"/>
    <w:rsid w:val="0048782E"/>
    <w:rsid w:val="00490054"/>
    <w:rsid w:val="00490C22"/>
    <w:rsid w:val="004916BE"/>
    <w:rsid w:val="00491807"/>
    <w:rsid w:val="00491BA1"/>
    <w:rsid w:val="0049268F"/>
    <w:rsid w:val="004928C2"/>
    <w:rsid w:val="0049384B"/>
    <w:rsid w:val="00493D7F"/>
    <w:rsid w:val="00494493"/>
    <w:rsid w:val="004944A2"/>
    <w:rsid w:val="004944DE"/>
    <w:rsid w:val="00495249"/>
    <w:rsid w:val="0049541C"/>
    <w:rsid w:val="00495492"/>
    <w:rsid w:val="004954F8"/>
    <w:rsid w:val="00495BDC"/>
    <w:rsid w:val="00495FAF"/>
    <w:rsid w:val="00496430"/>
    <w:rsid w:val="00497168"/>
    <w:rsid w:val="0049774C"/>
    <w:rsid w:val="00497CFD"/>
    <w:rsid w:val="004A04B9"/>
    <w:rsid w:val="004A0C71"/>
    <w:rsid w:val="004A0DBF"/>
    <w:rsid w:val="004A1060"/>
    <w:rsid w:val="004A1101"/>
    <w:rsid w:val="004A11C4"/>
    <w:rsid w:val="004A125C"/>
    <w:rsid w:val="004A1F24"/>
    <w:rsid w:val="004A248A"/>
    <w:rsid w:val="004A2943"/>
    <w:rsid w:val="004A316E"/>
    <w:rsid w:val="004A3648"/>
    <w:rsid w:val="004A373F"/>
    <w:rsid w:val="004A3A37"/>
    <w:rsid w:val="004A3F72"/>
    <w:rsid w:val="004A410B"/>
    <w:rsid w:val="004A4234"/>
    <w:rsid w:val="004A430C"/>
    <w:rsid w:val="004A457E"/>
    <w:rsid w:val="004A45AA"/>
    <w:rsid w:val="004A46AF"/>
    <w:rsid w:val="004A52D2"/>
    <w:rsid w:val="004A5B23"/>
    <w:rsid w:val="004A64AD"/>
    <w:rsid w:val="004A6C53"/>
    <w:rsid w:val="004A6F1A"/>
    <w:rsid w:val="004A6F5C"/>
    <w:rsid w:val="004A709A"/>
    <w:rsid w:val="004A7282"/>
    <w:rsid w:val="004A7609"/>
    <w:rsid w:val="004A7DBA"/>
    <w:rsid w:val="004B08A3"/>
    <w:rsid w:val="004B0A37"/>
    <w:rsid w:val="004B116C"/>
    <w:rsid w:val="004B1386"/>
    <w:rsid w:val="004B1490"/>
    <w:rsid w:val="004B1899"/>
    <w:rsid w:val="004B20E7"/>
    <w:rsid w:val="004B21F3"/>
    <w:rsid w:val="004B3545"/>
    <w:rsid w:val="004B417B"/>
    <w:rsid w:val="004B4307"/>
    <w:rsid w:val="004B45F4"/>
    <w:rsid w:val="004B46BD"/>
    <w:rsid w:val="004B48DA"/>
    <w:rsid w:val="004B4CF8"/>
    <w:rsid w:val="004B4EDD"/>
    <w:rsid w:val="004B5137"/>
    <w:rsid w:val="004B57BC"/>
    <w:rsid w:val="004B597F"/>
    <w:rsid w:val="004B5D79"/>
    <w:rsid w:val="004B65A6"/>
    <w:rsid w:val="004B679C"/>
    <w:rsid w:val="004B6861"/>
    <w:rsid w:val="004B6B3F"/>
    <w:rsid w:val="004B6BEE"/>
    <w:rsid w:val="004B6F50"/>
    <w:rsid w:val="004B7045"/>
    <w:rsid w:val="004B79BD"/>
    <w:rsid w:val="004C02D7"/>
    <w:rsid w:val="004C0441"/>
    <w:rsid w:val="004C0E72"/>
    <w:rsid w:val="004C0EA8"/>
    <w:rsid w:val="004C10F9"/>
    <w:rsid w:val="004C1D4D"/>
    <w:rsid w:val="004C227F"/>
    <w:rsid w:val="004C243E"/>
    <w:rsid w:val="004C2773"/>
    <w:rsid w:val="004C3129"/>
    <w:rsid w:val="004C33ED"/>
    <w:rsid w:val="004C34EE"/>
    <w:rsid w:val="004C4159"/>
    <w:rsid w:val="004C4275"/>
    <w:rsid w:val="004C4278"/>
    <w:rsid w:val="004C4A33"/>
    <w:rsid w:val="004C4C1A"/>
    <w:rsid w:val="004C559A"/>
    <w:rsid w:val="004C568D"/>
    <w:rsid w:val="004C5995"/>
    <w:rsid w:val="004C5B71"/>
    <w:rsid w:val="004C5E49"/>
    <w:rsid w:val="004C5EBD"/>
    <w:rsid w:val="004C5FDD"/>
    <w:rsid w:val="004C6014"/>
    <w:rsid w:val="004C6101"/>
    <w:rsid w:val="004C6106"/>
    <w:rsid w:val="004C6261"/>
    <w:rsid w:val="004C62A7"/>
    <w:rsid w:val="004C6866"/>
    <w:rsid w:val="004C6B00"/>
    <w:rsid w:val="004C71B0"/>
    <w:rsid w:val="004C73D6"/>
    <w:rsid w:val="004D01AE"/>
    <w:rsid w:val="004D0F99"/>
    <w:rsid w:val="004D10A8"/>
    <w:rsid w:val="004D127C"/>
    <w:rsid w:val="004D15D5"/>
    <w:rsid w:val="004D1C61"/>
    <w:rsid w:val="004D2014"/>
    <w:rsid w:val="004D2ABB"/>
    <w:rsid w:val="004D2B29"/>
    <w:rsid w:val="004D2C26"/>
    <w:rsid w:val="004D2DB8"/>
    <w:rsid w:val="004D312F"/>
    <w:rsid w:val="004D31DA"/>
    <w:rsid w:val="004D3529"/>
    <w:rsid w:val="004D3535"/>
    <w:rsid w:val="004D3CAF"/>
    <w:rsid w:val="004D4121"/>
    <w:rsid w:val="004D491B"/>
    <w:rsid w:val="004D4BBC"/>
    <w:rsid w:val="004D4F64"/>
    <w:rsid w:val="004D50BE"/>
    <w:rsid w:val="004D5199"/>
    <w:rsid w:val="004D52C2"/>
    <w:rsid w:val="004D530C"/>
    <w:rsid w:val="004D5A27"/>
    <w:rsid w:val="004D5AFC"/>
    <w:rsid w:val="004D5FEB"/>
    <w:rsid w:val="004D6018"/>
    <w:rsid w:val="004D62C5"/>
    <w:rsid w:val="004D6345"/>
    <w:rsid w:val="004D68A7"/>
    <w:rsid w:val="004D6EBC"/>
    <w:rsid w:val="004D6F89"/>
    <w:rsid w:val="004D75C2"/>
    <w:rsid w:val="004D7607"/>
    <w:rsid w:val="004D7C6C"/>
    <w:rsid w:val="004E064F"/>
    <w:rsid w:val="004E07D1"/>
    <w:rsid w:val="004E086E"/>
    <w:rsid w:val="004E0A6B"/>
    <w:rsid w:val="004E0B76"/>
    <w:rsid w:val="004E0BCB"/>
    <w:rsid w:val="004E0E2A"/>
    <w:rsid w:val="004E1825"/>
    <w:rsid w:val="004E1D11"/>
    <w:rsid w:val="004E1D58"/>
    <w:rsid w:val="004E20AB"/>
    <w:rsid w:val="004E20B0"/>
    <w:rsid w:val="004E22CE"/>
    <w:rsid w:val="004E2D26"/>
    <w:rsid w:val="004E40B3"/>
    <w:rsid w:val="004E468E"/>
    <w:rsid w:val="004E46E2"/>
    <w:rsid w:val="004E4A1B"/>
    <w:rsid w:val="004E6A19"/>
    <w:rsid w:val="004E6CDC"/>
    <w:rsid w:val="004E7710"/>
    <w:rsid w:val="004E774E"/>
    <w:rsid w:val="004E7878"/>
    <w:rsid w:val="004E7CCA"/>
    <w:rsid w:val="004E7DB6"/>
    <w:rsid w:val="004F0895"/>
    <w:rsid w:val="004F0CDE"/>
    <w:rsid w:val="004F1241"/>
    <w:rsid w:val="004F1337"/>
    <w:rsid w:val="004F1F75"/>
    <w:rsid w:val="004F2310"/>
    <w:rsid w:val="004F2403"/>
    <w:rsid w:val="004F2565"/>
    <w:rsid w:val="004F2BFA"/>
    <w:rsid w:val="004F3209"/>
    <w:rsid w:val="004F3400"/>
    <w:rsid w:val="004F351F"/>
    <w:rsid w:val="004F3D27"/>
    <w:rsid w:val="004F435E"/>
    <w:rsid w:val="004F476E"/>
    <w:rsid w:val="004F4A99"/>
    <w:rsid w:val="004F4B14"/>
    <w:rsid w:val="004F4E51"/>
    <w:rsid w:val="004F5069"/>
    <w:rsid w:val="004F5190"/>
    <w:rsid w:val="004F5898"/>
    <w:rsid w:val="004F5A7D"/>
    <w:rsid w:val="004F60FA"/>
    <w:rsid w:val="004F61A6"/>
    <w:rsid w:val="004F63EE"/>
    <w:rsid w:val="004F66DA"/>
    <w:rsid w:val="004F6813"/>
    <w:rsid w:val="004F68F3"/>
    <w:rsid w:val="004F6A04"/>
    <w:rsid w:val="004F6CC7"/>
    <w:rsid w:val="004F6F3B"/>
    <w:rsid w:val="004F7112"/>
    <w:rsid w:val="004F772A"/>
    <w:rsid w:val="004F7A2B"/>
    <w:rsid w:val="004F7B2B"/>
    <w:rsid w:val="004FB2D7"/>
    <w:rsid w:val="00500033"/>
    <w:rsid w:val="005003A1"/>
    <w:rsid w:val="00500704"/>
    <w:rsid w:val="00500CB8"/>
    <w:rsid w:val="005014FD"/>
    <w:rsid w:val="00502503"/>
    <w:rsid w:val="00502F3B"/>
    <w:rsid w:val="00502FE7"/>
    <w:rsid w:val="0050329A"/>
    <w:rsid w:val="00503925"/>
    <w:rsid w:val="00503A1F"/>
    <w:rsid w:val="00503C3A"/>
    <w:rsid w:val="00503C72"/>
    <w:rsid w:val="0050471A"/>
    <w:rsid w:val="00504721"/>
    <w:rsid w:val="005047D6"/>
    <w:rsid w:val="00504D3B"/>
    <w:rsid w:val="00504F93"/>
    <w:rsid w:val="00505CE3"/>
    <w:rsid w:val="00506084"/>
    <w:rsid w:val="005062FE"/>
    <w:rsid w:val="005066CF"/>
    <w:rsid w:val="0050689E"/>
    <w:rsid w:val="005075AD"/>
    <w:rsid w:val="005079B3"/>
    <w:rsid w:val="00507AF7"/>
    <w:rsid w:val="00507D96"/>
    <w:rsid w:val="005100F6"/>
    <w:rsid w:val="005106DA"/>
    <w:rsid w:val="0051075F"/>
    <w:rsid w:val="005116BD"/>
    <w:rsid w:val="00511C16"/>
    <w:rsid w:val="005120F5"/>
    <w:rsid w:val="005121E8"/>
    <w:rsid w:val="00512C5C"/>
    <w:rsid w:val="00512F8C"/>
    <w:rsid w:val="0051327E"/>
    <w:rsid w:val="005134F4"/>
    <w:rsid w:val="0051380B"/>
    <w:rsid w:val="00513AAF"/>
    <w:rsid w:val="005140DC"/>
    <w:rsid w:val="00514D7F"/>
    <w:rsid w:val="00515136"/>
    <w:rsid w:val="00515184"/>
    <w:rsid w:val="005158D0"/>
    <w:rsid w:val="00515D27"/>
    <w:rsid w:val="005161AE"/>
    <w:rsid w:val="00516482"/>
    <w:rsid w:val="00516512"/>
    <w:rsid w:val="0051660F"/>
    <w:rsid w:val="00516975"/>
    <w:rsid w:val="00516B5E"/>
    <w:rsid w:val="00517B12"/>
    <w:rsid w:val="00517B71"/>
    <w:rsid w:val="0052050A"/>
    <w:rsid w:val="0052067E"/>
    <w:rsid w:val="00520E0C"/>
    <w:rsid w:val="00520F6D"/>
    <w:rsid w:val="005214B4"/>
    <w:rsid w:val="005215C7"/>
    <w:rsid w:val="00521A16"/>
    <w:rsid w:val="00521E7D"/>
    <w:rsid w:val="0052233F"/>
    <w:rsid w:val="00522736"/>
    <w:rsid w:val="00522AE6"/>
    <w:rsid w:val="005230B5"/>
    <w:rsid w:val="0052345A"/>
    <w:rsid w:val="005235FE"/>
    <w:rsid w:val="00523787"/>
    <w:rsid w:val="00523CE7"/>
    <w:rsid w:val="005243E1"/>
    <w:rsid w:val="005246CB"/>
    <w:rsid w:val="0052498B"/>
    <w:rsid w:val="005249EA"/>
    <w:rsid w:val="005254AD"/>
    <w:rsid w:val="00525940"/>
    <w:rsid w:val="00525AFE"/>
    <w:rsid w:val="00525CCF"/>
    <w:rsid w:val="00526024"/>
    <w:rsid w:val="0052605D"/>
    <w:rsid w:val="0052606A"/>
    <w:rsid w:val="00526F7A"/>
    <w:rsid w:val="00527252"/>
    <w:rsid w:val="005274C6"/>
    <w:rsid w:val="005279A8"/>
    <w:rsid w:val="005300DA"/>
    <w:rsid w:val="0053022D"/>
    <w:rsid w:val="0053099E"/>
    <w:rsid w:val="005309D6"/>
    <w:rsid w:val="00530B91"/>
    <w:rsid w:val="00531134"/>
    <w:rsid w:val="00531605"/>
    <w:rsid w:val="00531775"/>
    <w:rsid w:val="005319F1"/>
    <w:rsid w:val="00531A1B"/>
    <w:rsid w:val="00531C1C"/>
    <w:rsid w:val="005320DD"/>
    <w:rsid w:val="00532160"/>
    <w:rsid w:val="005324A2"/>
    <w:rsid w:val="005324F7"/>
    <w:rsid w:val="005327FB"/>
    <w:rsid w:val="005328D1"/>
    <w:rsid w:val="00532A0D"/>
    <w:rsid w:val="00532F23"/>
    <w:rsid w:val="0053325A"/>
    <w:rsid w:val="00533498"/>
    <w:rsid w:val="005337F2"/>
    <w:rsid w:val="00533856"/>
    <w:rsid w:val="0053396A"/>
    <w:rsid w:val="005339CB"/>
    <w:rsid w:val="00533A6D"/>
    <w:rsid w:val="005345A8"/>
    <w:rsid w:val="00534D0F"/>
    <w:rsid w:val="005350CF"/>
    <w:rsid w:val="00535756"/>
    <w:rsid w:val="00535855"/>
    <w:rsid w:val="00535921"/>
    <w:rsid w:val="005359AF"/>
    <w:rsid w:val="00535D27"/>
    <w:rsid w:val="005366A0"/>
    <w:rsid w:val="005367E3"/>
    <w:rsid w:val="00536E55"/>
    <w:rsid w:val="00537085"/>
    <w:rsid w:val="005375AE"/>
    <w:rsid w:val="00537DD6"/>
    <w:rsid w:val="0054068A"/>
    <w:rsid w:val="00540744"/>
    <w:rsid w:val="00540DEE"/>
    <w:rsid w:val="00540ED7"/>
    <w:rsid w:val="00540FA7"/>
    <w:rsid w:val="005410AE"/>
    <w:rsid w:val="0054212C"/>
    <w:rsid w:val="00542172"/>
    <w:rsid w:val="00542305"/>
    <w:rsid w:val="00542938"/>
    <w:rsid w:val="0054301B"/>
    <w:rsid w:val="0054330A"/>
    <w:rsid w:val="0054365F"/>
    <w:rsid w:val="00543801"/>
    <w:rsid w:val="0054382D"/>
    <w:rsid w:val="0054395A"/>
    <w:rsid w:val="00544105"/>
    <w:rsid w:val="00544150"/>
    <w:rsid w:val="00545175"/>
    <w:rsid w:val="0054560E"/>
    <w:rsid w:val="0054589B"/>
    <w:rsid w:val="00546541"/>
    <w:rsid w:val="005471EE"/>
    <w:rsid w:val="005475F7"/>
    <w:rsid w:val="0054783A"/>
    <w:rsid w:val="005500FD"/>
    <w:rsid w:val="005508A4"/>
    <w:rsid w:val="00551436"/>
    <w:rsid w:val="00551D84"/>
    <w:rsid w:val="0055211B"/>
    <w:rsid w:val="00552342"/>
    <w:rsid w:val="00552467"/>
    <w:rsid w:val="0055250C"/>
    <w:rsid w:val="00552661"/>
    <w:rsid w:val="005532EB"/>
    <w:rsid w:val="0055334F"/>
    <w:rsid w:val="005537C9"/>
    <w:rsid w:val="00553B0D"/>
    <w:rsid w:val="00553F43"/>
    <w:rsid w:val="00553FDF"/>
    <w:rsid w:val="0055434B"/>
    <w:rsid w:val="005545AD"/>
    <w:rsid w:val="005546D7"/>
    <w:rsid w:val="005550F1"/>
    <w:rsid w:val="00555117"/>
    <w:rsid w:val="005552CF"/>
    <w:rsid w:val="005557B1"/>
    <w:rsid w:val="00555E80"/>
    <w:rsid w:val="00556387"/>
    <w:rsid w:val="00556800"/>
    <w:rsid w:val="00556A5C"/>
    <w:rsid w:val="0055705E"/>
    <w:rsid w:val="005571FE"/>
    <w:rsid w:val="0055770D"/>
    <w:rsid w:val="00557B3B"/>
    <w:rsid w:val="00557C2B"/>
    <w:rsid w:val="00557CCB"/>
    <w:rsid w:val="0056003E"/>
    <w:rsid w:val="00560291"/>
    <w:rsid w:val="00560D6E"/>
    <w:rsid w:val="0056173A"/>
    <w:rsid w:val="0056186B"/>
    <w:rsid w:val="00561902"/>
    <w:rsid w:val="00561BF2"/>
    <w:rsid w:val="00561E3B"/>
    <w:rsid w:val="0056241C"/>
    <w:rsid w:val="00562569"/>
    <w:rsid w:val="00562CF8"/>
    <w:rsid w:val="00562E1A"/>
    <w:rsid w:val="00562E4C"/>
    <w:rsid w:val="0056382E"/>
    <w:rsid w:val="00563B92"/>
    <w:rsid w:val="00563CAE"/>
    <w:rsid w:val="00563EDA"/>
    <w:rsid w:val="00563FE6"/>
    <w:rsid w:val="005643D3"/>
    <w:rsid w:val="0056483F"/>
    <w:rsid w:val="00564D68"/>
    <w:rsid w:val="0056556F"/>
    <w:rsid w:val="005664C8"/>
    <w:rsid w:val="00566B7F"/>
    <w:rsid w:val="00566F3B"/>
    <w:rsid w:val="00567818"/>
    <w:rsid w:val="00567DF3"/>
    <w:rsid w:val="00567DFF"/>
    <w:rsid w:val="00567EB3"/>
    <w:rsid w:val="00570B19"/>
    <w:rsid w:val="0057172B"/>
    <w:rsid w:val="005721EC"/>
    <w:rsid w:val="00572314"/>
    <w:rsid w:val="00572335"/>
    <w:rsid w:val="0057243A"/>
    <w:rsid w:val="0057296F"/>
    <w:rsid w:val="00573821"/>
    <w:rsid w:val="00573935"/>
    <w:rsid w:val="00573A15"/>
    <w:rsid w:val="00573B2A"/>
    <w:rsid w:val="00573CAE"/>
    <w:rsid w:val="00573DCB"/>
    <w:rsid w:val="005744AD"/>
    <w:rsid w:val="00574BB9"/>
    <w:rsid w:val="00574D7D"/>
    <w:rsid w:val="00574F6C"/>
    <w:rsid w:val="005755B4"/>
    <w:rsid w:val="005756E7"/>
    <w:rsid w:val="00575C53"/>
    <w:rsid w:val="00575CBF"/>
    <w:rsid w:val="00575F3C"/>
    <w:rsid w:val="00575F71"/>
    <w:rsid w:val="00576304"/>
    <w:rsid w:val="00576AB0"/>
    <w:rsid w:val="00577058"/>
    <w:rsid w:val="005771B6"/>
    <w:rsid w:val="00577436"/>
    <w:rsid w:val="00577555"/>
    <w:rsid w:val="00577757"/>
    <w:rsid w:val="005777C1"/>
    <w:rsid w:val="00577B2C"/>
    <w:rsid w:val="00577C82"/>
    <w:rsid w:val="005802F9"/>
    <w:rsid w:val="0058057C"/>
    <w:rsid w:val="005806B0"/>
    <w:rsid w:val="00580798"/>
    <w:rsid w:val="00581401"/>
    <w:rsid w:val="0058216C"/>
    <w:rsid w:val="00582520"/>
    <w:rsid w:val="00582667"/>
    <w:rsid w:val="0058295E"/>
    <w:rsid w:val="00582D22"/>
    <w:rsid w:val="00582DE3"/>
    <w:rsid w:val="00583422"/>
    <w:rsid w:val="0058352B"/>
    <w:rsid w:val="0058372B"/>
    <w:rsid w:val="005837AF"/>
    <w:rsid w:val="0058386F"/>
    <w:rsid w:val="00583ECA"/>
    <w:rsid w:val="0058446F"/>
    <w:rsid w:val="0058488F"/>
    <w:rsid w:val="00584D51"/>
    <w:rsid w:val="005850E9"/>
    <w:rsid w:val="005851B4"/>
    <w:rsid w:val="0058530A"/>
    <w:rsid w:val="00585338"/>
    <w:rsid w:val="00585B92"/>
    <w:rsid w:val="0058612C"/>
    <w:rsid w:val="005866B8"/>
    <w:rsid w:val="00586735"/>
    <w:rsid w:val="00586C8E"/>
    <w:rsid w:val="00586E48"/>
    <w:rsid w:val="00587774"/>
    <w:rsid w:val="00587BBF"/>
    <w:rsid w:val="00590631"/>
    <w:rsid w:val="00590693"/>
    <w:rsid w:val="00590976"/>
    <w:rsid w:val="005909E3"/>
    <w:rsid w:val="00590B78"/>
    <w:rsid w:val="00590E1E"/>
    <w:rsid w:val="00591475"/>
    <w:rsid w:val="005915F1"/>
    <w:rsid w:val="0059163F"/>
    <w:rsid w:val="0059174E"/>
    <w:rsid w:val="005918DF"/>
    <w:rsid w:val="005923F4"/>
    <w:rsid w:val="00592801"/>
    <w:rsid w:val="00592C41"/>
    <w:rsid w:val="00593168"/>
    <w:rsid w:val="00593998"/>
    <w:rsid w:val="0059407E"/>
    <w:rsid w:val="005940BC"/>
    <w:rsid w:val="00594848"/>
    <w:rsid w:val="00594EFC"/>
    <w:rsid w:val="00595121"/>
    <w:rsid w:val="005952F5"/>
    <w:rsid w:val="00595578"/>
    <w:rsid w:val="00595C6F"/>
    <w:rsid w:val="00597060"/>
    <w:rsid w:val="00597287"/>
    <w:rsid w:val="00597350"/>
    <w:rsid w:val="00597AB8"/>
    <w:rsid w:val="00597ED7"/>
    <w:rsid w:val="005A065B"/>
    <w:rsid w:val="005A0722"/>
    <w:rsid w:val="005A0A4C"/>
    <w:rsid w:val="005A0A56"/>
    <w:rsid w:val="005A17C1"/>
    <w:rsid w:val="005A1ABB"/>
    <w:rsid w:val="005A1B35"/>
    <w:rsid w:val="005A1B3E"/>
    <w:rsid w:val="005A1C12"/>
    <w:rsid w:val="005A20DD"/>
    <w:rsid w:val="005A27D1"/>
    <w:rsid w:val="005A2874"/>
    <w:rsid w:val="005A2965"/>
    <w:rsid w:val="005A2CE4"/>
    <w:rsid w:val="005A2F7A"/>
    <w:rsid w:val="005A2FAF"/>
    <w:rsid w:val="005A2FE2"/>
    <w:rsid w:val="005A325B"/>
    <w:rsid w:val="005A325D"/>
    <w:rsid w:val="005A36A8"/>
    <w:rsid w:val="005A3AC2"/>
    <w:rsid w:val="005A3F45"/>
    <w:rsid w:val="005A4553"/>
    <w:rsid w:val="005A5059"/>
    <w:rsid w:val="005A5683"/>
    <w:rsid w:val="005A5984"/>
    <w:rsid w:val="005A5C85"/>
    <w:rsid w:val="005A609C"/>
    <w:rsid w:val="005A6791"/>
    <w:rsid w:val="005A67C8"/>
    <w:rsid w:val="005A6E61"/>
    <w:rsid w:val="005A76BE"/>
    <w:rsid w:val="005A7906"/>
    <w:rsid w:val="005A7A36"/>
    <w:rsid w:val="005A7A60"/>
    <w:rsid w:val="005A7C5D"/>
    <w:rsid w:val="005A7D01"/>
    <w:rsid w:val="005A7F81"/>
    <w:rsid w:val="005A7FB6"/>
    <w:rsid w:val="005A7FD5"/>
    <w:rsid w:val="005B0E91"/>
    <w:rsid w:val="005B1142"/>
    <w:rsid w:val="005B137D"/>
    <w:rsid w:val="005B1A2F"/>
    <w:rsid w:val="005B1CFA"/>
    <w:rsid w:val="005B1D75"/>
    <w:rsid w:val="005B2AC9"/>
    <w:rsid w:val="005B2B3E"/>
    <w:rsid w:val="005B327C"/>
    <w:rsid w:val="005B32EB"/>
    <w:rsid w:val="005B35B6"/>
    <w:rsid w:val="005B35FE"/>
    <w:rsid w:val="005B3700"/>
    <w:rsid w:val="005B3845"/>
    <w:rsid w:val="005B39A2"/>
    <w:rsid w:val="005B3FF7"/>
    <w:rsid w:val="005B43B5"/>
    <w:rsid w:val="005B4741"/>
    <w:rsid w:val="005B4ACD"/>
    <w:rsid w:val="005B5A6C"/>
    <w:rsid w:val="005B5D3E"/>
    <w:rsid w:val="005B617F"/>
    <w:rsid w:val="005B63C5"/>
    <w:rsid w:val="005B68D2"/>
    <w:rsid w:val="005B6D2E"/>
    <w:rsid w:val="005B6DC2"/>
    <w:rsid w:val="005B6DF0"/>
    <w:rsid w:val="005B6F60"/>
    <w:rsid w:val="005B6F68"/>
    <w:rsid w:val="005B757B"/>
    <w:rsid w:val="005B78C9"/>
    <w:rsid w:val="005B79E2"/>
    <w:rsid w:val="005C0011"/>
    <w:rsid w:val="005C0012"/>
    <w:rsid w:val="005C0DBB"/>
    <w:rsid w:val="005C1198"/>
    <w:rsid w:val="005C1223"/>
    <w:rsid w:val="005C1771"/>
    <w:rsid w:val="005C192C"/>
    <w:rsid w:val="005C1AE3"/>
    <w:rsid w:val="005C1C6B"/>
    <w:rsid w:val="005C218E"/>
    <w:rsid w:val="005C22A0"/>
    <w:rsid w:val="005C23BF"/>
    <w:rsid w:val="005C25A7"/>
    <w:rsid w:val="005C25D3"/>
    <w:rsid w:val="005C31BF"/>
    <w:rsid w:val="005C31C4"/>
    <w:rsid w:val="005C3AB1"/>
    <w:rsid w:val="005C3BE9"/>
    <w:rsid w:val="005C3F9D"/>
    <w:rsid w:val="005C4705"/>
    <w:rsid w:val="005C4745"/>
    <w:rsid w:val="005C4CA0"/>
    <w:rsid w:val="005C4D78"/>
    <w:rsid w:val="005C50E1"/>
    <w:rsid w:val="005C53F1"/>
    <w:rsid w:val="005C5B17"/>
    <w:rsid w:val="005C5DB6"/>
    <w:rsid w:val="005C6489"/>
    <w:rsid w:val="005C6BC3"/>
    <w:rsid w:val="005C6F68"/>
    <w:rsid w:val="005C6F74"/>
    <w:rsid w:val="005C7282"/>
    <w:rsid w:val="005C73B7"/>
    <w:rsid w:val="005C7953"/>
    <w:rsid w:val="005D0446"/>
    <w:rsid w:val="005D06D5"/>
    <w:rsid w:val="005D0E6D"/>
    <w:rsid w:val="005D1785"/>
    <w:rsid w:val="005D198C"/>
    <w:rsid w:val="005D1B89"/>
    <w:rsid w:val="005D1F22"/>
    <w:rsid w:val="005D2188"/>
    <w:rsid w:val="005D2312"/>
    <w:rsid w:val="005D2A06"/>
    <w:rsid w:val="005D3714"/>
    <w:rsid w:val="005D3ADD"/>
    <w:rsid w:val="005D3CF7"/>
    <w:rsid w:val="005D40C7"/>
    <w:rsid w:val="005D422F"/>
    <w:rsid w:val="005D46E0"/>
    <w:rsid w:val="005D4F79"/>
    <w:rsid w:val="005D5013"/>
    <w:rsid w:val="005D5187"/>
    <w:rsid w:val="005D5663"/>
    <w:rsid w:val="005D5976"/>
    <w:rsid w:val="005D59F2"/>
    <w:rsid w:val="005D6701"/>
    <w:rsid w:val="005D6ACD"/>
    <w:rsid w:val="005D6D01"/>
    <w:rsid w:val="005D6D1B"/>
    <w:rsid w:val="005D714E"/>
    <w:rsid w:val="005D7394"/>
    <w:rsid w:val="005D769A"/>
    <w:rsid w:val="005E007E"/>
    <w:rsid w:val="005E0419"/>
    <w:rsid w:val="005E06CF"/>
    <w:rsid w:val="005E0A8F"/>
    <w:rsid w:val="005E10E8"/>
    <w:rsid w:val="005E12CA"/>
    <w:rsid w:val="005E1E93"/>
    <w:rsid w:val="005E2247"/>
    <w:rsid w:val="005E28FF"/>
    <w:rsid w:val="005E2935"/>
    <w:rsid w:val="005E298A"/>
    <w:rsid w:val="005E2A21"/>
    <w:rsid w:val="005E3051"/>
    <w:rsid w:val="005E339F"/>
    <w:rsid w:val="005E38CC"/>
    <w:rsid w:val="005E418E"/>
    <w:rsid w:val="005E433D"/>
    <w:rsid w:val="005E45D1"/>
    <w:rsid w:val="005E4714"/>
    <w:rsid w:val="005E4833"/>
    <w:rsid w:val="005E4EAE"/>
    <w:rsid w:val="005E548C"/>
    <w:rsid w:val="005E5CBF"/>
    <w:rsid w:val="005E5F36"/>
    <w:rsid w:val="005E6532"/>
    <w:rsid w:val="005E6809"/>
    <w:rsid w:val="005E6CD2"/>
    <w:rsid w:val="005E6EA9"/>
    <w:rsid w:val="005E7614"/>
    <w:rsid w:val="005E776A"/>
    <w:rsid w:val="005E77F9"/>
    <w:rsid w:val="005F0241"/>
    <w:rsid w:val="005F0781"/>
    <w:rsid w:val="005F1631"/>
    <w:rsid w:val="005F18AD"/>
    <w:rsid w:val="005F1BE1"/>
    <w:rsid w:val="005F2021"/>
    <w:rsid w:val="005F20AE"/>
    <w:rsid w:val="005F2920"/>
    <w:rsid w:val="005F2E45"/>
    <w:rsid w:val="005F3073"/>
    <w:rsid w:val="005F3592"/>
    <w:rsid w:val="005F36B0"/>
    <w:rsid w:val="005F37D1"/>
    <w:rsid w:val="005F3978"/>
    <w:rsid w:val="005F399C"/>
    <w:rsid w:val="005F39D6"/>
    <w:rsid w:val="005F3E2C"/>
    <w:rsid w:val="005F3F65"/>
    <w:rsid w:val="005F41F0"/>
    <w:rsid w:val="005F4718"/>
    <w:rsid w:val="005F4C83"/>
    <w:rsid w:val="005F4DF7"/>
    <w:rsid w:val="005F513F"/>
    <w:rsid w:val="005F51B7"/>
    <w:rsid w:val="005F53A5"/>
    <w:rsid w:val="005F5470"/>
    <w:rsid w:val="005F54CE"/>
    <w:rsid w:val="005F5945"/>
    <w:rsid w:val="005F5D68"/>
    <w:rsid w:val="005F61F9"/>
    <w:rsid w:val="005F62E5"/>
    <w:rsid w:val="005F6B49"/>
    <w:rsid w:val="005F76FD"/>
    <w:rsid w:val="00600519"/>
    <w:rsid w:val="00600537"/>
    <w:rsid w:val="00600805"/>
    <w:rsid w:val="00600A44"/>
    <w:rsid w:val="00600DA4"/>
    <w:rsid w:val="00600F02"/>
    <w:rsid w:val="00600F33"/>
    <w:rsid w:val="006014BF"/>
    <w:rsid w:val="00601797"/>
    <w:rsid w:val="00601D8B"/>
    <w:rsid w:val="00602206"/>
    <w:rsid w:val="00602514"/>
    <w:rsid w:val="0060275D"/>
    <w:rsid w:val="00603041"/>
    <w:rsid w:val="006030B1"/>
    <w:rsid w:val="0060318E"/>
    <w:rsid w:val="00603326"/>
    <w:rsid w:val="00603558"/>
    <w:rsid w:val="006035F1"/>
    <w:rsid w:val="006037BF"/>
    <w:rsid w:val="00603C48"/>
    <w:rsid w:val="00604512"/>
    <w:rsid w:val="00604525"/>
    <w:rsid w:val="00604594"/>
    <w:rsid w:val="00604B85"/>
    <w:rsid w:val="0060519E"/>
    <w:rsid w:val="006051BA"/>
    <w:rsid w:val="00605B74"/>
    <w:rsid w:val="00607047"/>
    <w:rsid w:val="00607378"/>
    <w:rsid w:val="006073E0"/>
    <w:rsid w:val="00610664"/>
    <w:rsid w:val="00610717"/>
    <w:rsid w:val="006116F8"/>
    <w:rsid w:val="00611C73"/>
    <w:rsid w:val="00611FC7"/>
    <w:rsid w:val="00612756"/>
    <w:rsid w:val="006128C4"/>
    <w:rsid w:val="0061315D"/>
    <w:rsid w:val="00613328"/>
    <w:rsid w:val="0061367A"/>
    <w:rsid w:val="00613AC2"/>
    <w:rsid w:val="00613C77"/>
    <w:rsid w:val="00613DA3"/>
    <w:rsid w:val="0061407B"/>
    <w:rsid w:val="006140C9"/>
    <w:rsid w:val="00614190"/>
    <w:rsid w:val="006142DD"/>
    <w:rsid w:val="00614339"/>
    <w:rsid w:val="006147FF"/>
    <w:rsid w:val="00614BCA"/>
    <w:rsid w:val="00615134"/>
    <w:rsid w:val="00615719"/>
    <w:rsid w:val="00615BAB"/>
    <w:rsid w:val="00615BAE"/>
    <w:rsid w:val="00615EF3"/>
    <w:rsid w:val="006168CD"/>
    <w:rsid w:val="00616BB7"/>
    <w:rsid w:val="00616E7D"/>
    <w:rsid w:val="0061704C"/>
    <w:rsid w:val="006200C4"/>
    <w:rsid w:val="0062085F"/>
    <w:rsid w:val="0062086F"/>
    <w:rsid w:val="006208A4"/>
    <w:rsid w:val="006209DB"/>
    <w:rsid w:val="00620ABD"/>
    <w:rsid w:val="00620BDA"/>
    <w:rsid w:val="00622403"/>
    <w:rsid w:val="00622486"/>
    <w:rsid w:val="006225BD"/>
    <w:rsid w:val="006225CC"/>
    <w:rsid w:val="00622F1B"/>
    <w:rsid w:val="00622F52"/>
    <w:rsid w:val="006231F7"/>
    <w:rsid w:val="00623B8E"/>
    <w:rsid w:val="00623CA0"/>
    <w:rsid w:val="00623F28"/>
    <w:rsid w:val="00624022"/>
    <w:rsid w:val="0062410D"/>
    <w:rsid w:val="00624324"/>
    <w:rsid w:val="00624554"/>
    <w:rsid w:val="006246B8"/>
    <w:rsid w:val="006247C3"/>
    <w:rsid w:val="0062480A"/>
    <w:rsid w:val="00624928"/>
    <w:rsid w:val="006251D1"/>
    <w:rsid w:val="00625441"/>
    <w:rsid w:val="006256AD"/>
    <w:rsid w:val="00625DBE"/>
    <w:rsid w:val="0062613B"/>
    <w:rsid w:val="00626484"/>
    <w:rsid w:val="0062661C"/>
    <w:rsid w:val="00626B43"/>
    <w:rsid w:val="00626B7F"/>
    <w:rsid w:val="006275FC"/>
    <w:rsid w:val="00627BEC"/>
    <w:rsid w:val="00627EB2"/>
    <w:rsid w:val="0063057A"/>
    <w:rsid w:val="006306F6"/>
    <w:rsid w:val="0063110F"/>
    <w:rsid w:val="0063128E"/>
    <w:rsid w:val="006315D9"/>
    <w:rsid w:val="00631C4F"/>
    <w:rsid w:val="0063204B"/>
    <w:rsid w:val="0063220A"/>
    <w:rsid w:val="00632308"/>
    <w:rsid w:val="00632AD7"/>
    <w:rsid w:val="00632C4F"/>
    <w:rsid w:val="00633095"/>
    <w:rsid w:val="00633364"/>
    <w:rsid w:val="006337F5"/>
    <w:rsid w:val="006338CE"/>
    <w:rsid w:val="006339AC"/>
    <w:rsid w:val="00633C78"/>
    <w:rsid w:val="00634247"/>
    <w:rsid w:val="00635033"/>
    <w:rsid w:val="006351AF"/>
    <w:rsid w:val="00635B02"/>
    <w:rsid w:val="00635F92"/>
    <w:rsid w:val="0063608A"/>
    <w:rsid w:val="00636106"/>
    <w:rsid w:val="00636222"/>
    <w:rsid w:val="00636343"/>
    <w:rsid w:val="00636663"/>
    <w:rsid w:val="00636A01"/>
    <w:rsid w:val="00636B5D"/>
    <w:rsid w:val="00636C69"/>
    <w:rsid w:val="00637ECC"/>
    <w:rsid w:val="00640293"/>
    <w:rsid w:val="0064034A"/>
    <w:rsid w:val="0064038A"/>
    <w:rsid w:val="00640B4D"/>
    <w:rsid w:val="00640EE6"/>
    <w:rsid w:val="00640F44"/>
    <w:rsid w:val="006420D7"/>
    <w:rsid w:val="006422AB"/>
    <w:rsid w:val="00642321"/>
    <w:rsid w:val="006427E0"/>
    <w:rsid w:val="00642DE7"/>
    <w:rsid w:val="00642E9F"/>
    <w:rsid w:val="0064334D"/>
    <w:rsid w:val="006433F2"/>
    <w:rsid w:val="006434E3"/>
    <w:rsid w:val="006437E2"/>
    <w:rsid w:val="006438F5"/>
    <w:rsid w:val="00643FD2"/>
    <w:rsid w:val="006441B0"/>
    <w:rsid w:val="006441E1"/>
    <w:rsid w:val="00644AD5"/>
    <w:rsid w:val="00644F1E"/>
    <w:rsid w:val="00645250"/>
    <w:rsid w:val="006452C0"/>
    <w:rsid w:val="00645450"/>
    <w:rsid w:val="0064560A"/>
    <w:rsid w:val="00645ADC"/>
    <w:rsid w:val="00645BD0"/>
    <w:rsid w:val="00646164"/>
    <w:rsid w:val="0064638F"/>
    <w:rsid w:val="00646555"/>
    <w:rsid w:val="006469C5"/>
    <w:rsid w:val="00646B97"/>
    <w:rsid w:val="00646EDF"/>
    <w:rsid w:val="00647139"/>
    <w:rsid w:val="006478C8"/>
    <w:rsid w:val="006514DF"/>
    <w:rsid w:val="00651CBC"/>
    <w:rsid w:val="00651D7E"/>
    <w:rsid w:val="006520C7"/>
    <w:rsid w:val="006526EA"/>
    <w:rsid w:val="00652D62"/>
    <w:rsid w:val="00652E9A"/>
    <w:rsid w:val="006531FC"/>
    <w:rsid w:val="006533E2"/>
    <w:rsid w:val="00653800"/>
    <w:rsid w:val="006540D2"/>
    <w:rsid w:val="00654A39"/>
    <w:rsid w:val="00654F35"/>
    <w:rsid w:val="00654FD3"/>
    <w:rsid w:val="0065519B"/>
    <w:rsid w:val="006551FE"/>
    <w:rsid w:val="00655694"/>
    <w:rsid w:val="006556A1"/>
    <w:rsid w:val="00655F39"/>
    <w:rsid w:val="0065634C"/>
    <w:rsid w:val="00656CCA"/>
    <w:rsid w:val="00656F9E"/>
    <w:rsid w:val="00657DE6"/>
    <w:rsid w:val="006603AB"/>
    <w:rsid w:val="006607B8"/>
    <w:rsid w:val="0066098C"/>
    <w:rsid w:val="006612E4"/>
    <w:rsid w:val="00661340"/>
    <w:rsid w:val="0066152C"/>
    <w:rsid w:val="00662245"/>
    <w:rsid w:val="006624CB"/>
    <w:rsid w:val="00662B74"/>
    <w:rsid w:val="006630D5"/>
    <w:rsid w:val="006632A3"/>
    <w:rsid w:val="006632B8"/>
    <w:rsid w:val="0066361A"/>
    <w:rsid w:val="00663887"/>
    <w:rsid w:val="006639F5"/>
    <w:rsid w:val="006643F5"/>
    <w:rsid w:val="0066453A"/>
    <w:rsid w:val="0066474F"/>
    <w:rsid w:val="006648B3"/>
    <w:rsid w:val="0066518E"/>
    <w:rsid w:val="006659C8"/>
    <w:rsid w:val="00665D4B"/>
    <w:rsid w:val="006662C6"/>
    <w:rsid w:val="00666744"/>
    <w:rsid w:val="0066719D"/>
    <w:rsid w:val="006673E1"/>
    <w:rsid w:val="00667758"/>
    <w:rsid w:val="0066775B"/>
    <w:rsid w:val="00670721"/>
    <w:rsid w:val="00670AE1"/>
    <w:rsid w:val="00670AF4"/>
    <w:rsid w:val="00670CA8"/>
    <w:rsid w:val="006710F7"/>
    <w:rsid w:val="006713DA"/>
    <w:rsid w:val="00671914"/>
    <w:rsid w:val="00671F79"/>
    <w:rsid w:val="006720FA"/>
    <w:rsid w:val="006723CF"/>
    <w:rsid w:val="00672DC8"/>
    <w:rsid w:val="00673E80"/>
    <w:rsid w:val="0067423A"/>
    <w:rsid w:val="00674EC9"/>
    <w:rsid w:val="0067538A"/>
    <w:rsid w:val="0067546D"/>
    <w:rsid w:val="00675735"/>
    <w:rsid w:val="006757B4"/>
    <w:rsid w:val="006758A2"/>
    <w:rsid w:val="00675BBE"/>
    <w:rsid w:val="006760B4"/>
    <w:rsid w:val="006760E6"/>
    <w:rsid w:val="0067616B"/>
    <w:rsid w:val="006767C0"/>
    <w:rsid w:val="006771AC"/>
    <w:rsid w:val="0067788D"/>
    <w:rsid w:val="00677923"/>
    <w:rsid w:val="00677A28"/>
    <w:rsid w:val="00677B4C"/>
    <w:rsid w:val="00681684"/>
    <w:rsid w:val="0068170C"/>
    <w:rsid w:val="0068217F"/>
    <w:rsid w:val="00682590"/>
    <w:rsid w:val="00682969"/>
    <w:rsid w:val="00682F90"/>
    <w:rsid w:val="006833FC"/>
    <w:rsid w:val="006837A4"/>
    <w:rsid w:val="006837A9"/>
    <w:rsid w:val="00683A30"/>
    <w:rsid w:val="0068494B"/>
    <w:rsid w:val="006850C7"/>
    <w:rsid w:val="00685492"/>
    <w:rsid w:val="006855CD"/>
    <w:rsid w:val="00685625"/>
    <w:rsid w:val="00685EAC"/>
    <w:rsid w:val="00686190"/>
    <w:rsid w:val="0068686C"/>
    <w:rsid w:val="006871D0"/>
    <w:rsid w:val="00687BB8"/>
    <w:rsid w:val="00687C79"/>
    <w:rsid w:val="006901B5"/>
    <w:rsid w:val="006901F4"/>
    <w:rsid w:val="00690797"/>
    <w:rsid w:val="006909F9"/>
    <w:rsid w:val="006911D9"/>
    <w:rsid w:val="006915FF"/>
    <w:rsid w:val="006918E9"/>
    <w:rsid w:val="00691DE0"/>
    <w:rsid w:val="00691DF4"/>
    <w:rsid w:val="006920F0"/>
    <w:rsid w:val="00692420"/>
    <w:rsid w:val="00692C83"/>
    <w:rsid w:val="00693324"/>
    <w:rsid w:val="006934B8"/>
    <w:rsid w:val="00693D76"/>
    <w:rsid w:val="006952EC"/>
    <w:rsid w:val="00695323"/>
    <w:rsid w:val="00695456"/>
    <w:rsid w:val="00695479"/>
    <w:rsid w:val="00695B53"/>
    <w:rsid w:val="00695BD5"/>
    <w:rsid w:val="00695E2C"/>
    <w:rsid w:val="0069688D"/>
    <w:rsid w:val="00696975"/>
    <w:rsid w:val="00696AB1"/>
    <w:rsid w:val="00696D86"/>
    <w:rsid w:val="0069710B"/>
    <w:rsid w:val="00697B15"/>
    <w:rsid w:val="006A003D"/>
    <w:rsid w:val="006A01DA"/>
    <w:rsid w:val="006A06F8"/>
    <w:rsid w:val="006A1880"/>
    <w:rsid w:val="006A21D9"/>
    <w:rsid w:val="006A2478"/>
    <w:rsid w:val="006A29EA"/>
    <w:rsid w:val="006A2AAF"/>
    <w:rsid w:val="006A2D94"/>
    <w:rsid w:val="006A326C"/>
    <w:rsid w:val="006A357D"/>
    <w:rsid w:val="006A3824"/>
    <w:rsid w:val="006A3A79"/>
    <w:rsid w:val="006A3DB0"/>
    <w:rsid w:val="006A3F45"/>
    <w:rsid w:val="006A4286"/>
    <w:rsid w:val="006A4830"/>
    <w:rsid w:val="006A4887"/>
    <w:rsid w:val="006A5A81"/>
    <w:rsid w:val="006A66FA"/>
    <w:rsid w:val="006A6D31"/>
    <w:rsid w:val="006A724F"/>
    <w:rsid w:val="006A7251"/>
    <w:rsid w:val="006A7358"/>
    <w:rsid w:val="006A783A"/>
    <w:rsid w:val="006A7B07"/>
    <w:rsid w:val="006B07F2"/>
    <w:rsid w:val="006B0E54"/>
    <w:rsid w:val="006B1863"/>
    <w:rsid w:val="006B19BA"/>
    <w:rsid w:val="006B1A2A"/>
    <w:rsid w:val="006B20C8"/>
    <w:rsid w:val="006B21B6"/>
    <w:rsid w:val="006B22F6"/>
    <w:rsid w:val="006B24A4"/>
    <w:rsid w:val="006B2792"/>
    <w:rsid w:val="006B33C6"/>
    <w:rsid w:val="006B33D4"/>
    <w:rsid w:val="006B3BF5"/>
    <w:rsid w:val="006B3F1C"/>
    <w:rsid w:val="006B3F9A"/>
    <w:rsid w:val="006B4C0B"/>
    <w:rsid w:val="006B52F0"/>
    <w:rsid w:val="006B53B5"/>
    <w:rsid w:val="006B5AF2"/>
    <w:rsid w:val="006B7494"/>
    <w:rsid w:val="006B79E0"/>
    <w:rsid w:val="006C00BD"/>
    <w:rsid w:val="006C04E3"/>
    <w:rsid w:val="006C0890"/>
    <w:rsid w:val="006C0925"/>
    <w:rsid w:val="006C0AD2"/>
    <w:rsid w:val="006C0B09"/>
    <w:rsid w:val="006C0B79"/>
    <w:rsid w:val="006C1141"/>
    <w:rsid w:val="006C152A"/>
    <w:rsid w:val="006C19AF"/>
    <w:rsid w:val="006C2128"/>
    <w:rsid w:val="006C23FF"/>
    <w:rsid w:val="006C2583"/>
    <w:rsid w:val="006C28CB"/>
    <w:rsid w:val="006C2FBC"/>
    <w:rsid w:val="006C30AC"/>
    <w:rsid w:val="006C30B6"/>
    <w:rsid w:val="006C3100"/>
    <w:rsid w:val="006C3B7C"/>
    <w:rsid w:val="006C3E7D"/>
    <w:rsid w:val="006C416A"/>
    <w:rsid w:val="006C4493"/>
    <w:rsid w:val="006C4724"/>
    <w:rsid w:val="006C479F"/>
    <w:rsid w:val="006C4ADE"/>
    <w:rsid w:val="006C4B3A"/>
    <w:rsid w:val="006C4F64"/>
    <w:rsid w:val="006C50F3"/>
    <w:rsid w:val="006C5190"/>
    <w:rsid w:val="006C5497"/>
    <w:rsid w:val="006C5580"/>
    <w:rsid w:val="006C574F"/>
    <w:rsid w:val="006C5A7D"/>
    <w:rsid w:val="006C5B13"/>
    <w:rsid w:val="006C61CB"/>
    <w:rsid w:val="006C67F0"/>
    <w:rsid w:val="006C688F"/>
    <w:rsid w:val="006C770F"/>
    <w:rsid w:val="006C793E"/>
    <w:rsid w:val="006C7A24"/>
    <w:rsid w:val="006C7AF7"/>
    <w:rsid w:val="006C7B22"/>
    <w:rsid w:val="006C7DD0"/>
    <w:rsid w:val="006D015C"/>
    <w:rsid w:val="006D07B8"/>
    <w:rsid w:val="006D0C9C"/>
    <w:rsid w:val="006D0E7A"/>
    <w:rsid w:val="006D136A"/>
    <w:rsid w:val="006D1AC1"/>
    <w:rsid w:val="006D2008"/>
    <w:rsid w:val="006D218B"/>
    <w:rsid w:val="006D21D7"/>
    <w:rsid w:val="006D246E"/>
    <w:rsid w:val="006D258C"/>
    <w:rsid w:val="006D265A"/>
    <w:rsid w:val="006D29D5"/>
    <w:rsid w:val="006D2DD7"/>
    <w:rsid w:val="006D2F34"/>
    <w:rsid w:val="006D30FF"/>
    <w:rsid w:val="006D3452"/>
    <w:rsid w:val="006D3525"/>
    <w:rsid w:val="006D3770"/>
    <w:rsid w:val="006D3903"/>
    <w:rsid w:val="006D3CAB"/>
    <w:rsid w:val="006D3CF7"/>
    <w:rsid w:val="006D3D10"/>
    <w:rsid w:val="006D40A9"/>
    <w:rsid w:val="006D424E"/>
    <w:rsid w:val="006D468C"/>
    <w:rsid w:val="006D4736"/>
    <w:rsid w:val="006D5A30"/>
    <w:rsid w:val="006D5B47"/>
    <w:rsid w:val="006D5BA0"/>
    <w:rsid w:val="006D6229"/>
    <w:rsid w:val="006D6380"/>
    <w:rsid w:val="006D645E"/>
    <w:rsid w:val="006D64E8"/>
    <w:rsid w:val="006D6DD8"/>
    <w:rsid w:val="006DE8CC"/>
    <w:rsid w:val="006E0724"/>
    <w:rsid w:val="006E0AC6"/>
    <w:rsid w:val="006E0DB9"/>
    <w:rsid w:val="006E0EA0"/>
    <w:rsid w:val="006E0F24"/>
    <w:rsid w:val="006E115A"/>
    <w:rsid w:val="006E140A"/>
    <w:rsid w:val="006E15B8"/>
    <w:rsid w:val="006E1BF8"/>
    <w:rsid w:val="006E1CD8"/>
    <w:rsid w:val="006E1ED2"/>
    <w:rsid w:val="006E286C"/>
    <w:rsid w:val="006E298C"/>
    <w:rsid w:val="006E2A03"/>
    <w:rsid w:val="006E30F6"/>
    <w:rsid w:val="006E34EB"/>
    <w:rsid w:val="006E3950"/>
    <w:rsid w:val="006E3B20"/>
    <w:rsid w:val="006E4327"/>
    <w:rsid w:val="006E43E1"/>
    <w:rsid w:val="006E4E3B"/>
    <w:rsid w:val="006E5510"/>
    <w:rsid w:val="006E594B"/>
    <w:rsid w:val="006E5D1E"/>
    <w:rsid w:val="006E5D7F"/>
    <w:rsid w:val="006E60D1"/>
    <w:rsid w:val="006E629E"/>
    <w:rsid w:val="006E6618"/>
    <w:rsid w:val="006E68B6"/>
    <w:rsid w:val="006E6967"/>
    <w:rsid w:val="006E6C6A"/>
    <w:rsid w:val="006E6EFA"/>
    <w:rsid w:val="006E7181"/>
    <w:rsid w:val="006E74AD"/>
    <w:rsid w:val="006E768B"/>
    <w:rsid w:val="006E7A91"/>
    <w:rsid w:val="006E7EFA"/>
    <w:rsid w:val="006F0435"/>
    <w:rsid w:val="006F044E"/>
    <w:rsid w:val="006F09B8"/>
    <w:rsid w:val="006F0B38"/>
    <w:rsid w:val="006F0C29"/>
    <w:rsid w:val="006F12CB"/>
    <w:rsid w:val="006F13D0"/>
    <w:rsid w:val="006F1A18"/>
    <w:rsid w:val="006F1AC4"/>
    <w:rsid w:val="006F1D2F"/>
    <w:rsid w:val="006F2E22"/>
    <w:rsid w:val="006F2F36"/>
    <w:rsid w:val="006F3751"/>
    <w:rsid w:val="006F3B8F"/>
    <w:rsid w:val="006F3C4F"/>
    <w:rsid w:val="006F3FF8"/>
    <w:rsid w:val="006F4808"/>
    <w:rsid w:val="006F5207"/>
    <w:rsid w:val="006F54B1"/>
    <w:rsid w:val="006F5533"/>
    <w:rsid w:val="006F5719"/>
    <w:rsid w:val="006F5C64"/>
    <w:rsid w:val="006F5D2E"/>
    <w:rsid w:val="006F63B9"/>
    <w:rsid w:val="006F6939"/>
    <w:rsid w:val="006F6BC8"/>
    <w:rsid w:val="006F6F1C"/>
    <w:rsid w:val="006F6F81"/>
    <w:rsid w:val="006F757C"/>
    <w:rsid w:val="006F7869"/>
    <w:rsid w:val="006F7C1A"/>
    <w:rsid w:val="006F7CB3"/>
    <w:rsid w:val="006F7CC0"/>
    <w:rsid w:val="00700035"/>
    <w:rsid w:val="0070043C"/>
    <w:rsid w:val="00701690"/>
    <w:rsid w:val="007019F7"/>
    <w:rsid w:val="00701A5D"/>
    <w:rsid w:val="007026AF"/>
    <w:rsid w:val="00702925"/>
    <w:rsid w:val="00702B16"/>
    <w:rsid w:val="00703340"/>
    <w:rsid w:val="007038AE"/>
    <w:rsid w:val="00703901"/>
    <w:rsid w:val="0070398A"/>
    <w:rsid w:val="00704071"/>
    <w:rsid w:val="007042FF"/>
    <w:rsid w:val="007046B7"/>
    <w:rsid w:val="00704B9D"/>
    <w:rsid w:val="00704F79"/>
    <w:rsid w:val="0070513B"/>
    <w:rsid w:val="00705145"/>
    <w:rsid w:val="00705724"/>
    <w:rsid w:val="00705D15"/>
    <w:rsid w:val="007061B0"/>
    <w:rsid w:val="0070698F"/>
    <w:rsid w:val="00706D15"/>
    <w:rsid w:val="00707409"/>
    <w:rsid w:val="0070744C"/>
    <w:rsid w:val="00707613"/>
    <w:rsid w:val="00707701"/>
    <w:rsid w:val="00707A5F"/>
    <w:rsid w:val="00707DCB"/>
    <w:rsid w:val="00707EE7"/>
    <w:rsid w:val="00710204"/>
    <w:rsid w:val="0071034E"/>
    <w:rsid w:val="007104AF"/>
    <w:rsid w:val="0071093C"/>
    <w:rsid w:val="00710BDC"/>
    <w:rsid w:val="00710EBB"/>
    <w:rsid w:val="007114E1"/>
    <w:rsid w:val="0071170F"/>
    <w:rsid w:val="00711E72"/>
    <w:rsid w:val="00711FEE"/>
    <w:rsid w:val="007124BD"/>
    <w:rsid w:val="0071277C"/>
    <w:rsid w:val="007127AA"/>
    <w:rsid w:val="00712E3A"/>
    <w:rsid w:val="00713555"/>
    <w:rsid w:val="007136F4"/>
    <w:rsid w:val="00713787"/>
    <w:rsid w:val="00713C75"/>
    <w:rsid w:val="00714043"/>
    <w:rsid w:val="00714047"/>
    <w:rsid w:val="00714223"/>
    <w:rsid w:val="0071430A"/>
    <w:rsid w:val="007144CA"/>
    <w:rsid w:val="00714631"/>
    <w:rsid w:val="00714A34"/>
    <w:rsid w:val="00714BDF"/>
    <w:rsid w:val="00714D91"/>
    <w:rsid w:val="00714E0C"/>
    <w:rsid w:val="007155C7"/>
    <w:rsid w:val="0071573C"/>
    <w:rsid w:val="00715F94"/>
    <w:rsid w:val="0071608B"/>
    <w:rsid w:val="007165B8"/>
    <w:rsid w:val="007166B1"/>
    <w:rsid w:val="00716A8C"/>
    <w:rsid w:val="00716AB3"/>
    <w:rsid w:val="007171FD"/>
    <w:rsid w:val="0071743E"/>
    <w:rsid w:val="007176F6"/>
    <w:rsid w:val="00720164"/>
    <w:rsid w:val="0072048C"/>
    <w:rsid w:val="0072049A"/>
    <w:rsid w:val="00720546"/>
    <w:rsid w:val="0072073C"/>
    <w:rsid w:val="00720BB0"/>
    <w:rsid w:val="00720DA4"/>
    <w:rsid w:val="00721022"/>
    <w:rsid w:val="00721097"/>
    <w:rsid w:val="00721218"/>
    <w:rsid w:val="007213F5"/>
    <w:rsid w:val="007214A8"/>
    <w:rsid w:val="007218D1"/>
    <w:rsid w:val="00721902"/>
    <w:rsid w:val="00721B5D"/>
    <w:rsid w:val="00721B63"/>
    <w:rsid w:val="00721EB9"/>
    <w:rsid w:val="00722855"/>
    <w:rsid w:val="007230CE"/>
    <w:rsid w:val="007233A2"/>
    <w:rsid w:val="0072341C"/>
    <w:rsid w:val="00723B9A"/>
    <w:rsid w:val="007241B6"/>
    <w:rsid w:val="007241E1"/>
    <w:rsid w:val="00724A1D"/>
    <w:rsid w:val="00724AEC"/>
    <w:rsid w:val="007252BC"/>
    <w:rsid w:val="00725467"/>
    <w:rsid w:val="00725930"/>
    <w:rsid w:val="0072597D"/>
    <w:rsid w:val="00725C5B"/>
    <w:rsid w:val="007262F1"/>
    <w:rsid w:val="00726449"/>
    <w:rsid w:val="007266F7"/>
    <w:rsid w:val="00726CB4"/>
    <w:rsid w:val="00726D53"/>
    <w:rsid w:val="00726FFD"/>
    <w:rsid w:val="007275BF"/>
    <w:rsid w:val="00727624"/>
    <w:rsid w:val="0072778A"/>
    <w:rsid w:val="00727D03"/>
    <w:rsid w:val="00727EE9"/>
    <w:rsid w:val="00727FCF"/>
    <w:rsid w:val="007307A8"/>
    <w:rsid w:val="00730BCE"/>
    <w:rsid w:val="00730D48"/>
    <w:rsid w:val="00731319"/>
    <w:rsid w:val="00731DDE"/>
    <w:rsid w:val="00731F6C"/>
    <w:rsid w:val="00732581"/>
    <w:rsid w:val="00732721"/>
    <w:rsid w:val="007327E9"/>
    <w:rsid w:val="00732884"/>
    <w:rsid w:val="007328E2"/>
    <w:rsid w:val="007328FF"/>
    <w:rsid w:val="00732A4E"/>
    <w:rsid w:val="00732AA8"/>
    <w:rsid w:val="00732BF8"/>
    <w:rsid w:val="00732FE4"/>
    <w:rsid w:val="00733189"/>
    <w:rsid w:val="0073328D"/>
    <w:rsid w:val="007332CD"/>
    <w:rsid w:val="007333A6"/>
    <w:rsid w:val="00733B95"/>
    <w:rsid w:val="00733D39"/>
    <w:rsid w:val="00733E59"/>
    <w:rsid w:val="00734093"/>
    <w:rsid w:val="007342FC"/>
    <w:rsid w:val="0073436B"/>
    <w:rsid w:val="007343DA"/>
    <w:rsid w:val="00734464"/>
    <w:rsid w:val="00734623"/>
    <w:rsid w:val="0073484B"/>
    <w:rsid w:val="00734A1B"/>
    <w:rsid w:val="00734B93"/>
    <w:rsid w:val="00734DDD"/>
    <w:rsid w:val="007355A4"/>
    <w:rsid w:val="00735748"/>
    <w:rsid w:val="00735763"/>
    <w:rsid w:val="00735B0F"/>
    <w:rsid w:val="007361B4"/>
    <w:rsid w:val="007362A8"/>
    <w:rsid w:val="00736483"/>
    <w:rsid w:val="00736504"/>
    <w:rsid w:val="00736AA4"/>
    <w:rsid w:val="00736E7C"/>
    <w:rsid w:val="00737168"/>
    <w:rsid w:val="00737645"/>
    <w:rsid w:val="007378FC"/>
    <w:rsid w:val="00737AE5"/>
    <w:rsid w:val="00737C89"/>
    <w:rsid w:val="007402FE"/>
    <w:rsid w:val="00740BFB"/>
    <w:rsid w:val="00740DE9"/>
    <w:rsid w:val="007411D7"/>
    <w:rsid w:val="007412CB"/>
    <w:rsid w:val="00741536"/>
    <w:rsid w:val="00741587"/>
    <w:rsid w:val="0074183B"/>
    <w:rsid w:val="00741B03"/>
    <w:rsid w:val="00741B2A"/>
    <w:rsid w:val="00742353"/>
    <w:rsid w:val="00742A23"/>
    <w:rsid w:val="00742D85"/>
    <w:rsid w:val="00742D9A"/>
    <w:rsid w:val="00742F05"/>
    <w:rsid w:val="00742F46"/>
    <w:rsid w:val="0074329E"/>
    <w:rsid w:val="00743303"/>
    <w:rsid w:val="0074385F"/>
    <w:rsid w:val="007438FD"/>
    <w:rsid w:val="0074403A"/>
    <w:rsid w:val="007440D1"/>
    <w:rsid w:val="00744780"/>
    <w:rsid w:val="00745272"/>
    <w:rsid w:val="00745387"/>
    <w:rsid w:val="007459F3"/>
    <w:rsid w:val="00745DBD"/>
    <w:rsid w:val="00745ED0"/>
    <w:rsid w:val="007461ED"/>
    <w:rsid w:val="007467FE"/>
    <w:rsid w:val="007475CC"/>
    <w:rsid w:val="00747663"/>
    <w:rsid w:val="00750275"/>
    <w:rsid w:val="007502A4"/>
    <w:rsid w:val="00750656"/>
    <w:rsid w:val="007507E2"/>
    <w:rsid w:val="00750CBA"/>
    <w:rsid w:val="00750E37"/>
    <w:rsid w:val="00751570"/>
    <w:rsid w:val="00751B12"/>
    <w:rsid w:val="007525D5"/>
    <w:rsid w:val="0075308B"/>
    <w:rsid w:val="007533C1"/>
    <w:rsid w:val="00753597"/>
    <w:rsid w:val="00753848"/>
    <w:rsid w:val="007544D4"/>
    <w:rsid w:val="00754888"/>
    <w:rsid w:val="00754CFD"/>
    <w:rsid w:val="007552CA"/>
    <w:rsid w:val="0075566C"/>
    <w:rsid w:val="007556E3"/>
    <w:rsid w:val="00755790"/>
    <w:rsid w:val="00755BFD"/>
    <w:rsid w:val="00755D5C"/>
    <w:rsid w:val="00756320"/>
    <w:rsid w:val="0075655C"/>
    <w:rsid w:val="00756780"/>
    <w:rsid w:val="00756A3F"/>
    <w:rsid w:val="007572A9"/>
    <w:rsid w:val="00757847"/>
    <w:rsid w:val="007609CA"/>
    <w:rsid w:val="00760B4A"/>
    <w:rsid w:val="00760DF8"/>
    <w:rsid w:val="007616D1"/>
    <w:rsid w:val="00761C7D"/>
    <w:rsid w:val="00761E42"/>
    <w:rsid w:val="00762C77"/>
    <w:rsid w:val="00763ACC"/>
    <w:rsid w:val="00763CC8"/>
    <w:rsid w:val="00763FA7"/>
    <w:rsid w:val="00764144"/>
    <w:rsid w:val="00764292"/>
    <w:rsid w:val="00764500"/>
    <w:rsid w:val="00764D0B"/>
    <w:rsid w:val="00764F8D"/>
    <w:rsid w:val="007650D8"/>
    <w:rsid w:val="00766487"/>
    <w:rsid w:val="007665AF"/>
    <w:rsid w:val="00766863"/>
    <w:rsid w:val="00766CD1"/>
    <w:rsid w:val="00766D46"/>
    <w:rsid w:val="00766EE5"/>
    <w:rsid w:val="00767722"/>
    <w:rsid w:val="00770178"/>
    <w:rsid w:val="007703AD"/>
    <w:rsid w:val="00770440"/>
    <w:rsid w:val="00770458"/>
    <w:rsid w:val="00770700"/>
    <w:rsid w:val="0077079D"/>
    <w:rsid w:val="007710F2"/>
    <w:rsid w:val="00771654"/>
    <w:rsid w:val="00771867"/>
    <w:rsid w:val="0077210A"/>
    <w:rsid w:val="00772892"/>
    <w:rsid w:val="00772C92"/>
    <w:rsid w:val="00773852"/>
    <w:rsid w:val="007738DB"/>
    <w:rsid w:val="00773F74"/>
    <w:rsid w:val="0077413A"/>
    <w:rsid w:val="00774380"/>
    <w:rsid w:val="00774412"/>
    <w:rsid w:val="007744C9"/>
    <w:rsid w:val="007746F4"/>
    <w:rsid w:val="00774A61"/>
    <w:rsid w:val="00775372"/>
    <w:rsid w:val="0077608D"/>
    <w:rsid w:val="0077615C"/>
    <w:rsid w:val="007764D4"/>
    <w:rsid w:val="0077660B"/>
    <w:rsid w:val="00776B92"/>
    <w:rsid w:val="007770B4"/>
    <w:rsid w:val="007776A9"/>
    <w:rsid w:val="00777D0D"/>
    <w:rsid w:val="00777FFA"/>
    <w:rsid w:val="00780649"/>
    <w:rsid w:val="007807A2"/>
    <w:rsid w:val="00780B6B"/>
    <w:rsid w:val="007810D1"/>
    <w:rsid w:val="007811A1"/>
    <w:rsid w:val="0078157D"/>
    <w:rsid w:val="00781597"/>
    <w:rsid w:val="007816B4"/>
    <w:rsid w:val="0078181A"/>
    <w:rsid w:val="00782103"/>
    <w:rsid w:val="0078210C"/>
    <w:rsid w:val="007824E3"/>
    <w:rsid w:val="00782FEE"/>
    <w:rsid w:val="00783326"/>
    <w:rsid w:val="007838B4"/>
    <w:rsid w:val="00784061"/>
    <w:rsid w:val="0078505F"/>
    <w:rsid w:val="00785835"/>
    <w:rsid w:val="0078585B"/>
    <w:rsid w:val="00785EC0"/>
    <w:rsid w:val="0078656B"/>
    <w:rsid w:val="007865C8"/>
    <w:rsid w:val="007867AF"/>
    <w:rsid w:val="00786AA2"/>
    <w:rsid w:val="00786C17"/>
    <w:rsid w:val="00786E80"/>
    <w:rsid w:val="00787107"/>
    <w:rsid w:val="007873C6"/>
    <w:rsid w:val="00787937"/>
    <w:rsid w:val="00790131"/>
    <w:rsid w:val="00790379"/>
    <w:rsid w:val="00790608"/>
    <w:rsid w:val="007906F1"/>
    <w:rsid w:val="007907A7"/>
    <w:rsid w:val="007908D9"/>
    <w:rsid w:val="007910A6"/>
    <w:rsid w:val="007911F0"/>
    <w:rsid w:val="007919C4"/>
    <w:rsid w:val="00791AB1"/>
    <w:rsid w:val="0079229B"/>
    <w:rsid w:val="007926F0"/>
    <w:rsid w:val="00793B0B"/>
    <w:rsid w:val="00794411"/>
    <w:rsid w:val="0079454C"/>
    <w:rsid w:val="0079463A"/>
    <w:rsid w:val="00794718"/>
    <w:rsid w:val="007947DA"/>
    <w:rsid w:val="0079490E"/>
    <w:rsid w:val="00794BBC"/>
    <w:rsid w:val="00795110"/>
    <w:rsid w:val="007952B1"/>
    <w:rsid w:val="00795307"/>
    <w:rsid w:val="00795986"/>
    <w:rsid w:val="00795DE4"/>
    <w:rsid w:val="00795FDE"/>
    <w:rsid w:val="00797512"/>
    <w:rsid w:val="00797563"/>
    <w:rsid w:val="007975B0"/>
    <w:rsid w:val="00797A29"/>
    <w:rsid w:val="00797B29"/>
    <w:rsid w:val="007A0031"/>
    <w:rsid w:val="007A0904"/>
    <w:rsid w:val="007A0A35"/>
    <w:rsid w:val="007A0C2D"/>
    <w:rsid w:val="007A1288"/>
    <w:rsid w:val="007A12E9"/>
    <w:rsid w:val="007A1373"/>
    <w:rsid w:val="007A13E0"/>
    <w:rsid w:val="007A1550"/>
    <w:rsid w:val="007A1FC9"/>
    <w:rsid w:val="007A214C"/>
    <w:rsid w:val="007A2A20"/>
    <w:rsid w:val="007A2B9C"/>
    <w:rsid w:val="007A2C46"/>
    <w:rsid w:val="007A2D48"/>
    <w:rsid w:val="007A361D"/>
    <w:rsid w:val="007A370B"/>
    <w:rsid w:val="007A3C83"/>
    <w:rsid w:val="007A4615"/>
    <w:rsid w:val="007A4AB5"/>
    <w:rsid w:val="007A5019"/>
    <w:rsid w:val="007A519F"/>
    <w:rsid w:val="007A568C"/>
    <w:rsid w:val="007A58F4"/>
    <w:rsid w:val="007A5EED"/>
    <w:rsid w:val="007A608E"/>
    <w:rsid w:val="007A692A"/>
    <w:rsid w:val="007A6E1D"/>
    <w:rsid w:val="007A6FA8"/>
    <w:rsid w:val="007A718F"/>
    <w:rsid w:val="007A7261"/>
    <w:rsid w:val="007A729A"/>
    <w:rsid w:val="007A7737"/>
    <w:rsid w:val="007A7B7D"/>
    <w:rsid w:val="007A7BBB"/>
    <w:rsid w:val="007B00B0"/>
    <w:rsid w:val="007B0382"/>
    <w:rsid w:val="007B0D81"/>
    <w:rsid w:val="007B15A2"/>
    <w:rsid w:val="007B1BDA"/>
    <w:rsid w:val="007B1F82"/>
    <w:rsid w:val="007B25AC"/>
    <w:rsid w:val="007B2ADE"/>
    <w:rsid w:val="007B2FAF"/>
    <w:rsid w:val="007B3462"/>
    <w:rsid w:val="007B3583"/>
    <w:rsid w:val="007B37C1"/>
    <w:rsid w:val="007B37DB"/>
    <w:rsid w:val="007B3BCD"/>
    <w:rsid w:val="007B3EA9"/>
    <w:rsid w:val="007B413A"/>
    <w:rsid w:val="007B43B2"/>
    <w:rsid w:val="007B44D2"/>
    <w:rsid w:val="007B4948"/>
    <w:rsid w:val="007B4AEF"/>
    <w:rsid w:val="007B4CCC"/>
    <w:rsid w:val="007B4ED3"/>
    <w:rsid w:val="007B5246"/>
    <w:rsid w:val="007B52A6"/>
    <w:rsid w:val="007B55F1"/>
    <w:rsid w:val="007B5A54"/>
    <w:rsid w:val="007B5A71"/>
    <w:rsid w:val="007B5CDB"/>
    <w:rsid w:val="007B605F"/>
    <w:rsid w:val="007B60ED"/>
    <w:rsid w:val="007B658D"/>
    <w:rsid w:val="007B6681"/>
    <w:rsid w:val="007B6DE7"/>
    <w:rsid w:val="007B6EC3"/>
    <w:rsid w:val="007B7169"/>
    <w:rsid w:val="007B75B5"/>
    <w:rsid w:val="007B76C3"/>
    <w:rsid w:val="007B7B50"/>
    <w:rsid w:val="007B7DA9"/>
    <w:rsid w:val="007C0181"/>
    <w:rsid w:val="007C0968"/>
    <w:rsid w:val="007C0ED6"/>
    <w:rsid w:val="007C137B"/>
    <w:rsid w:val="007C19A0"/>
    <w:rsid w:val="007C1F01"/>
    <w:rsid w:val="007C222D"/>
    <w:rsid w:val="007C2A19"/>
    <w:rsid w:val="007C2FCA"/>
    <w:rsid w:val="007C311E"/>
    <w:rsid w:val="007C3A0E"/>
    <w:rsid w:val="007C3B74"/>
    <w:rsid w:val="007C3FEB"/>
    <w:rsid w:val="007C4EF7"/>
    <w:rsid w:val="007C4F49"/>
    <w:rsid w:val="007C4FD2"/>
    <w:rsid w:val="007C54D6"/>
    <w:rsid w:val="007C5C21"/>
    <w:rsid w:val="007C601E"/>
    <w:rsid w:val="007C607B"/>
    <w:rsid w:val="007C643F"/>
    <w:rsid w:val="007C6598"/>
    <w:rsid w:val="007C67C3"/>
    <w:rsid w:val="007C680D"/>
    <w:rsid w:val="007C69D9"/>
    <w:rsid w:val="007C6DCA"/>
    <w:rsid w:val="007C6E06"/>
    <w:rsid w:val="007C737A"/>
    <w:rsid w:val="007C75DD"/>
    <w:rsid w:val="007C785A"/>
    <w:rsid w:val="007C7EFD"/>
    <w:rsid w:val="007C7FA1"/>
    <w:rsid w:val="007D0159"/>
    <w:rsid w:val="007D156C"/>
    <w:rsid w:val="007D180A"/>
    <w:rsid w:val="007D1E2F"/>
    <w:rsid w:val="007D20A6"/>
    <w:rsid w:val="007D20C9"/>
    <w:rsid w:val="007D25E2"/>
    <w:rsid w:val="007D2693"/>
    <w:rsid w:val="007D277F"/>
    <w:rsid w:val="007D2E21"/>
    <w:rsid w:val="007D2FDE"/>
    <w:rsid w:val="007D34E1"/>
    <w:rsid w:val="007D39FC"/>
    <w:rsid w:val="007D3C2F"/>
    <w:rsid w:val="007D4298"/>
    <w:rsid w:val="007D478D"/>
    <w:rsid w:val="007D4E13"/>
    <w:rsid w:val="007D4E83"/>
    <w:rsid w:val="007D5025"/>
    <w:rsid w:val="007D55D9"/>
    <w:rsid w:val="007D5951"/>
    <w:rsid w:val="007D5966"/>
    <w:rsid w:val="007D5F84"/>
    <w:rsid w:val="007D6774"/>
    <w:rsid w:val="007D6C63"/>
    <w:rsid w:val="007D7002"/>
    <w:rsid w:val="007D72B0"/>
    <w:rsid w:val="007D7AF6"/>
    <w:rsid w:val="007D7B79"/>
    <w:rsid w:val="007D7DC8"/>
    <w:rsid w:val="007D7EB7"/>
    <w:rsid w:val="007D7FE0"/>
    <w:rsid w:val="007E01C3"/>
    <w:rsid w:val="007E058E"/>
    <w:rsid w:val="007E05BC"/>
    <w:rsid w:val="007E0F70"/>
    <w:rsid w:val="007E13BC"/>
    <w:rsid w:val="007E151D"/>
    <w:rsid w:val="007E18E7"/>
    <w:rsid w:val="007E1B79"/>
    <w:rsid w:val="007E29E7"/>
    <w:rsid w:val="007E2B45"/>
    <w:rsid w:val="007E2D18"/>
    <w:rsid w:val="007E3106"/>
    <w:rsid w:val="007E31D5"/>
    <w:rsid w:val="007E3582"/>
    <w:rsid w:val="007E3829"/>
    <w:rsid w:val="007E383B"/>
    <w:rsid w:val="007E39C1"/>
    <w:rsid w:val="007E3AAA"/>
    <w:rsid w:val="007E3E5F"/>
    <w:rsid w:val="007E41BF"/>
    <w:rsid w:val="007E4832"/>
    <w:rsid w:val="007E494F"/>
    <w:rsid w:val="007E49BF"/>
    <w:rsid w:val="007E4C2C"/>
    <w:rsid w:val="007E4D37"/>
    <w:rsid w:val="007E5040"/>
    <w:rsid w:val="007E50AE"/>
    <w:rsid w:val="007E512B"/>
    <w:rsid w:val="007E51DD"/>
    <w:rsid w:val="007E5518"/>
    <w:rsid w:val="007E6081"/>
    <w:rsid w:val="007E6210"/>
    <w:rsid w:val="007E6D0D"/>
    <w:rsid w:val="007E6EBF"/>
    <w:rsid w:val="007E6F0C"/>
    <w:rsid w:val="007E6F9A"/>
    <w:rsid w:val="007E78A0"/>
    <w:rsid w:val="007F037F"/>
    <w:rsid w:val="007F06E9"/>
    <w:rsid w:val="007F100C"/>
    <w:rsid w:val="007F106F"/>
    <w:rsid w:val="007F15A9"/>
    <w:rsid w:val="007F1A03"/>
    <w:rsid w:val="007F1ABC"/>
    <w:rsid w:val="007F1DAD"/>
    <w:rsid w:val="007F2692"/>
    <w:rsid w:val="007F2AB3"/>
    <w:rsid w:val="007F2B8D"/>
    <w:rsid w:val="007F357E"/>
    <w:rsid w:val="007F3C3C"/>
    <w:rsid w:val="007F40BA"/>
    <w:rsid w:val="007F4687"/>
    <w:rsid w:val="007F49E7"/>
    <w:rsid w:val="007F4F9D"/>
    <w:rsid w:val="007F507A"/>
    <w:rsid w:val="007F58E0"/>
    <w:rsid w:val="007F5D0C"/>
    <w:rsid w:val="007F5D95"/>
    <w:rsid w:val="007F60EA"/>
    <w:rsid w:val="007F64BD"/>
    <w:rsid w:val="007F6813"/>
    <w:rsid w:val="007F6A8B"/>
    <w:rsid w:val="007F6C7F"/>
    <w:rsid w:val="007F6D22"/>
    <w:rsid w:val="007F75DF"/>
    <w:rsid w:val="007F7DFC"/>
    <w:rsid w:val="007F7E50"/>
    <w:rsid w:val="00800414"/>
    <w:rsid w:val="00800509"/>
    <w:rsid w:val="008005A8"/>
    <w:rsid w:val="0080078E"/>
    <w:rsid w:val="008009D7"/>
    <w:rsid w:val="00800A74"/>
    <w:rsid w:val="00800E61"/>
    <w:rsid w:val="0080152C"/>
    <w:rsid w:val="008015ED"/>
    <w:rsid w:val="008017D6"/>
    <w:rsid w:val="00801DDF"/>
    <w:rsid w:val="00801E7A"/>
    <w:rsid w:val="0080246F"/>
    <w:rsid w:val="00802682"/>
    <w:rsid w:val="00802CE0"/>
    <w:rsid w:val="00802E03"/>
    <w:rsid w:val="008034CF"/>
    <w:rsid w:val="008036AB"/>
    <w:rsid w:val="00803C5F"/>
    <w:rsid w:val="00804003"/>
    <w:rsid w:val="00804960"/>
    <w:rsid w:val="008049DA"/>
    <w:rsid w:val="00805C12"/>
    <w:rsid w:val="00805E29"/>
    <w:rsid w:val="008064D5"/>
    <w:rsid w:val="00806539"/>
    <w:rsid w:val="00806855"/>
    <w:rsid w:val="0080692B"/>
    <w:rsid w:val="00806B22"/>
    <w:rsid w:val="00806BEB"/>
    <w:rsid w:val="00806DE5"/>
    <w:rsid w:val="00807743"/>
    <w:rsid w:val="00807BD3"/>
    <w:rsid w:val="00807CB9"/>
    <w:rsid w:val="00807D6C"/>
    <w:rsid w:val="00807D8C"/>
    <w:rsid w:val="00810D14"/>
    <w:rsid w:val="00810F96"/>
    <w:rsid w:val="00811451"/>
    <w:rsid w:val="00811688"/>
    <w:rsid w:val="00811A68"/>
    <w:rsid w:val="0081257A"/>
    <w:rsid w:val="008125AB"/>
    <w:rsid w:val="008133B0"/>
    <w:rsid w:val="008134FD"/>
    <w:rsid w:val="00813A98"/>
    <w:rsid w:val="00813AAB"/>
    <w:rsid w:val="00813E8F"/>
    <w:rsid w:val="00814633"/>
    <w:rsid w:val="00814870"/>
    <w:rsid w:val="00814F5F"/>
    <w:rsid w:val="008150D8"/>
    <w:rsid w:val="0081511B"/>
    <w:rsid w:val="00815A60"/>
    <w:rsid w:val="00816025"/>
    <w:rsid w:val="00816220"/>
    <w:rsid w:val="008163B6"/>
    <w:rsid w:val="0081688E"/>
    <w:rsid w:val="00816C62"/>
    <w:rsid w:val="00816CAF"/>
    <w:rsid w:val="0081748F"/>
    <w:rsid w:val="00817B0A"/>
    <w:rsid w:val="00817CC1"/>
    <w:rsid w:val="00817EE1"/>
    <w:rsid w:val="00820069"/>
    <w:rsid w:val="00820222"/>
    <w:rsid w:val="00820248"/>
    <w:rsid w:val="00820273"/>
    <w:rsid w:val="0082042C"/>
    <w:rsid w:val="008207AA"/>
    <w:rsid w:val="00820CB6"/>
    <w:rsid w:val="00821057"/>
    <w:rsid w:val="00821372"/>
    <w:rsid w:val="008215EA"/>
    <w:rsid w:val="008216F1"/>
    <w:rsid w:val="0082185E"/>
    <w:rsid w:val="00821AC3"/>
    <w:rsid w:val="00821CC2"/>
    <w:rsid w:val="008220F3"/>
    <w:rsid w:val="00822212"/>
    <w:rsid w:val="008226B0"/>
    <w:rsid w:val="00822F57"/>
    <w:rsid w:val="00823064"/>
    <w:rsid w:val="008230A9"/>
    <w:rsid w:val="0082329C"/>
    <w:rsid w:val="008236D7"/>
    <w:rsid w:val="00823870"/>
    <w:rsid w:val="00823FC9"/>
    <w:rsid w:val="008242EA"/>
    <w:rsid w:val="008253D4"/>
    <w:rsid w:val="0082591F"/>
    <w:rsid w:val="00825DF3"/>
    <w:rsid w:val="00826317"/>
    <w:rsid w:val="0082692C"/>
    <w:rsid w:val="00826F80"/>
    <w:rsid w:val="0082732E"/>
    <w:rsid w:val="008274B3"/>
    <w:rsid w:val="00827647"/>
    <w:rsid w:val="008277F7"/>
    <w:rsid w:val="00827AF3"/>
    <w:rsid w:val="00827D36"/>
    <w:rsid w:val="0083034F"/>
    <w:rsid w:val="00830A16"/>
    <w:rsid w:val="00830A47"/>
    <w:rsid w:val="0083141A"/>
    <w:rsid w:val="0083162C"/>
    <w:rsid w:val="008317AB"/>
    <w:rsid w:val="00831A39"/>
    <w:rsid w:val="00831D4C"/>
    <w:rsid w:val="00831DE0"/>
    <w:rsid w:val="0083277A"/>
    <w:rsid w:val="00832BB7"/>
    <w:rsid w:val="00833D03"/>
    <w:rsid w:val="008340EF"/>
    <w:rsid w:val="008347D1"/>
    <w:rsid w:val="008349A4"/>
    <w:rsid w:val="00834A37"/>
    <w:rsid w:val="00834BA7"/>
    <w:rsid w:val="00834C97"/>
    <w:rsid w:val="00834CDC"/>
    <w:rsid w:val="008351C8"/>
    <w:rsid w:val="0083560D"/>
    <w:rsid w:val="00835B91"/>
    <w:rsid w:val="00835CED"/>
    <w:rsid w:val="008365D0"/>
    <w:rsid w:val="0083671A"/>
    <w:rsid w:val="008371CF"/>
    <w:rsid w:val="00837466"/>
    <w:rsid w:val="008374DE"/>
    <w:rsid w:val="008375E0"/>
    <w:rsid w:val="0083793A"/>
    <w:rsid w:val="00837966"/>
    <w:rsid w:val="00837E48"/>
    <w:rsid w:val="008402C6"/>
    <w:rsid w:val="008403E8"/>
    <w:rsid w:val="008404FA"/>
    <w:rsid w:val="008407F8"/>
    <w:rsid w:val="0084112C"/>
    <w:rsid w:val="008412C4"/>
    <w:rsid w:val="0084153C"/>
    <w:rsid w:val="0084157A"/>
    <w:rsid w:val="008415A0"/>
    <w:rsid w:val="00841AFD"/>
    <w:rsid w:val="00841F89"/>
    <w:rsid w:val="00842030"/>
    <w:rsid w:val="00842209"/>
    <w:rsid w:val="008423EB"/>
    <w:rsid w:val="00842622"/>
    <w:rsid w:val="008428EB"/>
    <w:rsid w:val="00842CDB"/>
    <w:rsid w:val="008431F5"/>
    <w:rsid w:val="00843401"/>
    <w:rsid w:val="008436F1"/>
    <w:rsid w:val="00843BAA"/>
    <w:rsid w:val="0084411F"/>
    <w:rsid w:val="0084476A"/>
    <w:rsid w:val="00844806"/>
    <w:rsid w:val="00844E0D"/>
    <w:rsid w:val="008452DE"/>
    <w:rsid w:val="008455DD"/>
    <w:rsid w:val="008458F8"/>
    <w:rsid w:val="0084692C"/>
    <w:rsid w:val="00846A7F"/>
    <w:rsid w:val="00846CBB"/>
    <w:rsid w:val="00847368"/>
    <w:rsid w:val="008473FC"/>
    <w:rsid w:val="00850926"/>
    <w:rsid w:val="0085156B"/>
    <w:rsid w:val="0085197C"/>
    <w:rsid w:val="00852338"/>
    <w:rsid w:val="00852F71"/>
    <w:rsid w:val="008533A0"/>
    <w:rsid w:val="00853DE2"/>
    <w:rsid w:val="00853E80"/>
    <w:rsid w:val="00854005"/>
    <w:rsid w:val="00854025"/>
    <w:rsid w:val="00854414"/>
    <w:rsid w:val="0085490F"/>
    <w:rsid w:val="00855269"/>
    <w:rsid w:val="008558D1"/>
    <w:rsid w:val="00855FC8"/>
    <w:rsid w:val="0085693A"/>
    <w:rsid w:val="00856947"/>
    <w:rsid w:val="00856B7F"/>
    <w:rsid w:val="00856B93"/>
    <w:rsid w:val="0085789A"/>
    <w:rsid w:val="00857B67"/>
    <w:rsid w:val="00861AB9"/>
    <w:rsid w:val="00861B71"/>
    <w:rsid w:val="00861E3D"/>
    <w:rsid w:val="0086229B"/>
    <w:rsid w:val="00862AC7"/>
    <w:rsid w:val="00862DD3"/>
    <w:rsid w:val="008633C4"/>
    <w:rsid w:val="00863A77"/>
    <w:rsid w:val="0086409A"/>
    <w:rsid w:val="008644BD"/>
    <w:rsid w:val="008645CE"/>
    <w:rsid w:val="00864C64"/>
    <w:rsid w:val="00864F3D"/>
    <w:rsid w:val="00864FB7"/>
    <w:rsid w:val="00865142"/>
    <w:rsid w:val="008654B3"/>
    <w:rsid w:val="008658B2"/>
    <w:rsid w:val="008659D8"/>
    <w:rsid w:val="00865B6A"/>
    <w:rsid w:val="00865BE0"/>
    <w:rsid w:val="00865D31"/>
    <w:rsid w:val="0086613C"/>
    <w:rsid w:val="00866764"/>
    <w:rsid w:val="00866D9E"/>
    <w:rsid w:val="00867148"/>
    <w:rsid w:val="008672DA"/>
    <w:rsid w:val="0086742C"/>
    <w:rsid w:val="008676D4"/>
    <w:rsid w:val="0086782A"/>
    <w:rsid w:val="008709D6"/>
    <w:rsid w:val="00870C0E"/>
    <w:rsid w:val="00870D59"/>
    <w:rsid w:val="00871031"/>
    <w:rsid w:val="008710D6"/>
    <w:rsid w:val="008711C0"/>
    <w:rsid w:val="008712F7"/>
    <w:rsid w:val="0087155F"/>
    <w:rsid w:val="00871894"/>
    <w:rsid w:val="00871BD7"/>
    <w:rsid w:val="008724B7"/>
    <w:rsid w:val="00872AB9"/>
    <w:rsid w:val="00872C63"/>
    <w:rsid w:val="008735B5"/>
    <w:rsid w:val="00873794"/>
    <w:rsid w:val="00873A5F"/>
    <w:rsid w:val="00873D04"/>
    <w:rsid w:val="00873DE3"/>
    <w:rsid w:val="00874685"/>
    <w:rsid w:val="00875319"/>
    <w:rsid w:val="008753A9"/>
    <w:rsid w:val="008753BF"/>
    <w:rsid w:val="00875416"/>
    <w:rsid w:val="00875AF8"/>
    <w:rsid w:val="00875B7C"/>
    <w:rsid w:val="00875F9D"/>
    <w:rsid w:val="00876316"/>
    <w:rsid w:val="00876739"/>
    <w:rsid w:val="00876778"/>
    <w:rsid w:val="008767CC"/>
    <w:rsid w:val="008768ED"/>
    <w:rsid w:val="008768F6"/>
    <w:rsid w:val="00876A95"/>
    <w:rsid w:val="008778C7"/>
    <w:rsid w:val="0087790A"/>
    <w:rsid w:val="0087793D"/>
    <w:rsid w:val="00877AEF"/>
    <w:rsid w:val="00877B95"/>
    <w:rsid w:val="008800AC"/>
    <w:rsid w:val="0088023D"/>
    <w:rsid w:val="008802A9"/>
    <w:rsid w:val="00880CD3"/>
    <w:rsid w:val="00880DF2"/>
    <w:rsid w:val="00880E4A"/>
    <w:rsid w:val="008812B5"/>
    <w:rsid w:val="00881710"/>
    <w:rsid w:val="00881997"/>
    <w:rsid w:val="00881BB8"/>
    <w:rsid w:val="00881BE6"/>
    <w:rsid w:val="00881C43"/>
    <w:rsid w:val="00881FFD"/>
    <w:rsid w:val="0088269E"/>
    <w:rsid w:val="00882925"/>
    <w:rsid w:val="00882A7A"/>
    <w:rsid w:val="00882B64"/>
    <w:rsid w:val="00882CC0"/>
    <w:rsid w:val="00882F9E"/>
    <w:rsid w:val="008832EE"/>
    <w:rsid w:val="00883690"/>
    <w:rsid w:val="008837DA"/>
    <w:rsid w:val="00883832"/>
    <w:rsid w:val="00883C62"/>
    <w:rsid w:val="00883D28"/>
    <w:rsid w:val="00883D56"/>
    <w:rsid w:val="008843FB"/>
    <w:rsid w:val="0088443F"/>
    <w:rsid w:val="0088454E"/>
    <w:rsid w:val="00884900"/>
    <w:rsid w:val="00884B2C"/>
    <w:rsid w:val="00884C00"/>
    <w:rsid w:val="00884E23"/>
    <w:rsid w:val="0088567B"/>
    <w:rsid w:val="00885749"/>
    <w:rsid w:val="00885A1F"/>
    <w:rsid w:val="00885BAD"/>
    <w:rsid w:val="008862CA"/>
    <w:rsid w:val="008867BA"/>
    <w:rsid w:val="00886A96"/>
    <w:rsid w:val="00886BB5"/>
    <w:rsid w:val="00886FD8"/>
    <w:rsid w:val="00886FDA"/>
    <w:rsid w:val="00887140"/>
    <w:rsid w:val="00887352"/>
    <w:rsid w:val="008878C6"/>
    <w:rsid w:val="00887C51"/>
    <w:rsid w:val="00887F64"/>
    <w:rsid w:val="0089084C"/>
    <w:rsid w:val="00890852"/>
    <w:rsid w:val="00890E86"/>
    <w:rsid w:val="00890FF2"/>
    <w:rsid w:val="0089188A"/>
    <w:rsid w:val="0089263A"/>
    <w:rsid w:val="008926BC"/>
    <w:rsid w:val="00892A7D"/>
    <w:rsid w:val="00892B26"/>
    <w:rsid w:val="00892FD0"/>
    <w:rsid w:val="00893329"/>
    <w:rsid w:val="008937D6"/>
    <w:rsid w:val="00893E34"/>
    <w:rsid w:val="00894211"/>
    <w:rsid w:val="00894212"/>
    <w:rsid w:val="00894978"/>
    <w:rsid w:val="00894FAA"/>
    <w:rsid w:val="008951BC"/>
    <w:rsid w:val="0089533B"/>
    <w:rsid w:val="008957DB"/>
    <w:rsid w:val="00895B37"/>
    <w:rsid w:val="00895BD8"/>
    <w:rsid w:val="00895DC9"/>
    <w:rsid w:val="00895DE0"/>
    <w:rsid w:val="0089609A"/>
    <w:rsid w:val="00896658"/>
    <w:rsid w:val="00897248"/>
    <w:rsid w:val="00897E0F"/>
    <w:rsid w:val="00897EAD"/>
    <w:rsid w:val="008A0ABA"/>
    <w:rsid w:val="008A0C0A"/>
    <w:rsid w:val="008A0F89"/>
    <w:rsid w:val="008A10BB"/>
    <w:rsid w:val="008A14CD"/>
    <w:rsid w:val="008A1603"/>
    <w:rsid w:val="008A1878"/>
    <w:rsid w:val="008A1883"/>
    <w:rsid w:val="008A1AC2"/>
    <w:rsid w:val="008A1C9D"/>
    <w:rsid w:val="008A1CA5"/>
    <w:rsid w:val="008A209A"/>
    <w:rsid w:val="008A21EA"/>
    <w:rsid w:val="008A26E1"/>
    <w:rsid w:val="008A2EC7"/>
    <w:rsid w:val="008A3186"/>
    <w:rsid w:val="008A320E"/>
    <w:rsid w:val="008A37FC"/>
    <w:rsid w:val="008A382E"/>
    <w:rsid w:val="008A385D"/>
    <w:rsid w:val="008A3EC2"/>
    <w:rsid w:val="008A43B0"/>
    <w:rsid w:val="008A4524"/>
    <w:rsid w:val="008A4560"/>
    <w:rsid w:val="008A4737"/>
    <w:rsid w:val="008A4A5A"/>
    <w:rsid w:val="008A4C9D"/>
    <w:rsid w:val="008A5023"/>
    <w:rsid w:val="008A514E"/>
    <w:rsid w:val="008A5218"/>
    <w:rsid w:val="008A52CA"/>
    <w:rsid w:val="008A53A0"/>
    <w:rsid w:val="008A6251"/>
    <w:rsid w:val="008A646A"/>
    <w:rsid w:val="008A65F3"/>
    <w:rsid w:val="008A680A"/>
    <w:rsid w:val="008A6A98"/>
    <w:rsid w:val="008A6EDA"/>
    <w:rsid w:val="008A7242"/>
    <w:rsid w:val="008A73E6"/>
    <w:rsid w:val="008A770E"/>
    <w:rsid w:val="008A780B"/>
    <w:rsid w:val="008A7945"/>
    <w:rsid w:val="008A7F05"/>
    <w:rsid w:val="008A7FD4"/>
    <w:rsid w:val="008B07BD"/>
    <w:rsid w:val="008B084B"/>
    <w:rsid w:val="008B12E0"/>
    <w:rsid w:val="008B139B"/>
    <w:rsid w:val="008B1B9D"/>
    <w:rsid w:val="008B323D"/>
    <w:rsid w:val="008B32EA"/>
    <w:rsid w:val="008B3494"/>
    <w:rsid w:val="008B410B"/>
    <w:rsid w:val="008B42E8"/>
    <w:rsid w:val="008B445B"/>
    <w:rsid w:val="008B461E"/>
    <w:rsid w:val="008B48D5"/>
    <w:rsid w:val="008B4EA1"/>
    <w:rsid w:val="008B523A"/>
    <w:rsid w:val="008B52D8"/>
    <w:rsid w:val="008B53D6"/>
    <w:rsid w:val="008B5643"/>
    <w:rsid w:val="008B5A62"/>
    <w:rsid w:val="008B5C6C"/>
    <w:rsid w:val="008B5CFF"/>
    <w:rsid w:val="008B61ED"/>
    <w:rsid w:val="008B6A3B"/>
    <w:rsid w:val="008B6E06"/>
    <w:rsid w:val="008B7277"/>
    <w:rsid w:val="008B73B3"/>
    <w:rsid w:val="008B7539"/>
    <w:rsid w:val="008B7DE4"/>
    <w:rsid w:val="008C0008"/>
    <w:rsid w:val="008C078F"/>
    <w:rsid w:val="008C089B"/>
    <w:rsid w:val="008C0A5F"/>
    <w:rsid w:val="008C0FA4"/>
    <w:rsid w:val="008C11DD"/>
    <w:rsid w:val="008C1505"/>
    <w:rsid w:val="008C163B"/>
    <w:rsid w:val="008C2087"/>
    <w:rsid w:val="008C2191"/>
    <w:rsid w:val="008C231D"/>
    <w:rsid w:val="008C2429"/>
    <w:rsid w:val="008C270E"/>
    <w:rsid w:val="008C2B36"/>
    <w:rsid w:val="008C2BA2"/>
    <w:rsid w:val="008C2C41"/>
    <w:rsid w:val="008C2E35"/>
    <w:rsid w:val="008C2EC2"/>
    <w:rsid w:val="008C31DC"/>
    <w:rsid w:val="008C349F"/>
    <w:rsid w:val="008C3578"/>
    <w:rsid w:val="008C372A"/>
    <w:rsid w:val="008C3B7A"/>
    <w:rsid w:val="008C4039"/>
    <w:rsid w:val="008C434A"/>
    <w:rsid w:val="008C4A50"/>
    <w:rsid w:val="008C4E51"/>
    <w:rsid w:val="008C5126"/>
    <w:rsid w:val="008C654F"/>
    <w:rsid w:val="008C67BA"/>
    <w:rsid w:val="008C6C18"/>
    <w:rsid w:val="008C7053"/>
    <w:rsid w:val="008C706B"/>
    <w:rsid w:val="008C7E96"/>
    <w:rsid w:val="008C7FF7"/>
    <w:rsid w:val="008D0332"/>
    <w:rsid w:val="008D0375"/>
    <w:rsid w:val="008D0F91"/>
    <w:rsid w:val="008D10B6"/>
    <w:rsid w:val="008D157E"/>
    <w:rsid w:val="008D182F"/>
    <w:rsid w:val="008D1D7E"/>
    <w:rsid w:val="008D1E96"/>
    <w:rsid w:val="008D23C6"/>
    <w:rsid w:val="008D2AA6"/>
    <w:rsid w:val="008D2DDC"/>
    <w:rsid w:val="008D4892"/>
    <w:rsid w:val="008D4B62"/>
    <w:rsid w:val="008D4C1C"/>
    <w:rsid w:val="008D4E06"/>
    <w:rsid w:val="008D510C"/>
    <w:rsid w:val="008D5114"/>
    <w:rsid w:val="008D51EC"/>
    <w:rsid w:val="008D54CA"/>
    <w:rsid w:val="008D5EE6"/>
    <w:rsid w:val="008D60FB"/>
    <w:rsid w:val="008D658F"/>
    <w:rsid w:val="008D689E"/>
    <w:rsid w:val="008D75EC"/>
    <w:rsid w:val="008D7C09"/>
    <w:rsid w:val="008E0105"/>
    <w:rsid w:val="008E080B"/>
    <w:rsid w:val="008E0C35"/>
    <w:rsid w:val="008E0C42"/>
    <w:rsid w:val="008E1251"/>
    <w:rsid w:val="008E1673"/>
    <w:rsid w:val="008E17AB"/>
    <w:rsid w:val="008E1AAB"/>
    <w:rsid w:val="008E1B06"/>
    <w:rsid w:val="008E1C04"/>
    <w:rsid w:val="008E1F74"/>
    <w:rsid w:val="008E205A"/>
    <w:rsid w:val="008E2315"/>
    <w:rsid w:val="008E234F"/>
    <w:rsid w:val="008E236A"/>
    <w:rsid w:val="008E2746"/>
    <w:rsid w:val="008E2998"/>
    <w:rsid w:val="008E2B82"/>
    <w:rsid w:val="008E2F0D"/>
    <w:rsid w:val="008E2F3C"/>
    <w:rsid w:val="008E32E1"/>
    <w:rsid w:val="008E34A5"/>
    <w:rsid w:val="008E389B"/>
    <w:rsid w:val="008E3C8C"/>
    <w:rsid w:val="008E4562"/>
    <w:rsid w:val="008E47CA"/>
    <w:rsid w:val="008E47EC"/>
    <w:rsid w:val="008E5558"/>
    <w:rsid w:val="008E58CB"/>
    <w:rsid w:val="008E65EA"/>
    <w:rsid w:val="008E6EDC"/>
    <w:rsid w:val="008E7271"/>
    <w:rsid w:val="008E7824"/>
    <w:rsid w:val="008E78FF"/>
    <w:rsid w:val="008E79CF"/>
    <w:rsid w:val="008E7EEF"/>
    <w:rsid w:val="008F0371"/>
    <w:rsid w:val="008F04E7"/>
    <w:rsid w:val="008F0756"/>
    <w:rsid w:val="008F0D99"/>
    <w:rsid w:val="008F1014"/>
    <w:rsid w:val="008F11F1"/>
    <w:rsid w:val="008F151A"/>
    <w:rsid w:val="008F178B"/>
    <w:rsid w:val="008F18E1"/>
    <w:rsid w:val="008F1C6F"/>
    <w:rsid w:val="008F1F2A"/>
    <w:rsid w:val="008F1F4C"/>
    <w:rsid w:val="008F27CB"/>
    <w:rsid w:val="008F2811"/>
    <w:rsid w:val="008F2C6E"/>
    <w:rsid w:val="008F33E2"/>
    <w:rsid w:val="008F37DA"/>
    <w:rsid w:val="008F3959"/>
    <w:rsid w:val="008F39F4"/>
    <w:rsid w:val="008F3A64"/>
    <w:rsid w:val="008F4053"/>
    <w:rsid w:val="008F42EB"/>
    <w:rsid w:val="008F451A"/>
    <w:rsid w:val="008F4ACA"/>
    <w:rsid w:val="008F51DF"/>
    <w:rsid w:val="008F590F"/>
    <w:rsid w:val="008F5D03"/>
    <w:rsid w:val="008F6167"/>
    <w:rsid w:val="008F723F"/>
    <w:rsid w:val="008F7C5B"/>
    <w:rsid w:val="008F7F8E"/>
    <w:rsid w:val="0090096F"/>
    <w:rsid w:val="00900C32"/>
    <w:rsid w:val="00900EF1"/>
    <w:rsid w:val="00901219"/>
    <w:rsid w:val="00901610"/>
    <w:rsid w:val="0090183A"/>
    <w:rsid w:val="009018AA"/>
    <w:rsid w:val="00901D8B"/>
    <w:rsid w:val="00902968"/>
    <w:rsid w:val="00902B2F"/>
    <w:rsid w:val="00902D46"/>
    <w:rsid w:val="0090351C"/>
    <w:rsid w:val="00903F02"/>
    <w:rsid w:val="009042E4"/>
    <w:rsid w:val="009042E9"/>
    <w:rsid w:val="009049E8"/>
    <w:rsid w:val="00904B6D"/>
    <w:rsid w:val="00904F01"/>
    <w:rsid w:val="0090513E"/>
    <w:rsid w:val="009051D3"/>
    <w:rsid w:val="0090557C"/>
    <w:rsid w:val="00905780"/>
    <w:rsid w:val="0090579D"/>
    <w:rsid w:val="009057B1"/>
    <w:rsid w:val="00905C24"/>
    <w:rsid w:val="00905EBE"/>
    <w:rsid w:val="00906D69"/>
    <w:rsid w:val="00907226"/>
    <w:rsid w:val="00907820"/>
    <w:rsid w:val="00907F8A"/>
    <w:rsid w:val="00907FF7"/>
    <w:rsid w:val="0091002D"/>
    <w:rsid w:val="009101C3"/>
    <w:rsid w:val="009109A1"/>
    <w:rsid w:val="00910C34"/>
    <w:rsid w:val="00910FA0"/>
    <w:rsid w:val="0091149A"/>
    <w:rsid w:val="00911BF5"/>
    <w:rsid w:val="00911E7C"/>
    <w:rsid w:val="00911ED6"/>
    <w:rsid w:val="0091255B"/>
    <w:rsid w:val="00912923"/>
    <w:rsid w:val="00912B89"/>
    <w:rsid w:val="00912C47"/>
    <w:rsid w:val="00913404"/>
    <w:rsid w:val="00914204"/>
    <w:rsid w:val="00914580"/>
    <w:rsid w:val="00914E91"/>
    <w:rsid w:val="00915C0D"/>
    <w:rsid w:val="00915EB1"/>
    <w:rsid w:val="00916053"/>
    <w:rsid w:val="009163F3"/>
    <w:rsid w:val="009164A5"/>
    <w:rsid w:val="0091671F"/>
    <w:rsid w:val="00916A05"/>
    <w:rsid w:val="0091713D"/>
    <w:rsid w:val="009172E3"/>
    <w:rsid w:val="00917593"/>
    <w:rsid w:val="0092039F"/>
    <w:rsid w:val="009203F8"/>
    <w:rsid w:val="00920852"/>
    <w:rsid w:val="009209DE"/>
    <w:rsid w:val="009213A1"/>
    <w:rsid w:val="009213A7"/>
    <w:rsid w:val="0092178B"/>
    <w:rsid w:val="009217D2"/>
    <w:rsid w:val="0092185B"/>
    <w:rsid w:val="00921DC6"/>
    <w:rsid w:val="00922054"/>
    <w:rsid w:val="0092220F"/>
    <w:rsid w:val="00922999"/>
    <w:rsid w:val="009229D5"/>
    <w:rsid w:val="00922AC9"/>
    <w:rsid w:val="009231FB"/>
    <w:rsid w:val="00924182"/>
    <w:rsid w:val="0092436C"/>
    <w:rsid w:val="0092537C"/>
    <w:rsid w:val="009267E9"/>
    <w:rsid w:val="00926BE7"/>
    <w:rsid w:val="00926C92"/>
    <w:rsid w:val="00927E06"/>
    <w:rsid w:val="00930149"/>
    <w:rsid w:val="00930269"/>
    <w:rsid w:val="0093054E"/>
    <w:rsid w:val="009309DB"/>
    <w:rsid w:val="009313BF"/>
    <w:rsid w:val="00931C87"/>
    <w:rsid w:val="00931E76"/>
    <w:rsid w:val="00931F57"/>
    <w:rsid w:val="0093220E"/>
    <w:rsid w:val="0093284C"/>
    <w:rsid w:val="00932C9A"/>
    <w:rsid w:val="00932E0A"/>
    <w:rsid w:val="00932E4B"/>
    <w:rsid w:val="00932FE9"/>
    <w:rsid w:val="009332A8"/>
    <w:rsid w:val="009332B2"/>
    <w:rsid w:val="0093396E"/>
    <w:rsid w:val="00933E5F"/>
    <w:rsid w:val="0093445B"/>
    <w:rsid w:val="00934727"/>
    <w:rsid w:val="0093506C"/>
    <w:rsid w:val="00935378"/>
    <w:rsid w:val="009364E4"/>
    <w:rsid w:val="0093662B"/>
    <w:rsid w:val="00936789"/>
    <w:rsid w:val="00936AD7"/>
    <w:rsid w:val="00937383"/>
    <w:rsid w:val="009377EC"/>
    <w:rsid w:val="00937C04"/>
    <w:rsid w:val="00937F46"/>
    <w:rsid w:val="00940A9D"/>
    <w:rsid w:val="00940EB5"/>
    <w:rsid w:val="0094119A"/>
    <w:rsid w:val="009411D9"/>
    <w:rsid w:val="00941E6E"/>
    <w:rsid w:val="009422B2"/>
    <w:rsid w:val="00942F6A"/>
    <w:rsid w:val="00942F73"/>
    <w:rsid w:val="009445A6"/>
    <w:rsid w:val="009446E3"/>
    <w:rsid w:val="00944E0E"/>
    <w:rsid w:val="0094502C"/>
    <w:rsid w:val="00945D20"/>
    <w:rsid w:val="00946043"/>
    <w:rsid w:val="009460F0"/>
    <w:rsid w:val="009461CB"/>
    <w:rsid w:val="009468D6"/>
    <w:rsid w:val="009468F5"/>
    <w:rsid w:val="009469F9"/>
    <w:rsid w:val="00947442"/>
    <w:rsid w:val="00947AC1"/>
    <w:rsid w:val="009502C8"/>
    <w:rsid w:val="00950736"/>
    <w:rsid w:val="009509E1"/>
    <w:rsid w:val="00950B1C"/>
    <w:rsid w:val="00950B52"/>
    <w:rsid w:val="00950E8B"/>
    <w:rsid w:val="00950EC3"/>
    <w:rsid w:val="00950EDE"/>
    <w:rsid w:val="00951681"/>
    <w:rsid w:val="009516B5"/>
    <w:rsid w:val="009519B6"/>
    <w:rsid w:val="00952231"/>
    <w:rsid w:val="00952286"/>
    <w:rsid w:val="009523BE"/>
    <w:rsid w:val="0095277F"/>
    <w:rsid w:val="0095278F"/>
    <w:rsid w:val="00952879"/>
    <w:rsid w:val="00952C89"/>
    <w:rsid w:val="00952F10"/>
    <w:rsid w:val="00952FEA"/>
    <w:rsid w:val="00953392"/>
    <w:rsid w:val="00953598"/>
    <w:rsid w:val="00953B67"/>
    <w:rsid w:val="00953F35"/>
    <w:rsid w:val="009548BA"/>
    <w:rsid w:val="00955027"/>
    <w:rsid w:val="0095526D"/>
    <w:rsid w:val="00955577"/>
    <w:rsid w:val="00955D39"/>
    <w:rsid w:val="009560FB"/>
    <w:rsid w:val="00956404"/>
    <w:rsid w:val="0095701C"/>
    <w:rsid w:val="00957890"/>
    <w:rsid w:val="009578B0"/>
    <w:rsid w:val="00957984"/>
    <w:rsid w:val="00957A1E"/>
    <w:rsid w:val="00957B38"/>
    <w:rsid w:val="00957C6D"/>
    <w:rsid w:val="009602BC"/>
    <w:rsid w:val="00960429"/>
    <w:rsid w:val="009604AB"/>
    <w:rsid w:val="00960F31"/>
    <w:rsid w:val="00960FD0"/>
    <w:rsid w:val="009610D5"/>
    <w:rsid w:val="0096114A"/>
    <w:rsid w:val="009612E5"/>
    <w:rsid w:val="00961BA7"/>
    <w:rsid w:val="00961D8C"/>
    <w:rsid w:val="00961E94"/>
    <w:rsid w:val="00961F3B"/>
    <w:rsid w:val="00961F7E"/>
    <w:rsid w:val="00962FB7"/>
    <w:rsid w:val="009632F6"/>
    <w:rsid w:val="00963650"/>
    <w:rsid w:val="009638E6"/>
    <w:rsid w:val="009639B4"/>
    <w:rsid w:val="00963B0D"/>
    <w:rsid w:val="00963B1A"/>
    <w:rsid w:val="0096432F"/>
    <w:rsid w:val="0096443A"/>
    <w:rsid w:val="00964A94"/>
    <w:rsid w:val="009650EC"/>
    <w:rsid w:val="00965183"/>
    <w:rsid w:val="009654F6"/>
    <w:rsid w:val="0096561E"/>
    <w:rsid w:val="0096584A"/>
    <w:rsid w:val="00965C91"/>
    <w:rsid w:val="00965FBF"/>
    <w:rsid w:val="0096621B"/>
    <w:rsid w:val="00966409"/>
    <w:rsid w:val="009665BD"/>
    <w:rsid w:val="0096687B"/>
    <w:rsid w:val="009677FA"/>
    <w:rsid w:val="0097001D"/>
    <w:rsid w:val="00970492"/>
    <w:rsid w:val="00970DFE"/>
    <w:rsid w:val="00970F32"/>
    <w:rsid w:val="009713D1"/>
    <w:rsid w:val="009718D7"/>
    <w:rsid w:val="00971B3A"/>
    <w:rsid w:val="00971D90"/>
    <w:rsid w:val="00971DDB"/>
    <w:rsid w:val="00972128"/>
    <w:rsid w:val="00972609"/>
    <w:rsid w:val="00972DBA"/>
    <w:rsid w:val="00973568"/>
    <w:rsid w:val="00973911"/>
    <w:rsid w:val="009740B0"/>
    <w:rsid w:val="00974155"/>
    <w:rsid w:val="009742D1"/>
    <w:rsid w:val="00974635"/>
    <w:rsid w:val="00975206"/>
    <w:rsid w:val="00975362"/>
    <w:rsid w:val="009755B7"/>
    <w:rsid w:val="00975894"/>
    <w:rsid w:val="0097589D"/>
    <w:rsid w:val="00975A76"/>
    <w:rsid w:val="009760BA"/>
    <w:rsid w:val="00976849"/>
    <w:rsid w:val="00976B48"/>
    <w:rsid w:val="00976D4B"/>
    <w:rsid w:val="00977347"/>
    <w:rsid w:val="00977360"/>
    <w:rsid w:val="0097789B"/>
    <w:rsid w:val="00977A1C"/>
    <w:rsid w:val="00977BF5"/>
    <w:rsid w:val="00977D22"/>
    <w:rsid w:val="0098000F"/>
    <w:rsid w:val="009803F7"/>
    <w:rsid w:val="0098063C"/>
    <w:rsid w:val="00980CF7"/>
    <w:rsid w:val="00980EC6"/>
    <w:rsid w:val="00980EFD"/>
    <w:rsid w:val="009818CA"/>
    <w:rsid w:val="00981C6A"/>
    <w:rsid w:val="009823D0"/>
    <w:rsid w:val="0098263D"/>
    <w:rsid w:val="009832E9"/>
    <w:rsid w:val="0098386E"/>
    <w:rsid w:val="00983A95"/>
    <w:rsid w:val="00983DA7"/>
    <w:rsid w:val="00983DDD"/>
    <w:rsid w:val="009850A2"/>
    <w:rsid w:val="00985562"/>
    <w:rsid w:val="009855E0"/>
    <w:rsid w:val="00985A57"/>
    <w:rsid w:val="00985EEC"/>
    <w:rsid w:val="00986601"/>
    <w:rsid w:val="009868A3"/>
    <w:rsid w:val="0098697A"/>
    <w:rsid w:val="00986A12"/>
    <w:rsid w:val="00986B07"/>
    <w:rsid w:val="00986EEA"/>
    <w:rsid w:val="00986F4A"/>
    <w:rsid w:val="00986F6A"/>
    <w:rsid w:val="00986FA5"/>
    <w:rsid w:val="00986FB9"/>
    <w:rsid w:val="00987138"/>
    <w:rsid w:val="0098714E"/>
    <w:rsid w:val="00987C4C"/>
    <w:rsid w:val="00987F11"/>
    <w:rsid w:val="009903AF"/>
    <w:rsid w:val="00990407"/>
    <w:rsid w:val="00990C40"/>
    <w:rsid w:val="00990E3D"/>
    <w:rsid w:val="00991483"/>
    <w:rsid w:val="00991505"/>
    <w:rsid w:val="009918DC"/>
    <w:rsid w:val="009919F9"/>
    <w:rsid w:val="00991DA3"/>
    <w:rsid w:val="009929A2"/>
    <w:rsid w:val="00992D12"/>
    <w:rsid w:val="009931AB"/>
    <w:rsid w:val="00993789"/>
    <w:rsid w:val="00993C34"/>
    <w:rsid w:val="00993ED4"/>
    <w:rsid w:val="009942AF"/>
    <w:rsid w:val="009944E0"/>
    <w:rsid w:val="009946A5"/>
    <w:rsid w:val="00994848"/>
    <w:rsid w:val="00994E89"/>
    <w:rsid w:val="00995595"/>
    <w:rsid w:val="00995833"/>
    <w:rsid w:val="009962E9"/>
    <w:rsid w:val="00996439"/>
    <w:rsid w:val="00997075"/>
    <w:rsid w:val="00997B6E"/>
    <w:rsid w:val="009A019C"/>
    <w:rsid w:val="009A0DE7"/>
    <w:rsid w:val="009A0EF3"/>
    <w:rsid w:val="009A10C9"/>
    <w:rsid w:val="009A1763"/>
    <w:rsid w:val="009A1973"/>
    <w:rsid w:val="009A1D4A"/>
    <w:rsid w:val="009A2058"/>
    <w:rsid w:val="009A249F"/>
    <w:rsid w:val="009A27DA"/>
    <w:rsid w:val="009A3004"/>
    <w:rsid w:val="009A39B8"/>
    <w:rsid w:val="009A3BAF"/>
    <w:rsid w:val="009A3E22"/>
    <w:rsid w:val="009A3F50"/>
    <w:rsid w:val="009A4626"/>
    <w:rsid w:val="009A490B"/>
    <w:rsid w:val="009A49ED"/>
    <w:rsid w:val="009A4E82"/>
    <w:rsid w:val="009A54E5"/>
    <w:rsid w:val="009A561F"/>
    <w:rsid w:val="009A570C"/>
    <w:rsid w:val="009A59AE"/>
    <w:rsid w:val="009A5ABC"/>
    <w:rsid w:val="009A655B"/>
    <w:rsid w:val="009A6EEE"/>
    <w:rsid w:val="009A7034"/>
    <w:rsid w:val="009A7BD4"/>
    <w:rsid w:val="009B0039"/>
    <w:rsid w:val="009B0197"/>
    <w:rsid w:val="009B0414"/>
    <w:rsid w:val="009B0EFC"/>
    <w:rsid w:val="009B1BD3"/>
    <w:rsid w:val="009B20AD"/>
    <w:rsid w:val="009B388A"/>
    <w:rsid w:val="009B39B0"/>
    <w:rsid w:val="009B39B6"/>
    <w:rsid w:val="009B3A63"/>
    <w:rsid w:val="009B3B1A"/>
    <w:rsid w:val="009B3C2E"/>
    <w:rsid w:val="009B564D"/>
    <w:rsid w:val="009B5DE5"/>
    <w:rsid w:val="009B69B2"/>
    <w:rsid w:val="009B72AD"/>
    <w:rsid w:val="009B76A1"/>
    <w:rsid w:val="009B78AB"/>
    <w:rsid w:val="009C0219"/>
    <w:rsid w:val="009C04A9"/>
    <w:rsid w:val="009C0CD0"/>
    <w:rsid w:val="009C0DB6"/>
    <w:rsid w:val="009C0F38"/>
    <w:rsid w:val="009C115B"/>
    <w:rsid w:val="009C13E8"/>
    <w:rsid w:val="009C17F3"/>
    <w:rsid w:val="009C1A22"/>
    <w:rsid w:val="009C26CE"/>
    <w:rsid w:val="009C26E8"/>
    <w:rsid w:val="009C28A6"/>
    <w:rsid w:val="009C2903"/>
    <w:rsid w:val="009C2CD0"/>
    <w:rsid w:val="009C3747"/>
    <w:rsid w:val="009C458B"/>
    <w:rsid w:val="009C490A"/>
    <w:rsid w:val="009C4BB8"/>
    <w:rsid w:val="009C4FDB"/>
    <w:rsid w:val="009C51E6"/>
    <w:rsid w:val="009C597C"/>
    <w:rsid w:val="009C5B78"/>
    <w:rsid w:val="009C6612"/>
    <w:rsid w:val="009C661B"/>
    <w:rsid w:val="009C762D"/>
    <w:rsid w:val="009C76CD"/>
    <w:rsid w:val="009C7BB5"/>
    <w:rsid w:val="009C7CA5"/>
    <w:rsid w:val="009C7E6F"/>
    <w:rsid w:val="009D0B3F"/>
    <w:rsid w:val="009D0C12"/>
    <w:rsid w:val="009D0C4D"/>
    <w:rsid w:val="009D0E58"/>
    <w:rsid w:val="009D108C"/>
    <w:rsid w:val="009D134D"/>
    <w:rsid w:val="009D1850"/>
    <w:rsid w:val="009D240D"/>
    <w:rsid w:val="009D294E"/>
    <w:rsid w:val="009D2F49"/>
    <w:rsid w:val="009D33F5"/>
    <w:rsid w:val="009D3F1E"/>
    <w:rsid w:val="009D5443"/>
    <w:rsid w:val="009D5546"/>
    <w:rsid w:val="009D570B"/>
    <w:rsid w:val="009D58DD"/>
    <w:rsid w:val="009D5AA7"/>
    <w:rsid w:val="009D5AAB"/>
    <w:rsid w:val="009D5B71"/>
    <w:rsid w:val="009D5C75"/>
    <w:rsid w:val="009D5DB9"/>
    <w:rsid w:val="009D6386"/>
    <w:rsid w:val="009D6615"/>
    <w:rsid w:val="009D6CE0"/>
    <w:rsid w:val="009D703B"/>
    <w:rsid w:val="009D72C4"/>
    <w:rsid w:val="009D751D"/>
    <w:rsid w:val="009D7DE9"/>
    <w:rsid w:val="009D7E75"/>
    <w:rsid w:val="009D7F0C"/>
    <w:rsid w:val="009E0807"/>
    <w:rsid w:val="009E0833"/>
    <w:rsid w:val="009E0C5B"/>
    <w:rsid w:val="009E0C8D"/>
    <w:rsid w:val="009E1CB8"/>
    <w:rsid w:val="009E1DF7"/>
    <w:rsid w:val="009E1E51"/>
    <w:rsid w:val="009E1FDA"/>
    <w:rsid w:val="009E214C"/>
    <w:rsid w:val="009E22EA"/>
    <w:rsid w:val="009E2862"/>
    <w:rsid w:val="009E28F0"/>
    <w:rsid w:val="009E2C64"/>
    <w:rsid w:val="009E3368"/>
    <w:rsid w:val="009E3FD7"/>
    <w:rsid w:val="009E41D3"/>
    <w:rsid w:val="009E497C"/>
    <w:rsid w:val="009E4B45"/>
    <w:rsid w:val="009E4BB0"/>
    <w:rsid w:val="009E4F45"/>
    <w:rsid w:val="009E512D"/>
    <w:rsid w:val="009E516E"/>
    <w:rsid w:val="009E5199"/>
    <w:rsid w:val="009E5813"/>
    <w:rsid w:val="009E5F46"/>
    <w:rsid w:val="009E6025"/>
    <w:rsid w:val="009E6160"/>
    <w:rsid w:val="009E68C9"/>
    <w:rsid w:val="009E6A2B"/>
    <w:rsid w:val="009E6BF6"/>
    <w:rsid w:val="009E6E04"/>
    <w:rsid w:val="009E7170"/>
    <w:rsid w:val="009E7332"/>
    <w:rsid w:val="009E794B"/>
    <w:rsid w:val="009E7C32"/>
    <w:rsid w:val="009F0453"/>
    <w:rsid w:val="009F0B4F"/>
    <w:rsid w:val="009F0BA2"/>
    <w:rsid w:val="009F11D1"/>
    <w:rsid w:val="009F12C4"/>
    <w:rsid w:val="009F1AE0"/>
    <w:rsid w:val="009F1C02"/>
    <w:rsid w:val="009F2765"/>
    <w:rsid w:val="009F2BCB"/>
    <w:rsid w:val="009F301D"/>
    <w:rsid w:val="009F3041"/>
    <w:rsid w:val="009F3546"/>
    <w:rsid w:val="009F362C"/>
    <w:rsid w:val="009F3A3F"/>
    <w:rsid w:val="009F3D7B"/>
    <w:rsid w:val="009F429D"/>
    <w:rsid w:val="009F45B5"/>
    <w:rsid w:val="009F4D0E"/>
    <w:rsid w:val="009F5343"/>
    <w:rsid w:val="009F5B08"/>
    <w:rsid w:val="009F66E8"/>
    <w:rsid w:val="009F6781"/>
    <w:rsid w:val="009F69E9"/>
    <w:rsid w:val="009F6B21"/>
    <w:rsid w:val="009F749C"/>
    <w:rsid w:val="009F7C2F"/>
    <w:rsid w:val="009F7C4D"/>
    <w:rsid w:val="00A002DE"/>
    <w:rsid w:val="00A00342"/>
    <w:rsid w:val="00A00685"/>
    <w:rsid w:val="00A00A8E"/>
    <w:rsid w:val="00A00C12"/>
    <w:rsid w:val="00A00FC3"/>
    <w:rsid w:val="00A0153E"/>
    <w:rsid w:val="00A01CA2"/>
    <w:rsid w:val="00A02662"/>
    <w:rsid w:val="00A02DF2"/>
    <w:rsid w:val="00A02F32"/>
    <w:rsid w:val="00A03009"/>
    <w:rsid w:val="00A03060"/>
    <w:rsid w:val="00A030A1"/>
    <w:rsid w:val="00A0310F"/>
    <w:rsid w:val="00A0329F"/>
    <w:rsid w:val="00A0360D"/>
    <w:rsid w:val="00A0381A"/>
    <w:rsid w:val="00A03D37"/>
    <w:rsid w:val="00A044AC"/>
    <w:rsid w:val="00A04937"/>
    <w:rsid w:val="00A04E91"/>
    <w:rsid w:val="00A05453"/>
    <w:rsid w:val="00A058C6"/>
    <w:rsid w:val="00A062CA"/>
    <w:rsid w:val="00A06A25"/>
    <w:rsid w:val="00A06C98"/>
    <w:rsid w:val="00A077DB"/>
    <w:rsid w:val="00A07856"/>
    <w:rsid w:val="00A10103"/>
    <w:rsid w:val="00A1080A"/>
    <w:rsid w:val="00A10A50"/>
    <w:rsid w:val="00A10FA5"/>
    <w:rsid w:val="00A11136"/>
    <w:rsid w:val="00A1132B"/>
    <w:rsid w:val="00A114A8"/>
    <w:rsid w:val="00A117FF"/>
    <w:rsid w:val="00A1190F"/>
    <w:rsid w:val="00A11D58"/>
    <w:rsid w:val="00A13308"/>
    <w:rsid w:val="00A1366F"/>
    <w:rsid w:val="00A13850"/>
    <w:rsid w:val="00A13853"/>
    <w:rsid w:val="00A138ED"/>
    <w:rsid w:val="00A1427B"/>
    <w:rsid w:val="00A14470"/>
    <w:rsid w:val="00A148ED"/>
    <w:rsid w:val="00A14A70"/>
    <w:rsid w:val="00A14B30"/>
    <w:rsid w:val="00A14CD4"/>
    <w:rsid w:val="00A14F76"/>
    <w:rsid w:val="00A150CB"/>
    <w:rsid w:val="00A150D1"/>
    <w:rsid w:val="00A1511F"/>
    <w:rsid w:val="00A15A9D"/>
    <w:rsid w:val="00A15B0A"/>
    <w:rsid w:val="00A15F8D"/>
    <w:rsid w:val="00A16121"/>
    <w:rsid w:val="00A163D1"/>
    <w:rsid w:val="00A16757"/>
    <w:rsid w:val="00A16822"/>
    <w:rsid w:val="00A1686A"/>
    <w:rsid w:val="00A16A92"/>
    <w:rsid w:val="00A16F22"/>
    <w:rsid w:val="00A17DB8"/>
    <w:rsid w:val="00A202E8"/>
    <w:rsid w:val="00A2096E"/>
    <w:rsid w:val="00A209C0"/>
    <w:rsid w:val="00A20BE9"/>
    <w:rsid w:val="00A20C8C"/>
    <w:rsid w:val="00A20DAE"/>
    <w:rsid w:val="00A210F8"/>
    <w:rsid w:val="00A214A2"/>
    <w:rsid w:val="00A217E4"/>
    <w:rsid w:val="00A21A93"/>
    <w:rsid w:val="00A21AEC"/>
    <w:rsid w:val="00A21B93"/>
    <w:rsid w:val="00A21EE7"/>
    <w:rsid w:val="00A221A7"/>
    <w:rsid w:val="00A2224A"/>
    <w:rsid w:val="00A222AB"/>
    <w:rsid w:val="00A2254C"/>
    <w:rsid w:val="00A22845"/>
    <w:rsid w:val="00A22918"/>
    <w:rsid w:val="00A22CC5"/>
    <w:rsid w:val="00A233E4"/>
    <w:rsid w:val="00A2353B"/>
    <w:rsid w:val="00A236E3"/>
    <w:rsid w:val="00A23797"/>
    <w:rsid w:val="00A2381D"/>
    <w:rsid w:val="00A23B7A"/>
    <w:rsid w:val="00A23FBE"/>
    <w:rsid w:val="00A24078"/>
    <w:rsid w:val="00A241D3"/>
    <w:rsid w:val="00A24223"/>
    <w:rsid w:val="00A24231"/>
    <w:rsid w:val="00A2425C"/>
    <w:rsid w:val="00A24D6B"/>
    <w:rsid w:val="00A253C6"/>
    <w:rsid w:val="00A25A3C"/>
    <w:rsid w:val="00A25AA2"/>
    <w:rsid w:val="00A25E83"/>
    <w:rsid w:val="00A2632C"/>
    <w:rsid w:val="00A26772"/>
    <w:rsid w:val="00A26AE1"/>
    <w:rsid w:val="00A26E26"/>
    <w:rsid w:val="00A272AC"/>
    <w:rsid w:val="00A2734F"/>
    <w:rsid w:val="00A27744"/>
    <w:rsid w:val="00A279E9"/>
    <w:rsid w:val="00A27A4F"/>
    <w:rsid w:val="00A27DF9"/>
    <w:rsid w:val="00A30CE1"/>
    <w:rsid w:val="00A30E08"/>
    <w:rsid w:val="00A30F12"/>
    <w:rsid w:val="00A310EE"/>
    <w:rsid w:val="00A3192E"/>
    <w:rsid w:val="00A3196B"/>
    <w:rsid w:val="00A31EF1"/>
    <w:rsid w:val="00A32217"/>
    <w:rsid w:val="00A3231A"/>
    <w:rsid w:val="00A32610"/>
    <w:rsid w:val="00A32674"/>
    <w:rsid w:val="00A328A9"/>
    <w:rsid w:val="00A32D11"/>
    <w:rsid w:val="00A32DB0"/>
    <w:rsid w:val="00A32FFE"/>
    <w:rsid w:val="00A3350C"/>
    <w:rsid w:val="00A3420F"/>
    <w:rsid w:val="00A34550"/>
    <w:rsid w:val="00A346A1"/>
    <w:rsid w:val="00A34B50"/>
    <w:rsid w:val="00A34DE0"/>
    <w:rsid w:val="00A34E1E"/>
    <w:rsid w:val="00A35727"/>
    <w:rsid w:val="00A35ACE"/>
    <w:rsid w:val="00A35B59"/>
    <w:rsid w:val="00A35DA8"/>
    <w:rsid w:val="00A35F6D"/>
    <w:rsid w:val="00A360BA"/>
    <w:rsid w:val="00A369C2"/>
    <w:rsid w:val="00A36A26"/>
    <w:rsid w:val="00A36B17"/>
    <w:rsid w:val="00A3725D"/>
    <w:rsid w:val="00A37312"/>
    <w:rsid w:val="00A374D6"/>
    <w:rsid w:val="00A376A3"/>
    <w:rsid w:val="00A377F5"/>
    <w:rsid w:val="00A37905"/>
    <w:rsid w:val="00A403F8"/>
    <w:rsid w:val="00A40652"/>
    <w:rsid w:val="00A40977"/>
    <w:rsid w:val="00A40B97"/>
    <w:rsid w:val="00A41A0E"/>
    <w:rsid w:val="00A41D5D"/>
    <w:rsid w:val="00A42962"/>
    <w:rsid w:val="00A4325C"/>
    <w:rsid w:val="00A43860"/>
    <w:rsid w:val="00A44329"/>
    <w:rsid w:val="00A4432C"/>
    <w:rsid w:val="00A444C3"/>
    <w:rsid w:val="00A445A5"/>
    <w:rsid w:val="00A44696"/>
    <w:rsid w:val="00A44BF1"/>
    <w:rsid w:val="00A44CDD"/>
    <w:rsid w:val="00A4578C"/>
    <w:rsid w:val="00A45802"/>
    <w:rsid w:val="00A46112"/>
    <w:rsid w:val="00A4653D"/>
    <w:rsid w:val="00A47071"/>
    <w:rsid w:val="00A47207"/>
    <w:rsid w:val="00A47246"/>
    <w:rsid w:val="00A473FA"/>
    <w:rsid w:val="00A477B3"/>
    <w:rsid w:val="00A47C3B"/>
    <w:rsid w:val="00A5068E"/>
    <w:rsid w:val="00A506A9"/>
    <w:rsid w:val="00A50709"/>
    <w:rsid w:val="00A50823"/>
    <w:rsid w:val="00A508E6"/>
    <w:rsid w:val="00A50952"/>
    <w:rsid w:val="00A5097C"/>
    <w:rsid w:val="00A50F61"/>
    <w:rsid w:val="00A51525"/>
    <w:rsid w:val="00A51DB4"/>
    <w:rsid w:val="00A51F98"/>
    <w:rsid w:val="00A52015"/>
    <w:rsid w:val="00A522B4"/>
    <w:rsid w:val="00A52AA2"/>
    <w:rsid w:val="00A52B2B"/>
    <w:rsid w:val="00A52C74"/>
    <w:rsid w:val="00A52FE3"/>
    <w:rsid w:val="00A52FF0"/>
    <w:rsid w:val="00A537EC"/>
    <w:rsid w:val="00A53C5C"/>
    <w:rsid w:val="00A54056"/>
    <w:rsid w:val="00A54429"/>
    <w:rsid w:val="00A54693"/>
    <w:rsid w:val="00A546C0"/>
    <w:rsid w:val="00A547FA"/>
    <w:rsid w:val="00A54D04"/>
    <w:rsid w:val="00A54E50"/>
    <w:rsid w:val="00A5591F"/>
    <w:rsid w:val="00A55A85"/>
    <w:rsid w:val="00A55E94"/>
    <w:rsid w:val="00A56BD2"/>
    <w:rsid w:val="00A56FF5"/>
    <w:rsid w:val="00A57103"/>
    <w:rsid w:val="00A5716E"/>
    <w:rsid w:val="00A5764B"/>
    <w:rsid w:val="00A577FD"/>
    <w:rsid w:val="00A57B2F"/>
    <w:rsid w:val="00A603CF"/>
    <w:rsid w:val="00A60ACF"/>
    <w:rsid w:val="00A612EE"/>
    <w:rsid w:val="00A61329"/>
    <w:rsid w:val="00A618A5"/>
    <w:rsid w:val="00A61CD5"/>
    <w:rsid w:val="00A61D50"/>
    <w:rsid w:val="00A6203E"/>
    <w:rsid w:val="00A62273"/>
    <w:rsid w:val="00A627FD"/>
    <w:rsid w:val="00A62AAE"/>
    <w:rsid w:val="00A62AB0"/>
    <w:rsid w:val="00A62D31"/>
    <w:rsid w:val="00A62DB4"/>
    <w:rsid w:val="00A63210"/>
    <w:rsid w:val="00A636B5"/>
    <w:rsid w:val="00A63925"/>
    <w:rsid w:val="00A645FE"/>
    <w:rsid w:val="00A64C02"/>
    <w:rsid w:val="00A652ED"/>
    <w:rsid w:val="00A65888"/>
    <w:rsid w:val="00A65A6B"/>
    <w:rsid w:val="00A65C1B"/>
    <w:rsid w:val="00A65C8D"/>
    <w:rsid w:val="00A65CF6"/>
    <w:rsid w:val="00A660E2"/>
    <w:rsid w:val="00A66585"/>
    <w:rsid w:val="00A665AC"/>
    <w:rsid w:val="00A6666B"/>
    <w:rsid w:val="00A666A7"/>
    <w:rsid w:val="00A669F2"/>
    <w:rsid w:val="00A67139"/>
    <w:rsid w:val="00A6737B"/>
    <w:rsid w:val="00A6790A"/>
    <w:rsid w:val="00A67C3D"/>
    <w:rsid w:val="00A67C8F"/>
    <w:rsid w:val="00A67D15"/>
    <w:rsid w:val="00A67D50"/>
    <w:rsid w:val="00A70262"/>
    <w:rsid w:val="00A70592"/>
    <w:rsid w:val="00A71330"/>
    <w:rsid w:val="00A71359"/>
    <w:rsid w:val="00A7159E"/>
    <w:rsid w:val="00A71703"/>
    <w:rsid w:val="00A7265F"/>
    <w:rsid w:val="00A7284B"/>
    <w:rsid w:val="00A72885"/>
    <w:rsid w:val="00A72F33"/>
    <w:rsid w:val="00A73144"/>
    <w:rsid w:val="00A73948"/>
    <w:rsid w:val="00A73B7A"/>
    <w:rsid w:val="00A73D91"/>
    <w:rsid w:val="00A7432C"/>
    <w:rsid w:val="00A74784"/>
    <w:rsid w:val="00A74F56"/>
    <w:rsid w:val="00A75497"/>
    <w:rsid w:val="00A76150"/>
    <w:rsid w:val="00A76921"/>
    <w:rsid w:val="00A76E77"/>
    <w:rsid w:val="00A77976"/>
    <w:rsid w:val="00A77DB9"/>
    <w:rsid w:val="00A77E1B"/>
    <w:rsid w:val="00A77EF5"/>
    <w:rsid w:val="00A8087E"/>
    <w:rsid w:val="00A808C4"/>
    <w:rsid w:val="00A80BF8"/>
    <w:rsid w:val="00A82093"/>
    <w:rsid w:val="00A820ED"/>
    <w:rsid w:val="00A8220F"/>
    <w:rsid w:val="00A827A9"/>
    <w:rsid w:val="00A82B72"/>
    <w:rsid w:val="00A82C85"/>
    <w:rsid w:val="00A83502"/>
    <w:rsid w:val="00A8368A"/>
    <w:rsid w:val="00A83742"/>
    <w:rsid w:val="00A839B6"/>
    <w:rsid w:val="00A83F39"/>
    <w:rsid w:val="00A840E7"/>
    <w:rsid w:val="00A84D5A"/>
    <w:rsid w:val="00A84DA9"/>
    <w:rsid w:val="00A84E7F"/>
    <w:rsid w:val="00A84FAB"/>
    <w:rsid w:val="00A85021"/>
    <w:rsid w:val="00A85162"/>
    <w:rsid w:val="00A85620"/>
    <w:rsid w:val="00A85805"/>
    <w:rsid w:val="00A85A26"/>
    <w:rsid w:val="00A85C4A"/>
    <w:rsid w:val="00A85C96"/>
    <w:rsid w:val="00A86631"/>
    <w:rsid w:val="00A87738"/>
    <w:rsid w:val="00A87742"/>
    <w:rsid w:val="00A87A68"/>
    <w:rsid w:val="00A87BF1"/>
    <w:rsid w:val="00A87C6C"/>
    <w:rsid w:val="00A90133"/>
    <w:rsid w:val="00A903B0"/>
    <w:rsid w:val="00A90745"/>
    <w:rsid w:val="00A9096F"/>
    <w:rsid w:val="00A90C1D"/>
    <w:rsid w:val="00A90E2C"/>
    <w:rsid w:val="00A9110F"/>
    <w:rsid w:val="00A9168B"/>
    <w:rsid w:val="00A91FBD"/>
    <w:rsid w:val="00A924F8"/>
    <w:rsid w:val="00A92517"/>
    <w:rsid w:val="00A9257D"/>
    <w:rsid w:val="00A92657"/>
    <w:rsid w:val="00A9275F"/>
    <w:rsid w:val="00A92810"/>
    <w:rsid w:val="00A92C22"/>
    <w:rsid w:val="00A93396"/>
    <w:rsid w:val="00A93A3A"/>
    <w:rsid w:val="00A94024"/>
    <w:rsid w:val="00A9430B"/>
    <w:rsid w:val="00A9449B"/>
    <w:rsid w:val="00A949B1"/>
    <w:rsid w:val="00A94AA1"/>
    <w:rsid w:val="00A94B1A"/>
    <w:rsid w:val="00A94B95"/>
    <w:rsid w:val="00A94C3C"/>
    <w:rsid w:val="00A94DEF"/>
    <w:rsid w:val="00A94E3D"/>
    <w:rsid w:val="00A95403"/>
    <w:rsid w:val="00A9556D"/>
    <w:rsid w:val="00A957BC"/>
    <w:rsid w:val="00A95A3D"/>
    <w:rsid w:val="00A95D3B"/>
    <w:rsid w:val="00A95FD0"/>
    <w:rsid w:val="00A96F4B"/>
    <w:rsid w:val="00A971C4"/>
    <w:rsid w:val="00A9774D"/>
    <w:rsid w:val="00A97892"/>
    <w:rsid w:val="00A97955"/>
    <w:rsid w:val="00A97A61"/>
    <w:rsid w:val="00A97B1E"/>
    <w:rsid w:val="00A97D11"/>
    <w:rsid w:val="00AA0456"/>
    <w:rsid w:val="00AA07CC"/>
    <w:rsid w:val="00AA0948"/>
    <w:rsid w:val="00AA09F3"/>
    <w:rsid w:val="00AA0C66"/>
    <w:rsid w:val="00AA0D70"/>
    <w:rsid w:val="00AA13FA"/>
    <w:rsid w:val="00AA16BA"/>
    <w:rsid w:val="00AA216E"/>
    <w:rsid w:val="00AA249B"/>
    <w:rsid w:val="00AA2BE8"/>
    <w:rsid w:val="00AA3667"/>
    <w:rsid w:val="00AA395A"/>
    <w:rsid w:val="00AA3B3D"/>
    <w:rsid w:val="00AA3C30"/>
    <w:rsid w:val="00AA41C1"/>
    <w:rsid w:val="00AA444A"/>
    <w:rsid w:val="00AA45FD"/>
    <w:rsid w:val="00AA475F"/>
    <w:rsid w:val="00AA4E10"/>
    <w:rsid w:val="00AA53D3"/>
    <w:rsid w:val="00AA54E0"/>
    <w:rsid w:val="00AA5ECA"/>
    <w:rsid w:val="00AA604A"/>
    <w:rsid w:val="00AA60CC"/>
    <w:rsid w:val="00AA61F2"/>
    <w:rsid w:val="00AA633E"/>
    <w:rsid w:val="00AA6C5C"/>
    <w:rsid w:val="00AA6DF0"/>
    <w:rsid w:val="00AA7007"/>
    <w:rsid w:val="00AA71C5"/>
    <w:rsid w:val="00AA76B9"/>
    <w:rsid w:val="00AA7953"/>
    <w:rsid w:val="00AA7A02"/>
    <w:rsid w:val="00AA7CD5"/>
    <w:rsid w:val="00AB0592"/>
    <w:rsid w:val="00AB097C"/>
    <w:rsid w:val="00AB0D83"/>
    <w:rsid w:val="00AB0DDB"/>
    <w:rsid w:val="00AB11FF"/>
    <w:rsid w:val="00AB1FD2"/>
    <w:rsid w:val="00AB2065"/>
    <w:rsid w:val="00AB28DB"/>
    <w:rsid w:val="00AB2D09"/>
    <w:rsid w:val="00AB33D3"/>
    <w:rsid w:val="00AB366E"/>
    <w:rsid w:val="00AB404A"/>
    <w:rsid w:val="00AB4393"/>
    <w:rsid w:val="00AB45E6"/>
    <w:rsid w:val="00AB4C52"/>
    <w:rsid w:val="00AB4E9D"/>
    <w:rsid w:val="00AB4FEE"/>
    <w:rsid w:val="00AB531D"/>
    <w:rsid w:val="00AB5E54"/>
    <w:rsid w:val="00AB6026"/>
    <w:rsid w:val="00AB6530"/>
    <w:rsid w:val="00AB6C0E"/>
    <w:rsid w:val="00AB7841"/>
    <w:rsid w:val="00AC0357"/>
    <w:rsid w:val="00AC038A"/>
    <w:rsid w:val="00AC143E"/>
    <w:rsid w:val="00AC1CB4"/>
    <w:rsid w:val="00AC2211"/>
    <w:rsid w:val="00AC2961"/>
    <w:rsid w:val="00AC3156"/>
    <w:rsid w:val="00AC3A1E"/>
    <w:rsid w:val="00AC40AB"/>
    <w:rsid w:val="00AC487B"/>
    <w:rsid w:val="00AC59E8"/>
    <w:rsid w:val="00AC603B"/>
    <w:rsid w:val="00AC60A2"/>
    <w:rsid w:val="00AC61F8"/>
    <w:rsid w:val="00AC64B1"/>
    <w:rsid w:val="00AC6776"/>
    <w:rsid w:val="00AC6973"/>
    <w:rsid w:val="00AC7BE7"/>
    <w:rsid w:val="00AD01F7"/>
    <w:rsid w:val="00AD059F"/>
    <w:rsid w:val="00AD0647"/>
    <w:rsid w:val="00AD0712"/>
    <w:rsid w:val="00AD0800"/>
    <w:rsid w:val="00AD1748"/>
    <w:rsid w:val="00AD18EE"/>
    <w:rsid w:val="00AD1A95"/>
    <w:rsid w:val="00AD1EB4"/>
    <w:rsid w:val="00AD1FE5"/>
    <w:rsid w:val="00AD224D"/>
    <w:rsid w:val="00AD24F3"/>
    <w:rsid w:val="00AD34EC"/>
    <w:rsid w:val="00AD3798"/>
    <w:rsid w:val="00AD3E1C"/>
    <w:rsid w:val="00AD3F82"/>
    <w:rsid w:val="00AD463C"/>
    <w:rsid w:val="00AD47BC"/>
    <w:rsid w:val="00AD483A"/>
    <w:rsid w:val="00AD494F"/>
    <w:rsid w:val="00AD4B69"/>
    <w:rsid w:val="00AD4BA2"/>
    <w:rsid w:val="00AD520E"/>
    <w:rsid w:val="00AD5703"/>
    <w:rsid w:val="00AD5794"/>
    <w:rsid w:val="00AD5BF0"/>
    <w:rsid w:val="00AD65BF"/>
    <w:rsid w:val="00AD6806"/>
    <w:rsid w:val="00AD6833"/>
    <w:rsid w:val="00AD74F9"/>
    <w:rsid w:val="00AD7549"/>
    <w:rsid w:val="00AD7A09"/>
    <w:rsid w:val="00AD7D8A"/>
    <w:rsid w:val="00AE0030"/>
    <w:rsid w:val="00AE027F"/>
    <w:rsid w:val="00AE0687"/>
    <w:rsid w:val="00AE0911"/>
    <w:rsid w:val="00AE1251"/>
    <w:rsid w:val="00AE1369"/>
    <w:rsid w:val="00AE1451"/>
    <w:rsid w:val="00AE1570"/>
    <w:rsid w:val="00AE1CC0"/>
    <w:rsid w:val="00AE1DF9"/>
    <w:rsid w:val="00AE2286"/>
    <w:rsid w:val="00AE272A"/>
    <w:rsid w:val="00AE273A"/>
    <w:rsid w:val="00AE2958"/>
    <w:rsid w:val="00AE2F5E"/>
    <w:rsid w:val="00AE30F7"/>
    <w:rsid w:val="00AE35CF"/>
    <w:rsid w:val="00AE37E9"/>
    <w:rsid w:val="00AE4830"/>
    <w:rsid w:val="00AE4B17"/>
    <w:rsid w:val="00AE52D4"/>
    <w:rsid w:val="00AE549A"/>
    <w:rsid w:val="00AE5A43"/>
    <w:rsid w:val="00AE5A86"/>
    <w:rsid w:val="00AE5AAD"/>
    <w:rsid w:val="00AE645B"/>
    <w:rsid w:val="00AE6F29"/>
    <w:rsid w:val="00AE7005"/>
    <w:rsid w:val="00AE705D"/>
    <w:rsid w:val="00AE710F"/>
    <w:rsid w:val="00AE763C"/>
    <w:rsid w:val="00AE7CB7"/>
    <w:rsid w:val="00AE7EDF"/>
    <w:rsid w:val="00AF046C"/>
    <w:rsid w:val="00AF04B1"/>
    <w:rsid w:val="00AF05C2"/>
    <w:rsid w:val="00AF07C6"/>
    <w:rsid w:val="00AF0C5B"/>
    <w:rsid w:val="00AF12C8"/>
    <w:rsid w:val="00AF14C1"/>
    <w:rsid w:val="00AF2974"/>
    <w:rsid w:val="00AF2A34"/>
    <w:rsid w:val="00AF2C06"/>
    <w:rsid w:val="00AF33CB"/>
    <w:rsid w:val="00AF3783"/>
    <w:rsid w:val="00AF3EAD"/>
    <w:rsid w:val="00AF3F2E"/>
    <w:rsid w:val="00AF3FB4"/>
    <w:rsid w:val="00AF4757"/>
    <w:rsid w:val="00AF4DD8"/>
    <w:rsid w:val="00AF504D"/>
    <w:rsid w:val="00AF5C1E"/>
    <w:rsid w:val="00AF5C3B"/>
    <w:rsid w:val="00AF5E31"/>
    <w:rsid w:val="00AF6581"/>
    <w:rsid w:val="00AF6B40"/>
    <w:rsid w:val="00AF6FA7"/>
    <w:rsid w:val="00AF77B3"/>
    <w:rsid w:val="00AF7FE1"/>
    <w:rsid w:val="00B00278"/>
    <w:rsid w:val="00B00315"/>
    <w:rsid w:val="00B00639"/>
    <w:rsid w:val="00B0079D"/>
    <w:rsid w:val="00B00E89"/>
    <w:rsid w:val="00B015A4"/>
    <w:rsid w:val="00B01867"/>
    <w:rsid w:val="00B01C2A"/>
    <w:rsid w:val="00B01F2B"/>
    <w:rsid w:val="00B020C3"/>
    <w:rsid w:val="00B02A2F"/>
    <w:rsid w:val="00B02A8C"/>
    <w:rsid w:val="00B03181"/>
    <w:rsid w:val="00B0329B"/>
    <w:rsid w:val="00B0352F"/>
    <w:rsid w:val="00B035D3"/>
    <w:rsid w:val="00B03698"/>
    <w:rsid w:val="00B03CB7"/>
    <w:rsid w:val="00B03F0F"/>
    <w:rsid w:val="00B03FD0"/>
    <w:rsid w:val="00B04223"/>
    <w:rsid w:val="00B04A2D"/>
    <w:rsid w:val="00B04AE7"/>
    <w:rsid w:val="00B0527A"/>
    <w:rsid w:val="00B05791"/>
    <w:rsid w:val="00B057CF"/>
    <w:rsid w:val="00B059FE"/>
    <w:rsid w:val="00B05ADE"/>
    <w:rsid w:val="00B0643F"/>
    <w:rsid w:val="00B0658C"/>
    <w:rsid w:val="00B0665B"/>
    <w:rsid w:val="00B069B8"/>
    <w:rsid w:val="00B074A8"/>
    <w:rsid w:val="00B07508"/>
    <w:rsid w:val="00B07C27"/>
    <w:rsid w:val="00B1011B"/>
    <w:rsid w:val="00B10608"/>
    <w:rsid w:val="00B1060B"/>
    <w:rsid w:val="00B10D4C"/>
    <w:rsid w:val="00B11E78"/>
    <w:rsid w:val="00B11F0B"/>
    <w:rsid w:val="00B1249C"/>
    <w:rsid w:val="00B12EFF"/>
    <w:rsid w:val="00B138A8"/>
    <w:rsid w:val="00B13BC5"/>
    <w:rsid w:val="00B13C02"/>
    <w:rsid w:val="00B13CB2"/>
    <w:rsid w:val="00B13D01"/>
    <w:rsid w:val="00B13DE7"/>
    <w:rsid w:val="00B13F76"/>
    <w:rsid w:val="00B14A7B"/>
    <w:rsid w:val="00B14CD2"/>
    <w:rsid w:val="00B14E7F"/>
    <w:rsid w:val="00B15449"/>
    <w:rsid w:val="00B155BF"/>
    <w:rsid w:val="00B16582"/>
    <w:rsid w:val="00B16987"/>
    <w:rsid w:val="00B16C91"/>
    <w:rsid w:val="00B172F3"/>
    <w:rsid w:val="00B17C38"/>
    <w:rsid w:val="00B2055C"/>
    <w:rsid w:val="00B207E2"/>
    <w:rsid w:val="00B209AD"/>
    <w:rsid w:val="00B21022"/>
    <w:rsid w:val="00B21172"/>
    <w:rsid w:val="00B2172F"/>
    <w:rsid w:val="00B2193A"/>
    <w:rsid w:val="00B21E0D"/>
    <w:rsid w:val="00B222EC"/>
    <w:rsid w:val="00B2246C"/>
    <w:rsid w:val="00B22D49"/>
    <w:rsid w:val="00B22E7F"/>
    <w:rsid w:val="00B2319A"/>
    <w:rsid w:val="00B233E3"/>
    <w:rsid w:val="00B23EF6"/>
    <w:rsid w:val="00B23F43"/>
    <w:rsid w:val="00B240F0"/>
    <w:rsid w:val="00B242EC"/>
    <w:rsid w:val="00B245A8"/>
    <w:rsid w:val="00B24A57"/>
    <w:rsid w:val="00B250FE"/>
    <w:rsid w:val="00B251CE"/>
    <w:rsid w:val="00B252F4"/>
    <w:rsid w:val="00B2557E"/>
    <w:rsid w:val="00B255AC"/>
    <w:rsid w:val="00B25705"/>
    <w:rsid w:val="00B257BC"/>
    <w:rsid w:val="00B25881"/>
    <w:rsid w:val="00B259A0"/>
    <w:rsid w:val="00B25DF2"/>
    <w:rsid w:val="00B26574"/>
    <w:rsid w:val="00B26AF7"/>
    <w:rsid w:val="00B26B0C"/>
    <w:rsid w:val="00B272C9"/>
    <w:rsid w:val="00B272DA"/>
    <w:rsid w:val="00B2738D"/>
    <w:rsid w:val="00B27D8E"/>
    <w:rsid w:val="00B30799"/>
    <w:rsid w:val="00B3105D"/>
    <w:rsid w:val="00B31426"/>
    <w:rsid w:val="00B317A2"/>
    <w:rsid w:val="00B32A3E"/>
    <w:rsid w:val="00B32F38"/>
    <w:rsid w:val="00B330E9"/>
    <w:rsid w:val="00B3341E"/>
    <w:rsid w:val="00B33BCE"/>
    <w:rsid w:val="00B340CC"/>
    <w:rsid w:val="00B3429E"/>
    <w:rsid w:val="00B34522"/>
    <w:rsid w:val="00B34590"/>
    <w:rsid w:val="00B3463C"/>
    <w:rsid w:val="00B34C48"/>
    <w:rsid w:val="00B34ED3"/>
    <w:rsid w:val="00B3529E"/>
    <w:rsid w:val="00B35A7D"/>
    <w:rsid w:val="00B35C10"/>
    <w:rsid w:val="00B35D5A"/>
    <w:rsid w:val="00B360BC"/>
    <w:rsid w:val="00B361C5"/>
    <w:rsid w:val="00B36998"/>
    <w:rsid w:val="00B36A07"/>
    <w:rsid w:val="00B36C80"/>
    <w:rsid w:val="00B370A4"/>
    <w:rsid w:val="00B370D3"/>
    <w:rsid w:val="00B376F0"/>
    <w:rsid w:val="00B37977"/>
    <w:rsid w:val="00B37984"/>
    <w:rsid w:val="00B37D08"/>
    <w:rsid w:val="00B37E75"/>
    <w:rsid w:val="00B40245"/>
    <w:rsid w:val="00B402EA"/>
    <w:rsid w:val="00B40425"/>
    <w:rsid w:val="00B404B6"/>
    <w:rsid w:val="00B40776"/>
    <w:rsid w:val="00B41006"/>
    <w:rsid w:val="00B415F2"/>
    <w:rsid w:val="00B41EF2"/>
    <w:rsid w:val="00B42120"/>
    <w:rsid w:val="00B425D4"/>
    <w:rsid w:val="00B42619"/>
    <w:rsid w:val="00B43049"/>
    <w:rsid w:val="00B43149"/>
    <w:rsid w:val="00B43180"/>
    <w:rsid w:val="00B432B2"/>
    <w:rsid w:val="00B43327"/>
    <w:rsid w:val="00B4332C"/>
    <w:rsid w:val="00B4356A"/>
    <w:rsid w:val="00B43625"/>
    <w:rsid w:val="00B4381B"/>
    <w:rsid w:val="00B43B3E"/>
    <w:rsid w:val="00B43D36"/>
    <w:rsid w:val="00B4403A"/>
    <w:rsid w:val="00B44452"/>
    <w:rsid w:val="00B445E3"/>
    <w:rsid w:val="00B44685"/>
    <w:rsid w:val="00B446C5"/>
    <w:rsid w:val="00B447BC"/>
    <w:rsid w:val="00B44C1E"/>
    <w:rsid w:val="00B45027"/>
    <w:rsid w:val="00B4553C"/>
    <w:rsid w:val="00B46129"/>
    <w:rsid w:val="00B4630A"/>
    <w:rsid w:val="00B46CDD"/>
    <w:rsid w:val="00B46DB1"/>
    <w:rsid w:val="00B47574"/>
    <w:rsid w:val="00B47632"/>
    <w:rsid w:val="00B47D53"/>
    <w:rsid w:val="00B500CE"/>
    <w:rsid w:val="00B502A9"/>
    <w:rsid w:val="00B50948"/>
    <w:rsid w:val="00B509E9"/>
    <w:rsid w:val="00B5114E"/>
    <w:rsid w:val="00B51334"/>
    <w:rsid w:val="00B517D8"/>
    <w:rsid w:val="00B521A0"/>
    <w:rsid w:val="00B5244D"/>
    <w:rsid w:val="00B52697"/>
    <w:rsid w:val="00B52808"/>
    <w:rsid w:val="00B5283B"/>
    <w:rsid w:val="00B53356"/>
    <w:rsid w:val="00B53E17"/>
    <w:rsid w:val="00B53E25"/>
    <w:rsid w:val="00B540EE"/>
    <w:rsid w:val="00B54D46"/>
    <w:rsid w:val="00B55090"/>
    <w:rsid w:val="00B55AE0"/>
    <w:rsid w:val="00B56711"/>
    <w:rsid w:val="00B56D70"/>
    <w:rsid w:val="00B57815"/>
    <w:rsid w:val="00B57838"/>
    <w:rsid w:val="00B57B25"/>
    <w:rsid w:val="00B60087"/>
    <w:rsid w:val="00B600B1"/>
    <w:rsid w:val="00B6029E"/>
    <w:rsid w:val="00B60351"/>
    <w:rsid w:val="00B60C77"/>
    <w:rsid w:val="00B62056"/>
    <w:rsid w:val="00B6277B"/>
    <w:rsid w:val="00B62D0C"/>
    <w:rsid w:val="00B62F01"/>
    <w:rsid w:val="00B63258"/>
    <w:rsid w:val="00B63847"/>
    <w:rsid w:val="00B63A9A"/>
    <w:rsid w:val="00B63AE5"/>
    <w:rsid w:val="00B64313"/>
    <w:rsid w:val="00B643C8"/>
    <w:rsid w:val="00B647BF"/>
    <w:rsid w:val="00B64CCC"/>
    <w:rsid w:val="00B64E26"/>
    <w:rsid w:val="00B6526E"/>
    <w:rsid w:val="00B6532F"/>
    <w:rsid w:val="00B657E3"/>
    <w:rsid w:val="00B6595F"/>
    <w:rsid w:val="00B664EC"/>
    <w:rsid w:val="00B66DCB"/>
    <w:rsid w:val="00B674C8"/>
    <w:rsid w:val="00B6782B"/>
    <w:rsid w:val="00B6787C"/>
    <w:rsid w:val="00B6790C"/>
    <w:rsid w:val="00B67990"/>
    <w:rsid w:val="00B67CF2"/>
    <w:rsid w:val="00B67D06"/>
    <w:rsid w:val="00B67DBF"/>
    <w:rsid w:val="00B67F4B"/>
    <w:rsid w:val="00B67F9A"/>
    <w:rsid w:val="00B70105"/>
    <w:rsid w:val="00B707BA"/>
    <w:rsid w:val="00B711B8"/>
    <w:rsid w:val="00B7144F"/>
    <w:rsid w:val="00B714DE"/>
    <w:rsid w:val="00B7191A"/>
    <w:rsid w:val="00B71EED"/>
    <w:rsid w:val="00B71FBD"/>
    <w:rsid w:val="00B72097"/>
    <w:rsid w:val="00B720A6"/>
    <w:rsid w:val="00B72210"/>
    <w:rsid w:val="00B722E6"/>
    <w:rsid w:val="00B72340"/>
    <w:rsid w:val="00B723C3"/>
    <w:rsid w:val="00B72F34"/>
    <w:rsid w:val="00B73057"/>
    <w:rsid w:val="00B7309C"/>
    <w:rsid w:val="00B737DC"/>
    <w:rsid w:val="00B73A3A"/>
    <w:rsid w:val="00B73E2A"/>
    <w:rsid w:val="00B740B2"/>
    <w:rsid w:val="00B7411B"/>
    <w:rsid w:val="00B741E6"/>
    <w:rsid w:val="00B7474E"/>
    <w:rsid w:val="00B74980"/>
    <w:rsid w:val="00B749FE"/>
    <w:rsid w:val="00B74F57"/>
    <w:rsid w:val="00B756EE"/>
    <w:rsid w:val="00B75771"/>
    <w:rsid w:val="00B761AF"/>
    <w:rsid w:val="00B76504"/>
    <w:rsid w:val="00B7679F"/>
    <w:rsid w:val="00B76925"/>
    <w:rsid w:val="00B7697F"/>
    <w:rsid w:val="00B7703B"/>
    <w:rsid w:val="00B77088"/>
    <w:rsid w:val="00B77433"/>
    <w:rsid w:val="00B775E6"/>
    <w:rsid w:val="00B80CD6"/>
    <w:rsid w:val="00B80E83"/>
    <w:rsid w:val="00B815B2"/>
    <w:rsid w:val="00B81839"/>
    <w:rsid w:val="00B81C4B"/>
    <w:rsid w:val="00B81F0B"/>
    <w:rsid w:val="00B820A2"/>
    <w:rsid w:val="00B82503"/>
    <w:rsid w:val="00B82514"/>
    <w:rsid w:val="00B8282F"/>
    <w:rsid w:val="00B8347F"/>
    <w:rsid w:val="00B836A8"/>
    <w:rsid w:val="00B83ADD"/>
    <w:rsid w:val="00B8406A"/>
    <w:rsid w:val="00B84244"/>
    <w:rsid w:val="00B8425C"/>
    <w:rsid w:val="00B8494F"/>
    <w:rsid w:val="00B849B4"/>
    <w:rsid w:val="00B85512"/>
    <w:rsid w:val="00B855BF"/>
    <w:rsid w:val="00B855F4"/>
    <w:rsid w:val="00B85926"/>
    <w:rsid w:val="00B85B3E"/>
    <w:rsid w:val="00B85BE3"/>
    <w:rsid w:val="00B85ED9"/>
    <w:rsid w:val="00B86086"/>
    <w:rsid w:val="00B861BF"/>
    <w:rsid w:val="00B863E7"/>
    <w:rsid w:val="00B86A6F"/>
    <w:rsid w:val="00B86CBE"/>
    <w:rsid w:val="00B870AC"/>
    <w:rsid w:val="00B8711B"/>
    <w:rsid w:val="00B877A6"/>
    <w:rsid w:val="00B87EDB"/>
    <w:rsid w:val="00B89AE4"/>
    <w:rsid w:val="00B90838"/>
    <w:rsid w:val="00B90B76"/>
    <w:rsid w:val="00B91B8D"/>
    <w:rsid w:val="00B91C89"/>
    <w:rsid w:val="00B91D5C"/>
    <w:rsid w:val="00B91E9A"/>
    <w:rsid w:val="00B92135"/>
    <w:rsid w:val="00B9305D"/>
    <w:rsid w:val="00B9307F"/>
    <w:rsid w:val="00B930A4"/>
    <w:rsid w:val="00B934F2"/>
    <w:rsid w:val="00B935FA"/>
    <w:rsid w:val="00B93715"/>
    <w:rsid w:val="00B93793"/>
    <w:rsid w:val="00B9387E"/>
    <w:rsid w:val="00B93C1F"/>
    <w:rsid w:val="00B948BF"/>
    <w:rsid w:val="00B955DF"/>
    <w:rsid w:val="00B95622"/>
    <w:rsid w:val="00B9566C"/>
    <w:rsid w:val="00B95A1B"/>
    <w:rsid w:val="00B95BE4"/>
    <w:rsid w:val="00B964BF"/>
    <w:rsid w:val="00B9662D"/>
    <w:rsid w:val="00B96AE5"/>
    <w:rsid w:val="00B96AF8"/>
    <w:rsid w:val="00B96CFF"/>
    <w:rsid w:val="00B97422"/>
    <w:rsid w:val="00B97750"/>
    <w:rsid w:val="00B97930"/>
    <w:rsid w:val="00B97942"/>
    <w:rsid w:val="00B97C92"/>
    <w:rsid w:val="00B97E6E"/>
    <w:rsid w:val="00BA0259"/>
    <w:rsid w:val="00BA07B1"/>
    <w:rsid w:val="00BA0C41"/>
    <w:rsid w:val="00BA147A"/>
    <w:rsid w:val="00BA15FE"/>
    <w:rsid w:val="00BA16CF"/>
    <w:rsid w:val="00BA17B8"/>
    <w:rsid w:val="00BA18B7"/>
    <w:rsid w:val="00BA1BE9"/>
    <w:rsid w:val="00BA1C49"/>
    <w:rsid w:val="00BA1DAB"/>
    <w:rsid w:val="00BA2063"/>
    <w:rsid w:val="00BA2141"/>
    <w:rsid w:val="00BA2655"/>
    <w:rsid w:val="00BA2E33"/>
    <w:rsid w:val="00BA2EA5"/>
    <w:rsid w:val="00BA3065"/>
    <w:rsid w:val="00BA3838"/>
    <w:rsid w:val="00BA3A96"/>
    <w:rsid w:val="00BA3D47"/>
    <w:rsid w:val="00BA3E11"/>
    <w:rsid w:val="00BA3E63"/>
    <w:rsid w:val="00BA450F"/>
    <w:rsid w:val="00BA4528"/>
    <w:rsid w:val="00BA4DFF"/>
    <w:rsid w:val="00BA4FED"/>
    <w:rsid w:val="00BA5107"/>
    <w:rsid w:val="00BA53D0"/>
    <w:rsid w:val="00BA53D9"/>
    <w:rsid w:val="00BA55E1"/>
    <w:rsid w:val="00BA59FB"/>
    <w:rsid w:val="00BA5E15"/>
    <w:rsid w:val="00BA5ED0"/>
    <w:rsid w:val="00BA6051"/>
    <w:rsid w:val="00BA6920"/>
    <w:rsid w:val="00BA696C"/>
    <w:rsid w:val="00BA7376"/>
    <w:rsid w:val="00BA7DE9"/>
    <w:rsid w:val="00BA7E43"/>
    <w:rsid w:val="00BA7E79"/>
    <w:rsid w:val="00BB02FA"/>
    <w:rsid w:val="00BB045B"/>
    <w:rsid w:val="00BB0817"/>
    <w:rsid w:val="00BB109D"/>
    <w:rsid w:val="00BB17D0"/>
    <w:rsid w:val="00BB1EBF"/>
    <w:rsid w:val="00BB25F0"/>
    <w:rsid w:val="00BB2A2D"/>
    <w:rsid w:val="00BB2EFA"/>
    <w:rsid w:val="00BB32DD"/>
    <w:rsid w:val="00BB3394"/>
    <w:rsid w:val="00BB33FD"/>
    <w:rsid w:val="00BB37C4"/>
    <w:rsid w:val="00BB39C6"/>
    <w:rsid w:val="00BB3A0D"/>
    <w:rsid w:val="00BB4296"/>
    <w:rsid w:val="00BB47B8"/>
    <w:rsid w:val="00BB549B"/>
    <w:rsid w:val="00BB54A4"/>
    <w:rsid w:val="00BB558B"/>
    <w:rsid w:val="00BB55F1"/>
    <w:rsid w:val="00BB57CA"/>
    <w:rsid w:val="00BB6399"/>
    <w:rsid w:val="00BB6647"/>
    <w:rsid w:val="00BB693C"/>
    <w:rsid w:val="00BB6B35"/>
    <w:rsid w:val="00BB6DB1"/>
    <w:rsid w:val="00BB718B"/>
    <w:rsid w:val="00BB74C0"/>
    <w:rsid w:val="00BB779D"/>
    <w:rsid w:val="00BB77B0"/>
    <w:rsid w:val="00BB7C23"/>
    <w:rsid w:val="00BC00AA"/>
    <w:rsid w:val="00BC05A6"/>
    <w:rsid w:val="00BC0816"/>
    <w:rsid w:val="00BC0A29"/>
    <w:rsid w:val="00BC137B"/>
    <w:rsid w:val="00BC19C8"/>
    <w:rsid w:val="00BC1B58"/>
    <w:rsid w:val="00BC1D75"/>
    <w:rsid w:val="00BC1E00"/>
    <w:rsid w:val="00BC2067"/>
    <w:rsid w:val="00BC20F9"/>
    <w:rsid w:val="00BC236C"/>
    <w:rsid w:val="00BC2522"/>
    <w:rsid w:val="00BC2AC9"/>
    <w:rsid w:val="00BC3121"/>
    <w:rsid w:val="00BC317E"/>
    <w:rsid w:val="00BC3184"/>
    <w:rsid w:val="00BC320C"/>
    <w:rsid w:val="00BC3472"/>
    <w:rsid w:val="00BC3A57"/>
    <w:rsid w:val="00BC3B47"/>
    <w:rsid w:val="00BC4777"/>
    <w:rsid w:val="00BC4FF6"/>
    <w:rsid w:val="00BC59B4"/>
    <w:rsid w:val="00BC5B3C"/>
    <w:rsid w:val="00BC5DAB"/>
    <w:rsid w:val="00BC5F18"/>
    <w:rsid w:val="00BC5FF4"/>
    <w:rsid w:val="00BC677A"/>
    <w:rsid w:val="00BC7023"/>
    <w:rsid w:val="00BC7625"/>
    <w:rsid w:val="00BC78A3"/>
    <w:rsid w:val="00BC7C52"/>
    <w:rsid w:val="00BD0042"/>
    <w:rsid w:val="00BD01A9"/>
    <w:rsid w:val="00BD0632"/>
    <w:rsid w:val="00BD0F46"/>
    <w:rsid w:val="00BD121C"/>
    <w:rsid w:val="00BD151C"/>
    <w:rsid w:val="00BD1C3B"/>
    <w:rsid w:val="00BD1CB8"/>
    <w:rsid w:val="00BD2381"/>
    <w:rsid w:val="00BD2A90"/>
    <w:rsid w:val="00BD2C2A"/>
    <w:rsid w:val="00BD2E6A"/>
    <w:rsid w:val="00BD3461"/>
    <w:rsid w:val="00BD369B"/>
    <w:rsid w:val="00BD3DF2"/>
    <w:rsid w:val="00BD4035"/>
    <w:rsid w:val="00BD41B0"/>
    <w:rsid w:val="00BD41B2"/>
    <w:rsid w:val="00BD469A"/>
    <w:rsid w:val="00BD4C4E"/>
    <w:rsid w:val="00BD4D4A"/>
    <w:rsid w:val="00BD4FC6"/>
    <w:rsid w:val="00BD50B1"/>
    <w:rsid w:val="00BD50CD"/>
    <w:rsid w:val="00BD5ED4"/>
    <w:rsid w:val="00BD5F32"/>
    <w:rsid w:val="00BD5F4F"/>
    <w:rsid w:val="00BD6AA1"/>
    <w:rsid w:val="00BD7116"/>
    <w:rsid w:val="00BD74C4"/>
    <w:rsid w:val="00BD78D0"/>
    <w:rsid w:val="00BD7C93"/>
    <w:rsid w:val="00BD7F57"/>
    <w:rsid w:val="00BD7F65"/>
    <w:rsid w:val="00BE0557"/>
    <w:rsid w:val="00BE07C8"/>
    <w:rsid w:val="00BE0B50"/>
    <w:rsid w:val="00BE1015"/>
    <w:rsid w:val="00BE1055"/>
    <w:rsid w:val="00BE17CE"/>
    <w:rsid w:val="00BE1B00"/>
    <w:rsid w:val="00BE21AB"/>
    <w:rsid w:val="00BE2365"/>
    <w:rsid w:val="00BE2461"/>
    <w:rsid w:val="00BE2D91"/>
    <w:rsid w:val="00BE2E16"/>
    <w:rsid w:val="00BE4801"/>
    <w:rsid w:val="00BE5032"/>
    <w:rsid w:val="00BE559B"/>
    <w:rsid w:val="00BE55D9"/>
    <w:rsid w:val="00BE5994"/>
    <w:rsid w:val="00BE5DAD"/>
    <w:rsid w:val="00BE62A4"/>
    <w:rsid w:val="00BE63B4"/>
    <w:rsid w:val="00BE66C2"/>
    <w:rsid w:val="00BE6A36"/>
    <w:rsid w:val="00BE70C7"/>
    <w:rsid w:val="00BE710B"/>
    <w:rsid w:val="00BE787F"/>
    <w:rsid w:val="00BE7AF5"/>
    <w:rsid w:val="00BF09EB"/>
    <w:rsid w:val="00BF1779"/>
    <w:rsid w:val="00BF1E9C"/>
    <w:rsid w:val="00BF1FCB"/>
    <w:rsid w:val="00BF25EB"/>
    <w:rsid w:val="00BF2EDB"/>
    <w:rsid w:val="00BF2F49"/>
    <w:rsid w:val="00BF3192"/>
    <w:rsid w:val="00BF3B9C"/>
    <w:rsid w:val="00BF3DED"/>
    <w:rsid w:val="00BF47B2"/>
    <w:rsid w:val="00BF49D4"/>
    <w:rsid w:val="00BF4C02"/>
    <w:rsid w:val="00BF51C6"/>
    <w:rsid w:val="00BF526C"/>
    <w:rsid w:val="00BF52D4"/>
    <w:rsid w:val="00BF5406"/>
    <w:rsid w:val="00BF5A8F"/>
    <w:rsid w:val="00BF5B7E"/>
    <w:rsid w:val="00BF692E"/>
    <w:rsid w:val="00BF6B10"/>
    <w:rsid w:val="00BF6F48"/>
    <w:rsid w:val="00BF717A"/>
    <w:rsid w:val="00BF7450"/>
    <w:rsid w:val="00BF7EAF"/>
    <w:rsid w:val="00C001D1"/>
    <w:rsid w:val="00C006DA"/>
    <w:rsid w:val="00C01867"/>
    <w:rsid w:val="00C01ADF"/>
    <w:rsid w:val="00C01B02"/>
    <w:rsid w:val="00C01C19"/>
    <w:rsid w:val="00C01F41"/>
    <w:rsid w:val="00C01F6D"/>
    <w:rsid w:val="00C02957"/>
    <w:rsid w:val="00C02A7D"/>
    <w:rsid w:val="00C02D1C"/>
    <w:rsid w:val="00C0365D"/>
    <w:rsid w:val="00C0396C"/>
    <w:rsid w:val="00C03F2D"/>
    <w:rsid w:val="00C03F87"/>
    <w:rsid w:val="00C041D2"/>
    <w:rsid w:val="00C04840"/>
    <w:rsid w:val="00C04C03"/>
    <w:rsid w:val="00C0550E"/>
    <w:rsid w:val="00C05E5A"/>
    <w:rsid w:val="00C05E72"/>
    <w:rsid w:val="00C05FAA"/>
    <w:rsid w:val="00C06408"/>
    <w:rsid w:val="00C0642E"/>
    <w:rsid w:val="00C06859"/>
    <w:rsid w:val="00C06B2F"/>
    <w:rsid w:val="00C06B44"/>
    <w:rsid w:val="00C06EDE"/>
    <w:rsid w:val="00C07019"/>
    <w:rsid w:val="00C0712E"/>
    <w:rsid w:val="00C07147"/>
    <w:rsid w:val="00C07D03"/>
    <w:rsid w:val="00C109F6"/>
    <w:rsid w:val="00C10E36"/>
    <w:rsid w:val="00C10F15"/>
    <w:rsid w:val="00C1154A"/>
    <w:rsid w:val="00C11576"/>
    <w:rsid w:val="00C11A88"/>
    <w:rsid w:val="00C11B03"/>
    <w:rsid w:val="00C11B6C"/>
    <w:rsid w:val="00C12269"/>
    <w:rsid w:val="00C12F61"/>
    <w:rsid w:val="00C130D2"/>
    <w:rsid w:val="00C13361"/>
    <w:rsid w:val="00C13519"/>
    <w:rsid w:val="00C13B48"/>
    <w:rsid w:val="00C1400E"/>
    <w:rsid w:val="00C141B7"/>
    <w:rsid w:val="00C1469A"/>
    <w:rsid w:val="00C14916"/>
    <w:rsid w:val="00C14B24"/>
    <w:rsid w:val="00C14E80"/>
    <w:rsid w:val="00C15033"/>
    <w:rsid w:val="00C15063"/>
    <w:rsid w:val="00C156B6"/>
    <w:rsid w:val="00C15BDA"/>
    <w:rsid w:val="00C15BE5"/>
    <w:rsid w:val="00C15E6D"/>
    <w:rsid w:val="00C161EF"/>
    <w:rsid w:val="00C1648B"/>
    <w:rsid w:val="00C1655E"/>
    <w:rsid w:val="00C1666D"/>
    <w:rsid w:val="00C1686F"/>
    <w:rsid w:val="00C169D3"/>
    <w:rsid w:val="00C16BAA"/>
    <w:rsid w:val="00C16C55"/>
    <w:rsid w:val="00C1718E"/>
    <w:rsid w:val="00C1768E"/>
    <w:rsid w:val="00C2009E"/>
    <w:rsid w:val="00C209FA"/>
    <w:rsid w:val="00C20A6F"/>
    <w:rsid w:val="00C20DDC"/>
    <w:rsid w:val="00C21198"/>
    <w:rsid w:val="00C22061"/>
    <w:rsid w:val="00C22227"/>
    <w:rsid w:val="00C2228A"/>
    <w:rsid w:val="00C22D1C"/>
    <w:rsid w:val="00C22E1A"/>
    <w:rsid w:val="00C22E84"/>
    <w:rsid w:val="00C233A6"/>
    <w:rsid w:val="00C23FD8"/>
    <w:rsid w:val="00C24B10"/>
    <w:rsid w:val="00C252D8"/>
    <w:rsid w:val="00C2549B"/>
    <w:rsid w:val="00C256F6"/>
    <w:rsid w:val="00C2593C"/>
    <w:rsid w:val="00C26CF9"/>
    <w:rsid w:val="00C27090"/>
    <w:rsid w:val="00C2713A"/>
    <w:rsid w:val="00C271D5"/>
    <w:rsid w:val="00C27A70"/>
    <w:rsid w:val="00C27D10"/>
    <w:rsid w:val="00C27F00"/>
    <w:rsid w:val="00C30472"/>
    <w:rsid w:val="00C3049E"/>
    <w:rsid w:val="00C30501"/>
    <w:rsid w:val="00C30FC7"/>
    <w:rsid w:val="00C311F4"/>
    <w:rsid w:val="00C3134D"/>
    <w:rsid w:val="00C31354"/>
    <w:rsid w:val="00C31872"/>
    <w:rsid w:val="00C318AA"/>
    <w:rsid w:val="00C31A06"/>
    <w:rsid w:val="00C31A71"/>
    <w:rsid w:val="00C31B16"/>
    <w:rsid w:val="00C31C9D"/>
    <w:rsid w:val="00C328F6"/>
    <w:rsid w:val="00C32A31"/>
    <w:rsid w:val="00C33390"/>
    <w:rsid w:val="00C339A1"/>
    <w:rsid w:val="00C33CE6"/>
    <w:rsid w:val="00C3493F"/>
    <w:rsid w:val="00C357A5"/>
    <w:rsid w:val="00C358CE"/>
    <w:rsid w:val="00C360EB"/>
    <w:rsid w:val="00C3666C"/>
    <w:rsid w:val="00C368D9"/>
    <w:rsid w:val="00C36F60"/>
    <w:rsid w:val="00C370C3"/>
    <w:rsid w:val="00C372F2"/>
    <w:rsid w:val="00C376C1"/>
    <w:rsid w:val="00C3786B"/>
    <w:rsid w:val="00C378C8"/>
    <w:rsid w:val="00C37FC0"/>
    <w:rsid w:val="00C40694"/>
    <w:rsid w:val="00C40B53"/>
    <w:rsid w:val="00C40B72"/>
    <w:rsid w:val="00C40F43"/>
    <w:rsid w:val="00C41604"/>
    <w:rsid w:val="00C418F3"/>
    <w:rsid w:val="00C41F80"/>
    <w:rsid w:val="00C42765"/>
    <w:rsid w:val="00C42926"/>
    <w:rsid w:val="00C4299A"/>
    <w:rsid w:val="00C429B0"/>
    <w:rsid w:val="00C43297"/>
    <w:rsid w:val="00C432CB"/>
    <w:rsid w:val="00C433EA"/>
    <w:rsid w:val="00C4365E"/>
    <w:rsid w:val="00C438B0"/>
    <w:rsid w:val="00C43952"/>
    <w:rsid w:val="00C442E2"/>
    <w:rsid w:val="00C4449E"/>
    <w:rsid w:val="00C4488C"/>
    <w:rsid w:val="00C44EE1"/>
    <w:rsid w:val="00C44EFD"/>
    <w:rsid w:val="00C44F41"/>
    <w:rsid w:val="00C451D9"/>
    <w:rsid w:val="00C454E3"/>
    <w:rsid w:val="00C45646"/>
    <w:rsid w:val="00C458D1"/>
    <w:rsid w:val="00C45D10"/>
    <w:rsid w:val="00C4610F"/>
    <w:rsid w:val="00C46313"/>
    <w:rsid w:val="00C4640A"/>
    <w:rsid w:val="00C466A0"/>
    <w:rsid w:val="00C466F4"/>
    <w:rsid w:val="00C47087"/>
    <w:rsid w:val="00C47453"/>
    <w:rsid w:val="00C4749F"/>
    <w:rsid w:val="00C478FD"/>
    <w:rsid w:val="00C47B51"/>
    <w:rsid w:val="00C47DE9"/>
    <w:rsid w:val="00C50078"/>
    <w:rsid w:val="00C508B6"/>
    <w:rsid w:val="00C50B57"/>
    <w:rsid w:val="00C50E98"/>
    <w:rsid w:val="00C5112F"/>
    <w:rsid w:val="00C511B0"/>
    <w:rsid w:val="00C51378"/>
    <w:rsid w:val="00C51578"/>
    <w:rsid w:val="00C51D65"/>
    <w:rsid w:val="00C528C5"/>
    <w:rsid w:val="00C530B3"/>
    <w:rsid w:val="00C535D5"/>
    <w:rsid w:val="00C53614"/>
    <w:rsid w:val="00C53855"/>
    <w:rsid w:val="00C53A2A"/>
    <w:rsid w:val="00C53A79"/>
    <w:rsid w:val="00C53ACB"/>
    <w:rsid w:val="00C53D15"/>
    <w:rsid w:val="00C54167"/>
    <w:rsid w:val="00C5435C"/>
    <w:rsid w:val="00C5448E"/>
    <w:rsid w:val="00C54816"/>
    <w:rsid w:val="00C54E56"/>
    <w:rsid w:val="00C55480"/>
    <w:rsid w:val="00C5553A"/>
    <w:rsid w:val="00C55AD2"/>
    <w:rsid w:val="00C57056"/>
    <w:rsid w:val="00C57150"/>
    <w:rsid w:val="00C571A0"/>
    <w:rsid w:val="00C572B4"/>
    <w:rsid w:val="00C57320"/>
    <w:rsid w:val="00C576CB"/>
    <w:rsid w:val="00C57C8B"/>
    <w:rsid w:val="00C6144D"/>
    <w:rsid w:val="00C6173B"/>
    <w:rsid w:val="00C61C7F"/>
    <w:rsid w:val="00C61D4D"/>
    <w:rsid w:val="00C622F7"/>
    <w:rsid w:val="00C62793"/>
    <w:rsid w:val="00C62B35"/>
    <w:rsid w:val="00C62C47"/>
    <w:rsid w:val="00C6368D"/>
    <w:rsid w:val="00C636E0"/>
    <w:rsid w:val="00C638FF"/>
    <w:rsid w:val="00C63E70"/>
    <w:rsid w:val="00C647C3"/>
    <w:rsid w:val="00C64D18"/>
    <w:rsid w:val="00C64F27"/>
    <w:rsid w:val="00C65241"/>
    <w:rsid w:val="00C656DD"/>
    <w:rsid w:val="00C65F33"/>
    <w:rsid w:val="00C6619B"/>
    <w:rsid w:val="00C6627D"/>
    <w:rsid w:val="00C665B3"/>
    <w:rsid w:val="00C669FB"/>
    <w:rsid w:val="00C66CE8"/>
    <w:rsid w:val="00C66E8C"/>
    <w:rsid w:val="00C6746A"/>
    <w:rsid w:val="00C679BB"/>
    <w:rsid w:val="00C67BE6"/>
    <w:rsid w:val="00C67FD8"/>
    <w:rsid w:val="00C7021C"/>
    <w:rsid w:val="00C704EF"/>
    <w:rsid w:val="00C7064B"/>
    <w:rsid w:val="00C708B7"/>
    <w:rsid w:val="00C70A91"/>
    <w:rsid w:val="00C70ED4"/>
    <w:rsid w:val="00C718CA"/>
    <w:rsid w:val="00C71B8D"/>
    <w:rsid w:val="00C71BC5"/>
    <w:rsid w:val="00C723EC"/>
    <w:rsid w:val="00C72562"/>
    <w:rsid w:val="00C727B4"/>
    <w:rsid w:val="00C72CDE"/>
    <w:rsid w:val="00C72D17"/>
    <w:rsid w:val="00C73292"/>
    <w:rsid w:val="00C73639"/>
    <w:rsid w:val="00C73EAC"/>
    <w:rsid w:val="00C7444D"/>
    <w:rsid w:val="00C7496C"/>
    <w:rsid w:val="00C749A5"/>
    <w:rsid w:val="00C75727"/>
    <w:rsid w:val="00C75881"/>
    <w:rsid w:val="00C75A4E"/>
    <w:rsid w:val="00C75BAE"/>
    <w:rsid w:val="00C760C3"/>
    <w:rsid w:val="00C762BB"/>
    <w:rsid w:val="00C765B0"/>
    <w:rsid w:val="00C77F5B"/>
    <w:rsid w:val="00C80085"/>
    <w:rsid w:val="00C800D6"/>
    <w:rsid w:val="00C8061A"/>
    <w:rsid w:val="00C8120C"/>
    <w:rsid w:val="00C8121F"/>
    <w:rsid w:val="00C812B3"/>
    <w:rsid w:val="00C8180D"/>
    <w:rsid w:val="00C81C0D"/>
    <w:rsid w:val="00C81EFA"/>
    <w:rsid w:val="00C8214D"/>
    <w:rsid w:val="00C82181"/>
    <w:rsid w:val="00C822D7"/>
    <w:rsid w:val="00C82421"/>
    <w:rsid w:val="00C8287A"/>
    <w:rsid w:val="00C82D29"/>
    <w:rsid w:val="00C82EF9"/>
    <w:rsid w:val="00C833AC"/>
    <w:rsid w:val="00C83654"/>
    <w:rsid w:val="00C83985"/>
    <w:rsid w:val="00C83AA2"/>
    <w:rsid w:val="00C83AA7"/>
    <w:rsid w:val="00C83DD0"/>
    <w:rsid w:val="00C83DE7"/>
    <w:rsid w:val="00C83F97"/>
    <w:rsid w:val="00C84261"/>
    <w:rsid w:val="00C84537"/>
    <w:rsid w:val="00C84805"/>
    <w:rsid w:val="00C848CE"/>
    <w:rsid w:val="00C85133"/>
    <w:rsid w:val="00C854D2"/>
    <w:rsid w:val="00C85589"/>
    <w:rsid w:val="00C86433"/>
    <w:rsid w:val="00C864BD"/>
    <w:rsid w:val="00C86725"/>
    <w:rsid w:val="00C86833"/>
    <w:rsid w:val="00C869BC"/>
    <w:rsid w:val="00C86A5D"/>
    <w:rsid w:val="00C86BA5"/>
    <w:rsid w:val="00C86C2C"/>
    <w:rsid w:val="00C87489"/>
    <w:rsid w:val="00C87952"/>
    <w:rsid w:val="00C87B75"/>
    <w:rsid w:val="00C87E80"/>
    <w:rsid w:val="00C90186"/>
    <w:rsid w:val="00C902C8"/>
    <w:rsid w:val="00C905BC"/>
    <w:rsid w:val="00C90699"/>
    <w:rsid w:val="00C90A41"/>
    <w:rsid w:val="00C913A1"/>
    <w:rsid w:val="00C913CA"/>
    <w:rsid w:val="00C916AE"/>
    <w:rsid w:val="00C91853"/>
    <w:rsid w:val="00C91E6E"/>
    <w:rsid w:val="00C91F5E"/>
    <w:rsid w:val="00C92252"/>
    <w:rsid w:val="00C92503"/>
    <w:rsid w:val="00C92740"/>
    <w:rsid w:val="00C92D9A"/>
    <w:rsid w:val="00C92E35"/>
    <w:rsid w:val="00C92FA2"/>
    <w:rsid w:val="00C93DC9"/>
    <w:rsid w:val="00C94538"/>
    <w:rsid w:val="00C9477A"/>
    <w:rsid w:val="00C948C6"/>
    <w:rsid w:val="00C949B7"/>
    <w:rsid w:val="00C94C87"/>
    <w:rsid w:val="00C94CDA"/>
    <w:rsid w:val="00C953DB"/>
    <w:rsid w:val="00C95729"/>
    <w:rsid w:val="00C9587E"/>
    <w:rsid w:val="00C95B3C"/>
    <w:rsid w:val="00C95CB6"/>
    <w:rsid w:val="00C95EF2"/>
    <w:rsid w:val="00C9650B"/>
    <w:rsid w:val="00C9677B"/>
    <w:rsid w:val="00C96CE0"/>
    <w:rsid w:val="00C972EF"/>
    <w:rsid w:val="00C97D54"/>
    <w:rsid w:val="00C97D74"/>
    <w:rsid w:val="00CA019C"/>
    <w:rsid w:val="00CA01B7"/>
    <w:rsid w:val="00CA0206"/>
    <w:rsid w:val="00CA0312"/>
    <w:rsid w:val="00CA0842"/>
    <w:rsid w:val="00CA20C4"/>
    <w:rsid w:val="00CA210B"/>
    <w:rsid w:val="00CA2482"/>
    <w:rsid w:val="00CA27AE"/>
    <w:rsid w:val="00CA287F"/>
    <w:rsid w:val="00CA2EEB"/>
    <w:rsid w:val="00CA3004"/>
    <w:rsid w:val="00CA3119"/>
    <w:rsid w:val="00CA32D4"/>
    <w:rsid w:val="00CA36D7"/>
    <w:rsid w:val="00CA3783"/>
    <w:rsid w:val="00CA3F7A"/>
    <w:rsid w:val="00CA421E"/>
    <w:rsid w:val="00CA44CF"/>
    <w:rsid w:val="00CA4792"/>
    <w:rsid w:val="00CA4E04"/>
    <w:rsid w:val="00CA5D60"/>
    <w:rsid w:val="00CA5D90"/>
    <w:rsid w:val="00CA5FE8"/>
    <w:rsid w:val="00CA610B"/>
    <w:rsid w:val="00CA6258"/>
    <w:rsid w:val="00CA630B"/>
    <w:rsid w:val="00CA6A0B"/>
    <w:rsid w:val="00CA6C7F"/>
    <w:rsid w:val="00CA6EB0"/>
    <w:rsid w:val="00CA6F6D"/>
    <w:rsid w:val="00CA72A7"/>
    <w:rsid w:val="00CA7C45"/>
    <w:rsid w:val="00CA7C62"/>
    <w:rsid w:val="00CB07DE"/>
    <w:rsid w:val="00CB08F7"/>
    <w:rsid w:val="00CB098D"/>
    <w:rsid w:val="00CB0C4E"/>
    <w:rsid w:val="00CB0FF5"/>
    <w:rsid w:val="00CB14B0"/>
    <w:rsid w:val="00CB1B8C"/>
    <w:rsid w:val="00CB1CCA"/>
    <w:rsid w:val="00CB22AE"/>
    <w:rsid w:val="00CB27C9"/>
    <w:rsid w:val="00CB2A2F"/>
    <w:rsid w:val="00CB2FE1"/>
    <w:rsid w:val="00CB3124"/>
    <w:rsid w:val="00CB31F5"/>
    <w:rsid w:val="00CB34F8"/>
    <w:rsid w:val="00CB365C"/>
    <w:rsid w:val="00CB3BD8"/>
    <w:rsid w:val="00CB3FBD"/>
    <w:rsid w:val="00CB45FA"/>
    <w:rsid w:val="00CB4BBB"/>
    <w:rsid w:val="00CB4F4F"/>
    <w:rsid w:val="00CB4F8C"/>
    <w:rsid w:val="00CB5041"/>
    <w:rsid w:val="00CB5131"/>
    <w:rsid w:val="00CB5974"/>
    <w:rsid w:val="00CB5A2C"/>
    <w:rsid w:val="00CB5B0F"/>
    <w:rsid w:val="00CB5F0E"/>
    <w:rsid w:val="00CB6837"/>
    <w:rsid w:val="00CB70B2"/>
    <w:rsid w:val="00CB71DC"/>
    <w:rsid w:val="00CB7C97"/>
    <w:rsid w:val="00CB7E3B"/>
    <w:rsid w:val="00CC0113"/>
    <w:rsid w:val="00CC0858"/>
    <w:rsid w:val="00CC0D10"/>
    <w:rsid w:val="00CC1724"/>
    <w:rsid w:val="00CC1C74"/>
    <w:rsid w:val="00CC2509"/>
    <w:rsid w:val="00CC26EF"/>
    <w:rsid w:val="00CC29B7"/>
    <w:rsid w:val="00CC2A1D"/>
    <w:rsid w:val="00CC2DBA"/>
    <w:rsid w:val="00CC33E9"/>
    <w:rsid w:val="00CC34A4"/>
    <w:rsid w:val="00CC4807"/>
    <w:rsid w:val="00CC4E3D"/>
    <w:rsid w:val="00CC53E8"/>
    <w:rsid w:val="00CC5670"/>
    <w:rsid w:val="00CC5772"/>
    <w:rsid w:val="00CC5A85"/>
    <w:rsid w:val="00CC5D44"/>
    <w:rsid w:val="00CC616D"/>
    <w:rsid w:val="00CC6567"/>
    <w:rsid w:val="00CC6640"/>
    <w:rsid w:val="00CC67B1"/>
    <w:rsid w:val="00CC692B"/>
    <w:rsid w:val="00CC6DEF"/>
    <w:rsid w:val="00CC6EDB"/>
    <w:rsid w:val="00CC717F"/>
    <w:rsid w:val="00CC73E0"/>
    <w:rsid w:val="00CC7BBA"/>
    <w:rsid w:val="00CC7C3C"/>
    <w:rsid w:val="00CC7CDB"/>
    <w:rsid w:val="00CCCC54"/>
    <w:rsid w:val="00CD00DB"/>
    <w:rsid w:val="00CD077B"/>
    <w:rsid w:val="00CD0848"/>
    <w:rsid w:val="00CD08F1"/>
    <w:rsid w:val="00CD0D20"/>
    <w:rsid w:val="00CD1207"/>
    <w:rsid w:val="00CD18E9"/>
    <w:rsid w:val="00CD1F80"/>
    <w:rsid w:val="00CD21AF"/>
    <w:rsid w:val="00CD235A"/>
    <w:rsid w:val="00CD2377"/>
    <w:rsid w:val="00CD24DA"/>
    <w:rsid w:val="00CD2BFD"/>
    <w:rsid w:val="00CD3496"/>
    <w:rsid w:val="00CD350D"/>
    <w:rsid w:val="00CD3512"/>
    <w:rsid w:val="00CD37E8"/>
    <w:rsid w:val="00CD38D2"/>
    <w:rsid w:val="00CD3CBE"/>
    <w:rsid w:val="00CD4441"/>
    <w:rsid w:val="00CD4447"/>
    <w:rsid w:val="00CD448D"/>
    <w:rsid w:val="00CD497C"/>
    <w:rsid w:val="00CD4C74"/>
    <w:rsid w:val="00CD4DE4"/>
    <w:rsid w:val="00CD4E61"/>
    <w:rsid w:val="00CD4FDA"/>
    <w:rsid w:val="00CD55E6"/>
    <w:rsid w:val="00CD5A37"/>
    <w:rsid w:val="00CD62AD"/>
    <w:rsid w:val="00CD63F9"/>
    <w:rsid w:val="00CD65EA"/>
    <w:rsid w:val="00CD6930"/>
    <w:rsid w:val="00CD6A76"/>
    <w:rsid w:val="00CD6DE8"/>
    <w:rsid w:val="00CD6F25"/>
    <w:rsid w:val="00CD7127"/>
    <w:rsid w:val="00CD715A"/>
    <w:rsid w:val="00CD7240"/>
    <w:rsid w:val="00CD74B4"/>
    <w:rsid w:val="00CD77D1"/>
    <w:rsid w:val="00CD7959"/>
    <w:rsid w:val="00CD7AD3"/>
    <w:rsid w:val="00CD7F24"/>
    <w:rsid w:val="00CD7FB5"/>
    <w:rsid w:val="00CE0210"/>
    <w:rsid w:val="00CE0413"/>
    <w:rsid w:val="00CE0428"/>
    <w:rsid w:val="00CE058A"/>
    <w:rsid w:val="00CE08BF"/>
    <w:rsid w:val="00CE1978"/>
    <w:rsid w:val="00CE1B45"/>
    <w:rsid w:val="00CE2895"/>
    <w:rsid w:val="00CE29DD"/>
    <w:rsid w:val="00CE29E8"/>
    <w:rsid w:val="00CE2B39"/>
    <w:rsid w:val="00CE2D62"/>
    <w:rsid w:val="00CE32F3"/>
    <w:rsid w:val="00CE4561"/>
    <w:rsid w:val="00CE5590"/>
    <w:rsid w:val="00CE5604"/>
    <w:rsid w:val="00CE588D"/>
    <w:rsid w:val="00CE5952"/>
    <w:rsid w:val="00CE5B96"/>
    <w:rsid w:val="00CE6518"/>
    <w:rsid w:val="00CE6656"/>
    <w:rsid w:val="00CE6939"/>
    <w:rsid w:val="00CE6C5A"/>
    <w:rsid w:val="00CE7331"/>
    <w:rsid w:val="00CE75C3"/>
    <w:rsid w:val="00CF0097"/>
    <w:rsid w:val="00CF04F8"/>
    <w:rsid w:val="00CF0757"/>
    <w:rsid w:val="00CF0804"/>
    <w:rsid w:val="00CF0EED"/>
    <w:rsid w:val="00CF18A6"/>
    <w:rsid w:val="00CF1F89"/>
    <w:rsid w:val="00CF27AF"/>
    <w:rsid w:val="00CF2833"/>
    <w:rsid w:val="00CF29E2"/>
    <w:rsid w:val="00CF32DB"/>
    <w:rsid w:val="00CF383B"/>
    <w:rsid w:val="00CF3B66"/>
    <w:rsid w:val="00CF3F11"/>
    <w:rsid w:val="00CF4451"/>
    <w:rsid w:val="00CF453A"/>
    <w:rsid w:val="00CF48BD"/>
    <w:rsid w:val="00CF4A6A"/>
    <w:rsid w:val="00CF5EA0"/>
    <w:rsid w:val="00CF6CF4"/>
    <w:rsid w:val="00CF6DD8"/>
    <w:rsid w:val="00CF71F6"/>
    <w:rsid w:val="00CF74B6"/>
    <w:rsid w:val="00CF7621"/>
    <w:rsid w:val="00D0022F"/>
    <w:rsid w:val="00D00258"/>
    <w:rsid w:val="00D006B7"/>
    <w:rsid w:val="00D0170B"/>
    <w:rsid w:val="00D018F0"/>
    <w:rsid w:val="00D01F8F"/>
    <w:rsid w:val="00D01FA0"/>
    <w:rsid w:val="00D01FEB"/>
    <w:rsid w:val="00D02EDA"/>
    <w:rsid w:val="00D031A0"/>
    <w:rsid w:val="00D0332D"/>
    <w:rsid w:val="00D0376B"/>
    <w:rsid w:val="00D044D9"/>
    <w:rsid w:val="00D0457A"/>
    <w:rsid w:val="00D048DC"/>
    <w:rsid w:val="00D04ABD"/>
    <w:rsid w:val="00D04B03"/>
    <w:rsid w:val="00D04CE2"/>
    <w:rsid w:val="00D04F24"/>
    <w:rsid w:val="00D04F87"/>
    <w:rsid w:val="00D052E7"/>
    <w:rsid w:val="00D0530A"/>
    <w:rsid w:val="00D0539A"/>
    <w:rsid w:val="00D057D4"/>
    <w:rsid w:val="00D06205"/>
    <w:rsid w:val="00D06417"/>
    <w:rsid w:val="00D06503"/>
    <w:rsid w:val="00D066F7"/>
    <w:rsid w:val="00D0697D"/>
    <w:rsid w:val="00D06B15"/>
    <w:rsid w:val="00D071FC"/>
    <w:rsid w:val="00D074A2"/>
    <w:rsid w:val="00D07A9A"/>
    <w:rsid w:val="00D101EC"/>
    <w:rsid w:val="00D1033C"/>
    <w:rsid w:val="00D106DB"/>
    <w:rsid w:val="00D10782"/>
    <w:rsid w:val="00D107C1"/>
    <w:rsid w:val="00D1163A"/>
    <w:rsid w:val="00D11B0C"/>
    <w:rsid w:val="00D11F97"/>
    <w:rsid w:val="00D122DC"/>
    <w:rsid w:val="00D12856"/>
    <w:rsid w:val="00D12A4D"/>
    <w:rsid w:val="00D12EF0"/>
    <w:rsid w:val="00D13132"/>
    <w:rsid w:val="00D133ED"/>
    <w:rsid w:val="00D139A8"/>
    <w:rsid w:val="00D13D1B"/>
    <w:rsid w:val="00D13DFD"/>
    <w:rsid w:val="00D13F9C"/>
    <w:rsid w:val="00D13FBE"/>
    <w:rsid w:val="00D14635"/>
    <w:rsid w:val="00D1466A"/>
    <w:rsid w:val="00D14D9D"/>
    <w:rsid w:val="00D151A3"/>
    <w:rsid w:val="00D152FA"/>
    <w:rsid w:val="00D157DD"/>
    <w:rsid w:val="00D1592A"/>
    <w:rsid w:val="00D15AE0"/>
    <w:rsid w:val="00D15C86"/>
    <w:rsid w:val="00D16FFD"/>
    <w:rsid w:val="00D17488"/>
    <w:rsid w:val="00D17535"/>
    <w:rsid w:val="00D1775E"/>
    <w:rsid w:val="00D17C74"/>
    <w:rsid w:val="00D17DC2"/>
    <w:rsid w:val="00D207C0"/>
    <w:rsid w:val="00D20976"/>
    <w:rsid w:val="00D214FD"/>
    <w:rsid w:val="00D21A70"/>
    <w:rsid w:val="00D21B0A"/>
    <w:rsid w:val="00D21E2A"/>
    <w:rsid w:val="00D2208B"/>
    <w:rsid w:val="00D2209F"/>
    <w:rsid w:val="00D2223C"/>
    <w:rsid w:val="00D225F1"/>
    <w:rsid w:val="00D22616"/>
    <w:rsid w:val="00D22620"/>
    <w:rsid w:val="00D226A0"/>
    <w:rsid w:val="00D22F7C"/>
    <w:rsid w:val="00D23147"/>
    <w:rsid w:val="00D234C3"/>
    <w:rsid w:val="00D23575"/>
    <w:rsid w:val="00D238EF"/>
    <w:rsid w:val="00D240C2"/>
    <w:rsid w:val="00D2424A"/>
    <w:rsid w:val="00D244A1"/>
    <w:rsid w:val="00D246E8"/>
    <w:rsid w:val="00D24ED3"/>
    <w:rsid w:val="00D24F54"/>
    <w:rsid w:val="00D25350"/>
    <w:rsid w:val="00D2562D"/>
    <w:rsid w:val="00D258FC"/>
    <w:rsid w:val="00D25965"/>
    <w:rsid w:val="00D263AB"/>
    <w:rsid w:val="00D26722"/>
    <w:rsid w:val="00D2707B"/>
    <w:rsid w:val="00D274D3"/>
    <w:rsid w:val="00D2790B"/>
    <w:rsid w:val="00D27BEC"/>
    <w:rsid w:val="00D27FFC"/>
    <w:rsid w:val="00D3013E"/>
    <w:rsid w:val="00D301C9"/>
    <w:rsid w:val="00D31085"/>
    <w:rsid w:val="00D31630"/>
    <w:rsid w:val="00D3210B"/>
    <w:rsid w:val="00D32A88"/>
    <w:rsid w:val="00D32AEF"/>
    <w:rsid w:val="00D32EAA"/>
    <w:rsid w:val="00D331B0"/>
    <w:rsid w:val="00D331F3"/>
    <w:rsid w:val="00D33663"/>
    <w:rsid w:val="00D336E8"/>
    <w:rsid w:val="00D34594"/>
    <w:rsid w:val="00D3526D"/>
    <w:rsid w:val="00D356D1"/>
    <w:rsid w:val="00D3572D"/>
    <w:rsid w:val="00D359FA"/>
    <w:rsid w:val="00D35FBD"/>
    <w:rsid w:val="00D36860"/>
    <w:rsid w:val="00D36C95"/>
    <w:rsid w:val="00D37387"/>
    <w:rsid w:val="00D37407"/>
    <w:rsid w:val="00D37496"/>
    <w:rsid w:val="00D37CAC"/>
    <w:rsid w:val="00D37DE5"/>
    <w:rsid w:val="00D40165"/>
    <w:rsid w:val="00D406BB"/>
    <w:rsid w:val="00D409D1"/>
    <w:rsid w:val="00D40ADB"/>
    <w:rsid w:val="00D40B10"/>
    <w:rsid w:val="00D40CA6"/>
    <w:rsid w:val="00D40F24"/>
    <w:rsid w:val="00D40FC4"/>
    <w:rsid w:val="00D41217"/>
    <w:rsid w:val="00D41577"/>
    <w:rsid w:val="00D417CA"/>
    <w:rsid w:val="00D417F5"/>
    <w:rsid w:val="00D41854"/>
    <w:rsid w:val="00D41D3F"/>
    <w:rsid w:val="00D41FDF"/>
    <w:rsid w:val="00D420A4"/>
    <w:rsid w:val="00D42524"/>
    <w:rsid w:val="00D42B55"/>
    <w:rsid w:val="00D42DFC"/>
    <w:rsid w:val="00D437D0"/>
    <w:rsid w:val="00D43C5E"/>
    <w:rsid w:val="00D43EEF"/>
    <w:rsid w:val="00D4411A"/>
    <w:rsid w:val="00D44262"/>
    <w:rsid w:val="00D44EEE"/>
    <w:rsid w:val="00D4500A"/>
    <w:rsid w:val="00D451B9"/>
    <w:rsid w:val="00D45732"/>
    <w:rsid w:val="00D45800"/>
    <w:rsid w:val="00D45F50"/>
    <w:rsid w:val="00D46573"/>
    <w:rsid w:val="00D46A19"/>
    <w:rsid w:val="00D46ACA"/>
    <w:rsid w:val="00D46AE9"/>
    <w:rsid w:val="00D46EBF"/>
    <w:rsid w:val="00D470EF"/>
    <w:rsid w:val="00D47340"/>
    <w:rsid w:val="00D4769C"/>
    <w:rsid w:val="00D47B01"/>
    <w:rsid w:val="00D50096"/>
    <w:rsid w:val="00D50A76"/>
    <w:rsid w:val="00D50C47"/>
    <w:rsid w:val="00D51398"/>
    <w:rsid w:val="00D51A3E"/>
    <w:rsid w:val="00D51A7A"/>
    <w:rsid w:val="00D51FC9"/>
    <w:rsid w:val="00D51FFD"/>
    <w:rsid w:val="00D521FF"/>
    <w:rsid w:val="00D52444"/>
    <w:rsid w:val="00D5357A"/>
    <w:rsid w:val="00D53904"/>
    <w:rsid w:val="00D5398F"/>
    <w:rsid w:val="00D53B45"/>
    <w:rsid w:val="00D54665"/>
    <w:rsid w:val="00D547E8"/>
    <w:rsid w:val="00D549B0"/>
    <w:rsid w:val="00D549D0"/>
    <w:rsid w:val="00D55AC5"/>
    <w:rsid w:val="00D56251"/>
    <w:rsid w:val="00D565F2"/>
    <w:rsid w:val="00D56653"/>
    <w:rsid w:val="00D56963"/>
    <w:rsid w:val="00D56CE0"/>
    <w:rsid w:val="00D57269"/>
    <w:rsid w:val="00D57319"/>
    <w:rsid w:val="00D57807"/>
    <w:rsid w:val="00D57A16"/>
    <w:rsid w:val="00D57A21"/>
    <w:rsid w:val="00D57C80"/>
    <w:rsid w:val="00D57DF9"/>
    <w:rsid w:val="00D57FA6"/>
    <w:rsid w:val="00D6092A"/>
    <w:rsid w:val="00D60986"/>
    <w:rsid w:val="00D60D67"/>
    <w:rsid w:val="00D618F9"/>
    <w:rsid w:val="00D61923"/>
    <w:rsid w:val="00D61CB4"/>
    <w:rsid w:val="00D625C9"/>
    <w:rsid w:val="00D62ACE"/>
    <w:rsid w:val="00D62EFC"/>
    <w:rsid w:val="00D63530"/>
    <w:rsid w:val="00D6355E"/>
    <w:rsid w:val="00D63FC6"/>
    <w:rsid w:val="00D642C1"/>
    <w:rsid w:val="00D64502"/>
    <w:rsid w:val="00D6475B"/>
    <w:rsid w:val="00D64837"/>
    <w:rsid w:val="00D64838"/>
    <w:rsid w:val="00D64997"/>
    <w:rsid w:val="00D64A6B"/>
    <w:rsid w:val="00D64C49"/>
    <w:rsid w:val="00D64CCD"/>
    <w:rsid w:val="00D652A4"/>
    <w:rsid w:val="00D65406"/>
    <w:rsid w:val="00D65781"/>
    <w:rsid w:val="00D6584F"/>
    <w:rsid w:val="00D65B3B"/>
    <w:rsid w:val="00D65BA2"/>
    <w:rsid w:val="00D660AC"/>
    <w:rsid w:val="00D661BE"/>
    <w:rsid w:val="00D667CB"/>
    <w:rsid w:val="00D66911"/>
    <w:rsid w:val="00D66935"/>
    <w:rsid w:val="00D66C4C"/>
    <w:rsid w:val="00D67093"/>
    <w:rsid w:val="00D67335"/>
    <w:rsid w:val="00D67EA9"/>
    <w:rsid w:val="00D702A0"/>
    <w:rsid w:val="00D702F6"/>
    <w:rsid w:val="00D7033E"/>
    <w:rsid w:val="00D704A0"/>
    <w:rsid w:val="00D70CFC"/>
    <w:rsid w:val="00D716A5"/>
    <w:rsid w:val="00D71823"/>
    <w:rsid w:val="00D7185E"/>
    <w:rsid w:val="00D71EE9"/>
    <w:rsid w:val="00D71EF6"/>
    <w:rsid w:val="00D7200D"/>
    <w:rsid w:val="00D726F2"/>
    <w:rsid w:val="00D72B51"/>
    <w:rsid w:val="00D72FC3"/>
    <w:rsid w:val="00D72FE3"/>
    <w:rsid w:val="00D73FFE"/>
    <w:rsid w:val="00D740A6"/>
    <w:rsid w:val="00D74ABF"/>
    <w:rsid w:val="00D75373"/>
    <w:rsid w:val="00D75699"/>
    <w:rsid w:val="00D75C99"/>
    <w:rsid w:val="00D7679E"/>
    <w:rsid w:val="00D767C4"/>
    <w:rsid w:val="00D76F50"/>
    <w:rsid w:val="00D771F2"/>
    <w:rsid w:val="00D7727B"/>
    <w:rsid w:val="00D77416"/>
    <w:rsid w:val="00D7787F"/>
    <w:rsid w:val="00D77F46"/>
    <w:rsid w:val="00D803D5"/>
    <w:rsid w:val="00D803FD"/>
    <w:rsid w:val="00D805F4"/>
    <w:rsid w:val="00D80668"/>
    <w:rsid w:val="00D8096F"/>
    <w:rsid w:val="00D80CAF"/>
    <w:rsid w:val="00D80EE1"/>
    <w:rsid w:val="00D81120"/>
    <w:rsid w:val="00D81417"/>
    <w:rsid w:val="00D819E3"/>
    <w:rsid w:val="00D81B52"/>
    <w:rsid w:val="00D81C4E"/>
    <w:rsid w:val="00D8212A"/>
    <w:rsid w:val="00D82462"/>
    <w:rsid w:val="00D824E1"/>
    <w:rsid w:val="00D824EA"/>
    <w:rsid w:val="00D82636"/>
    <w:rsid w:val="00D82E11"/>
    <w:rsid w:val="00D82F14"/>
    <w:rsid w:val="00D83172"/>
    <w:rsid w:val="00D83EC9"/>
    <w:rsid w:val="00D8414A"/>
    <w:rsid w:val="00D846D6"/>
    <w:rsid w:val="00D84FA9"/>
    <w:rsid w:val="00D8530E"/>
    <w:rsid w:val="00D85D50"/>
    <w:rsid w:val="00D86165"/>
    <w:rsid w:val="00D861F8"/>
    <w:rsid w:val="00D868DE"/>
    <w:rsid w:val="00D869E6"/>
    <w:rsid w:val="00D86BB0"/>
    <w:rsid w:val="00D8747E"/>
    <w:rsid w:val="00D8750D"/>
    <w:rsid w:val="00D87569"/>
    <w:rsid w:val="00D877C4"/>
    <w:rsid w:val="00D87800"/>
    <w:rsid w:val="00D878BD"/>
    <w:rsid w:val="00D879F6"/>
    <w:rsid w:val="00D902B8"/>
    <w:rsid w:val="00D903C7"/>
    <w:rsid w:val="00D9041C"/>
    <w:rsid w:val="00D914F4"/>
    <w:rsid w:val="00D9152F"/>
    <w:rsid w:val="00D9189C"/>
    <w:rsid w:val="00D91DE2"/>
    <w:rsid w:val="00D91E2B"/>
    <w:rsid w:val="00D91E9C"/>
    <w:rsid w:val="00D9247A"/>
    <w:rsid w:val="00D9315D"/>
    <w:rsid w:val="00D93491"/>
    <w:rsid w:val="00D93541"/>
    <w:rsid w:val="00D93936"/>
    <w:rsid w:val="00D939E2"/>
    <w:rsid w:val="00D9445B"/>
    <w:rsid w:val="00D94C22"/>
    <w:rsid w:val="00D94E50"/>
    <w:rsid w:val="00D952A8"/>
    <w:rsid w:val="00D9560A"/>
    <w:rsid w:val="00D9565C"/>
    <w:rsid w:val="00D958BB"/>
    <w:rsid w:val="00D95B41"/>
    <w:rsid w:val="00D96711"/>
    <w:rsid w:val="00D96C3A"/>
    <w:rsid w:val="00D96F92"/>
    <w:rsid w:val="00D975C7"/>
    <w:rsid w:val="00D976D5"/>
    <w:rsid w:val="00DA0169"/>
    <w:rsid w:val="00DA04BE"/>
    <w:rsid w:val="00DA05B2"/>
    <w:rsid w:val="00DA086F"/>
    <w:rsid w:val="00DA0E6F"/>
    <w:rsid w:val="00DA16FF"/>
    <w:rsid w:val="00DA1BC6"/>
    <w:rsid w:val="00DA1CBE"/>
    <w:rsid w:val="00DA2006"/>
    <w:rsid w:val="00DA21BF"/>
    <w:rsid w:val="00DA2BF5"/>
    <w:rsid w:val="00DA36EC"/>
    <w:rsid w:val="00DA3865"/>
    <w:rsid w:val="00DA3903"/>
    <w:rsid w:val="00DA3C4F"/>
    <w:rsid w:val="00DA4500"/>
    <w:rsid w:val="00DA498B"/>
    <w:rsid w:val="00DA4ED6"/>
    <w:rsid w:val="00DA650F"/>
    <w:rsid w:val="00DA69CE"/>
    <w:rsid w:val="00DA750B"/>
    <w:rsid w:val="00DA7577"/>
    <w:rsid w:val="00DA7841"/>
    <w:rsid w:val="00DA7A9B"/>
    <w:rsid w:val="00DA7D51"/>
    <w:rsid w:val="00DB0018"/>
    <w:rsid w:val="00DB02E2"/>
    <w:rsid w:val="00DB0D96"/>
    <w:rsid w:val="00DB1023"/>
    <w:rsid w:val="00DB10D1"/>
    <w:rsid w:val="00DB2013"/>
    <w:rsid w:val="00DB217C"/>
    <w:rsid w:val="00DB219A"/>
    <w:rsid w:val="00DB238B"/>
    <w:rsid w:val="00DB24BE"/>
    <w:rsid w:val="00DB256B"/>
    <w:rsid w:val="00DB2962"/>
    <w:rsid w:val="00DB2ED4"/>
    <w:rsid w:val="00DB31EB"/>
    <w:rsid w:val="00DB3977"/>
    <w:rsid w:val="00DB3B83"/>
    <w:rsid w:val="00DB41E8"/>
    <w:rsid w:val="00DB44BD"/>
    <w:rsid w:val="00DB4532"/>
    <w:rsid w:val="00DB4621"/>
    <w:rsid w:val="00DB4996"/>
    <w:rsid w:val="00DB576C"/>
    <w:rsid w:val="00DB5D9E"/>
    <w:rsid w:val="00DB6DB8"/>
    <w:rsid w:val="00DB708B"/>
    <w:rsid w:val="00DB746F"/>
    <w:rsid w:val="00DB749C"/>
    <w:rsid w:val="00DB779B"/>
    <w:rsid w:val="00DB7880"/>
    <w:rsid w:val="00DB797A"/>
    <w:rsid w:val="00DB7D06"/>
    <w:rsid w:val="00DC02EA"/>
    <w:rsid w:val="00DC0676"/>
    <w:rsid w:val="00DC0C6A"/>
    <w:rsid w:val="00DC0E81"/>
    <w:rsid w:val="00DC0EC5"/>
    <w:rsid w:val="00DC1761"/>
    <w:rsid w:val="00DC1DA0"/>
    <w:rsid w:val="00DC1E45"/>
    <w:rsid w:val="00DC256F"/>
    <w:rsid w:val="00DC298E"/>
    <w:rsid w:val="00DC2DEA"/>
    <w:rsid w:val="00DC2E12"/>
    <w:rsid w:val="00DC39B7"/>
    <w:rsid w:val="00DC3CE6"/>
    <w:rsid w:val="00DC3D0D"/>
    <w:rsid w:val="00DC41A3"/>
    <w:rsid w:val="00DC4370"/>
    <w:rsid w:val="00DC4F4A"/>
    <w:rsid w:val="00DC5100"/>
    <w:rsid w:val="00DC5112"/>
    <w:rsid w:val="00DC5149"/>
    <w:rsid w:val="00DC52D2"/>
    <w:rsid w:val="00DC56D1"/>
    <w:rsid w:val="00DC5706"/>
    <w:rsid w:val="00DC58B1"/>
    <w:rsid w:val="00DC5F3B"/>
    <w:rsid w:val="00DC6339"/>
    <w:rsid w:val="00DC650B"/>
    <w:rsid w:val="00DC681F"/>
    <w:rsid w:val="00DC6CF6"/>
    <w:rsid w:val="00DC71A4"/>
    <w:rsid w:val="00DD0E63"/>
    <w:rsid w:val="00DD1054"/>
    <w:rsid w:val="00DD1259"/>
    <w:rsid w:val="00DD169D"/>
    <w:rsid w:val="00DD1CA9"/>
    <w:rsid w:val="00DD1FA5"/>
    <w:rsid w:val="00DD1FA7"/>
    <w:rsid w:val="00DD1FA9"/>
    <w:rsid w:val="00DD268A"/>
    <w:rsid w:val="00DD297E"/>
    <w:rsid w:val="00DD2EEC"/>
    <w:rsid w:val="00DD3542"/>
    <w:rsid w:val="00DD3CC8"/>
    <w:rsid w:val="00DD4605"/>
    <w:rsid w:val="00DD485B"/>
    <w:rsid w:val="00DD4CD5"/>
    <w:rsid w:val="00DD4E4A"/>
    <w:rsid w:val="00DD5490"/>
    <w:rsid w:val="00DD5AF3"/>
    <w:rsid w:val="00DD634B"/>
    <w:rsid w:val="00DD66BC"/>
    <w:rsid w:val="00DD6B44"/>
    <w:rsid w:val="00DD6BA8"/>
    <w:rsid w:val="00DD72ED"/>
    <w:rsid w:val="00DD77D7"/>
    <w:rsid w:val="00DD7CFE"/>
    <w:rsid w:val="00DD7FD9"/>
    <w:rsid w:val="00DE04A1"/>
    <w:rsid w:val="00DE07B9"/>
    <w:rsid w:val="00DE07E9"/>
    <w:rsid w:val="00DE088C"/>
    <w:rsid w:val="00DE0CD2"/>
    <w:rsid w:val="00DE0ECC"/>
    <w:rsid w:val="00DE147B"/>
    <w:rsid w:val="00DE1556"/>
    <w:rsid w:val="00DE1627"/>
    <w:rsid w:val="00DE1919"/>
    <w:rsid w:val="00DE1A21"/>
    <w:rsid w:val="00DE1EFE"/>
    <w:rsid w:val="00DE2B3C"/>
    <w:rsid w:val="00DE2C2B"/>
    <w:rsid w:val="00DE30A5"/>
    <w:rsid w:val="00DE37B8"/>
    <w:rsid w:val="00DE38DC"/>
    <w:rsid w:val="00DE38F3"/>
    <w:rsid w:val="00DE39D3"/>
    <w:rsid w:val="00DE4120"/>
    <w:rsid w:val="00DE432E"/>
    <w:rsid w:val="00DE484F"/>
    <w:rsid w:val="00DE486E"/>
    <w:rsid w:val="00DE4AF9"/>
    <w:rsid w:val="00DE4F5A"/>
    <w:rsid w:val="00DE53AA"/>
    <w:rsid w:val="00DE6462"/>
    <w:rsid w:val="00DE659A"/>
    <w:rsid w:val="00DE69C1"/>
    <w:rsid w:val="00DE6C68"/>
    <w:rsid w:val="00DE6D56"/>
    <w:rsid w:val="00DE6F64"/>
    <w:rsid w:val="00DE701B"/>
    <w:rsid w:val="00DE73C7"/>
    <w:rsid w:val="00DE7AD7"/>
    <w:rsid w:val="00DF0248"/>
    <w:rsid w:val="00DF043C"/>
    <w:rsid w:val="00DF080E"/>
    <w:rsid w:val="00DF0AA6"/>
    <w:rsid w:val="00DF0F8F"/>
    <w:rsid w:val="00DF13E6"/>
    <w:rsid w:val="00DF1FBB"/>
    <w:rsid w:val="00DF1FD0"/>
    <w:rsid w:val="00DF239E"/>
    <w:rsid w:val="00DF2513"/>
    <w:rsid w:val="00DF2784"/>
    <w:rsid w:val="00DF2A9E"/>
    <w:rsid w:val="00DF3117"/>
    <w:rsid w:val="00DF3318"/>
    <w:rsid w:val="00DF36D5"/>
    <w:rsid w:val="00DF3CB8"/>
    <w:rsid w:val="00DF47C5"/>
    <w:rsid w:val="00DF4B60"/>
    <w:rsid w:val="00DF4BCF"/>
    <w:rsid w:val="00DF4BE8"/>
    <w:rsid w:val="00DF4C20"/>
    <w:rsid w:val="00DF4D83"/>
    <w:rsid w:val="00DF5174"/>
    <w:rsid w:val="00DF517E"/>
    <w:rsid w:val="00DF572B"/>
    <w:rsid w:val="00DF57C1"/>
    <w:rsid w:val="00DF5823"/>
    <w:rsid w:val="00DF58E0"/>
    <w:rsid w:val="00DF5A72"/>
    <w:rsid w:val="00DF5ACD"/>
    <w:rsid w:val="00DF6244"/>
    <w:rsid w:val="00DF6702"/>
    <w:rsid w:val="00DF687D"/>
    <w:rsid w:val="00DF696A"/>
    <w:rsid w:val="00DF6C33"/>
    <w:rsid w:val="00DF6DFF"/>
    <w:rsid w:val="00DF7356"/>
    <w:rsid w:val="00DF7840"/>
    <w:rsid w:val="00DF7BE7"/>
    <w:rsid w:val="00DF7EFA"/>
    <w:rsid w:val="00E00185"/>
    <w:rsid w:val="00E00506"/>
    <w:rsid w:val="00E00F21"/>
    <w:rsid w:val="00E01638"/>
    <w:rsid w:val="00E01984"/>
    <w:rsid w:val="00E022FC"/>
    <w:rsid w:val="00E02D15"/>
    <w:rsid w:val="00E02FC4"/>
    <w:rsid w:val="00E03268"/>
    <w:rsid w:val="00E033A4"/>
    <w:rsid w:val="00E034FE"/>
    <w:rsid w:val="00E03587"/>
    <w:rsid w:val="00E03A1D"/>
    <w:rsid w:val="00E04825"/>
    <w:rsid w:val="00E04B60"/>
    <w:rsid w:val="00E0529E"/>
    <w:rsid w:val="00E05A28"/>
    <w:rsid w:val="00E05CFB"/>
    <w:rsid w:val="00E05D94"/>
    <w:rsid w:val="00E05F15"/>
    <w:rsid w:val="00E0620F"/>
    <w:rsid w:val="00E06755"/>
    <w:rsid w:val="00E0675F"/>
    <w:rsid w:val="00E06ABC"/>
    <w:rsid w:val="00E06C42"/>
    <w:rsid w:val="00E06DD5"/>
    <w:rsid w:val="00E06ED8"/>
    <w:rsid w:val="00E0700C"/>
    <w:rsid w:val="00E074AC"/>
    <w:rsid w:val="00E076D3"/>
    <w:rsid w:val="00E0786C"/>
    <w:rsid w:val="00E07CAD"/>
    <w:rsid w:val="00E07D07"/>
    <w:rsid w:val="00E10153"/>
    <w:rsid w:val="00E103E0"/>
    <w:rsid w:val="00E10C85"/>
    <w:rsid w:val="00E10EB3"/>
    <w:rsid w:val="00E11360"/>
    <w:rsid w:val="00E13044"/>
    <w:rsid w:val="00E131A8"/>
    <w:rsid w:val="00E13575"/>
    <w:rsid w:val="00E136BF"/>
    <w:rsid w:val="00E13BE5"/>
    <w:rsid w:val="00E13C5E"/>
    <w:rsid w:val="00E13C62"/>
    <w:rsid w:val="00E143F0"/>
    <w:rsid w:val="00E14470"/>
    <w:rsid w:val="00E14B07"/>
    <w:rsid w:val="00E14C38"/>
    <w:rsid w:val="00E14FF6"/>
    <w:rsid w:val="00E15219"/>
    <w:rsid w:val="00E15A16"/>
    <w:rsid w:val="00E15A9D"/>
    <w:rsid w:val="00E15FC6"/>
    <w:rsid w:val="00E16085"/>
    <w:rsid w:val="00E161E3"/>
    <w:rsid w:val="00E171C1"/>
    <w:rsid w:val="00E17DD0"/>
    <w:rsid w:val="00E20471"/>
    <w:rsid w:val="00E2058F"/>
    <w:rsid w:val="00E2071D"/>
    <w:rsid w:val="00E209F1"/>
    <w:rsid w:val="00E20C07"/>
    <w:rsid w:val="00E20C1B"/>
    <w:rsid w:val="00E20CC9"/>
    <w:rsid w:val="00E20D96"/>
    <w:rsid w:val="00E21277"/>
    <w:rsid w:val="00E21385"/>
    <w:rsid w:val="00E214D0"/>
    <w:rsid w:val="00E21C3A"/>
    <w:rsid w:val="00E21E8E"/>
    <w:rsid w:val="00E23089"/>
    <w:rsid w:val="00E2373D"/>
    <w:rsid w:val="00E23BD5"/>
    <w:rsid w:val="00E23FB7"/>
    <w:rsid w:val="00E23FB9"/>
    <w:rsid w:val="00E24569"/>
    <w:rsid w:val="00E24767"/>
    <w:rsid w:val="00E247EB"/>
    <w:rsid w:val="00E24B21"/>
    <w:rsid w:val="00E24B88"/>
    <w:rsid w:val="00E24B97"/>
    <w:rsid w:val="00E25073"/>
    <w:rsid w:val="00E25369"/>
    <w:rsid w:val="00E25933"/>
    <w:rsid w:val="00E25A16"/>
    <w:rsid w:val="00E25A63"/>
    <w:rsid w:val="00E25D85"/>
    <w:rsid w:val="00E25EFB"/>
    <w:rsid w:val="00E26732"/>
    <w:rsid w:val="00E26C3B"/>
    <w:rsid w:val="00E26C47"/>
    <w:rsid w:val="00E26F35"/>
    <w:rsid w:val="00E27374"/>
    <w:rsid w:val="00E27925"/>
    <w:rsid w:val="00E27E8B"/>
    <w:rsid w:val="00E30A73"/>
    <w:rsid w:val="00E30BDA"/>
    <w:rsid w:val="00E311BB"/>
    <w:rsid w:val="00E315E0"/>
    <w:rsid w:val="00E317FA"/>
    <w:rsid w:val="00E31BF8"/>
    <w:rsid w:val="00E31BFC"/>
    <w:rsid w:val="00E31C1F"/>
    <w:rsid w:val="00E31C91"/>
    <w:rsid w:val="00E324B6"/>
    <w:rsid w:val="00E32726"/>
    <w:rsid w:val="00E32727"/>
    <w:rsid w:val="00E332F1"/>
    <w:rsid w:val="00E33F49"/>
    <w:rsid w:val="00E33FCD"/>
    <w:rsid w:val="00E3404C"/>
    <w:rsid w:val="00E346FD"/>
    <w:rsid w:val="00E34713"/>
    <w:rsid w:val="00E34B9D"/>
    <w:rsid w:val="00E34C95"/>
    <w:rsid w:val="00E352A3"/>
    <w:rsid w:val="00E3550A"/>
    <w:rsid w:val="00E35523"/>
    <w:rsid w:val="00E35717"/>
    <w:rsid w:val="00E35EAF"/>
    <w:rsid w:val="00E3610B"/>
    <w:rsid w:val="00E363D0"/>
    <w:rsid w:val="00E36562"/>
    <w:rsid w:val="00E36ABA"/>
    <w:rsid w:val="00E36D3C"/>
    <w:rsid w:val="00E36E9A"/>
    <w:rsid w:val="00E37287"/>
    <w:rsid w:val="00E37509"/>
    <w:rsid w:val="00E37537"/>
    <w:rsid w:val="00E37698"/>
    <w:rsid w:val="00E37A3B"/>
    <w:rsid w:val="00E40056"/>
    <w:rsid w:val="00E400F8"/>
    <w:rsid w:val="00E40785"/>
    <w:rsid w:val="00E407EF"/>
    <w:rsid w:val="00E40C02"/>
    <w:rsid w:val="00E4123D"/>
    <w:rsid w:val="00E418E6"/>
    <w:rsid w:val="00E41D91"/>
    <w:rsid w:val="00E42673"/>
    <w:rsid w:val="00E42C33"/>
    <w:rsid w:val="00E43835"/>
    <w:rsid w:val="00E43FA8"/>
    <w:rsid w:val="00E44A5D"/>
    <w:rsid w:val="00E44C6C"/>
    <w:rsid w:val="00E45060"/>
    <w:rsid w:val="00E45767"/>
    <w:rsid w:val="00E4597B"/>
    <w:rsid w:val="00E461A2"/>
    <w:rsid w:val="00E461C3"/>
    <w:rsid w:val="00E4634D"/>
    <w:rsid w:val="00E4640A"/>
    <w:rsid w:val="00E4675D"/>
    <w:rsid w:val="00E4704A"/>
    <w:rsid w:val="00E47272"/>
    <w:rsid w:val="00E472B0"/>
    <w:rsid w:val="00E472E9"/>
    <w:rsid w:val="00E4739D"/>
    <w:rsid w:val="00E47701"/>
    <w:rsid w:val="00E47CF3"/>
    <w:rsid w:val="00E500A8"/>
    <w:rsid w:val="00E50690"/>
    <w:rsid w:val="00E50949"/>
    <w:rsid w:val="00E50D3B"/>
    <w:rsid w:val="00E50E4A"/>
    <w:rsid w:val="00E518B1"/>
    <w:rsid w:val="00E51DC8"/>
    <w:rsid w:val="00E51F08"/>
    <w:rsid w:val="00E51F14"/>
    <w:rsid w:val="00E525B2"/>
    <w:rsid w:val="00E526D1"/>
    <w:rsid w:val="00E53112"/>
    <w:rsid w:val="00E53984"/>
    <w:rsid w:val="00E53E50"/>
    <w:rsid w:val="00E5404F"/>
    <w:rsid w:val="00E54BFE"/>
    <w:rsid w:val="00E55059"/>
    <w:rsid w:val="00E55358"/>
    <w:rsid w:val="00E554AF"/>
    <w:rsid w:val="00E55647"/>
    <w:rsid w:val="00E55A33"/>
    <w:rsid w:val="00E56358"/>
    <w:rsid w:val="00E571C8"/>
    <w:rsid w:val="00E57787"/>
    <w:rsid w:val="00E578D7"/>
    <w:rsid w:val="00E57A18"/>
    <w:rsid w:val="00E57AA5"/>
    <w:rsid w:val="00E57CD9"/>
    <w:rsid w:val="00E6043F"/>
    <w:rsid w:val="00E60827"/>
    <w:rsid w:val="00E60B7E"/>
    <w:rsid w:val="00E60EDF"/>
    <w:rsid w:val="00E61075"/>
    <w:rsid w:val="00E61625"/>
    <w:rsid w:val="00E61764"/>
    <w:rsid w:val="00E61A96"/>
    <w:rsid w:val="00E6222E"/>
    <w:rsid w:val="00E6262B"/>
    <w:rsid w:val="00E62D90"/>
    <w:rsid w:val="00E62DAB"/>
    <w:rsid w:val="00E63057"/>
    <w:rsid w:val="00E64B73"/>
    <w:rsid w:val="00E64E67"/>
    <w:rsid w:val="00E650CB"/>
    <w:rsid w:val="00E65322"/>
    <w:rsid w:val="00E65B50"/>
    <w:rsid w:val="00E65D7B"/>
    <w:rsid w:val="00E66B02"/>
    <w:rsid w:val="00E66B40"/>
    <w:rsid w:val="00E66E49"/>
    <w:rsid w:val="00E6709D"/>
    <w:rsid w:val="00E67154"/>
    <w:rsid w:val="00E6749D"/>
    <w:rsid w:val="00E701F0"/>
    <w:rsid w:val="00E706F3"/>
    <w:rsid w:val="00E70730"/>
    <w:rsid w:val="00E70A08"/>
    <w:rsid w:val="00E70C46"/>
    <w:rsid w:val="00E70ED7"/>
    <w:rsid w:val="00E71033"/>
    <w:rsid w:val="00E7141E"/>
    <w:rsid w:val="00E718C5"/>
    <w:rsid w:val="00E71D3D"/>
    <w:rsid w:val="00E71F09"/>
    <w:rsid w:val="00E725A4"/>
    <w:rsid w:val="00E72CA3"/>
    <w:rsid w:val="00E72D6D"/>
    <w:rsid w:val="00E7309D"/>
    <w:rsid w:val="00E73507"/>
    <w:rsid w:val="00E73D72"/>
    <w:rsid w:val="00E73EF3"/>
    <w:rsid w:val="00E73F99"/>
    <w:rsid w:val="00E74454"/>
    <w:rsid w:val="00E75984"/>
    <w:rsid w:val="00E75A96"/>
    <w:rsid w:val="00E75B11"/>
    <w:rsid w:val="00E76209"/>
    <w:rsid w:val="00E7624A"/>
    <w:rsid w:val="00E76E4B"/>
    <w:rsid w:val="00E77396"/>
    <w:rsid w:val="00E7749E"/>
    <w:rsid w:val="00E774F8"/>
    <w:rsid w:val="00E80422"/>
    <w:rsid w:val="00E80A87"/>
    <w:rsid w:val="00E80D7D"/>
    <w:rsid w:val="00E80E33"/>
    <w:rsid w:val="00E80F31"/>
    <w:rsid w:val="00E81048"/>
    <w:rsid w:val="00E815DA"/>
    <w:rsid w:val="00E81C1B"/>
    <w:rsid w:val="00E81C7C"/>
    <w:rsid w:val="00E82739"/>
    <w:rsid w:val="00E82AE5"/>
    <w:rsid w:val="00E83007"/>
    <w:rsid w:val="00E836C4"/>
    <w:rsid w:val="00E83CB8"/>
    <w:rsid w:val="00E84704"/>
    <w:rsid w:val="00E84870"/>
    <w:rsid w:val="00E848C5"/>
    <w:rsid w:val="00E84BC1"/>
    <w:rsid w:val="00E84C60"/>
    <w:rsid w:val="00E8558D"/>
    <w:rsid w:val="00E85E0A"/>
    <w:rsid w:val="00E86651"/>
    <w:rsid w:val="00E86E8B"/>
    <w:rsid w:val="00E874D9"/>
    <w:rsid w:val="00E8766C"/>
    <w:rsid w:val="00E879E0"/>
    <w:rsid w:val="00E902F0"/>
    <w:rsid w:val="00E907C0"/>
    <w:rsid w:val="00E90AFD"/>
    <w:rsid w:val="00E90F57"/>
    <w:rsid w:val="00E90F9D"/>
    <w:rsid w:val="00E9141A"/>
    <w:rsid w:val="00E9151D"/>
    <w:rsid w:val="00E91C73"/>
    <w:rsid w:val="00E92CC4"/>
    <w:rsid w:val="00E92F86"/>
    <w:rsid w:val="00E93224"/>
    <w:rsid w:val="00E93776"/>
    <w:rsid w:val="00E9394C"/>
    <w:rsid w:val="00E939FF"/>
    <w:rsid w:val="00E93E6B"/>
    <w:rsid w:val="00E93E9A"/>
    <w:rsid w:val="00E93ED1"/>
    <w:rsid w:val="00E940AE"/>
    <w:rsid w:val="00E94A5F"/>
    <w:rsid w:val="00E94AE2"/>
    <w:rsid w:val="00E94CE2"/>
    <w:rsid w:val="00E9583C"/>
    <w:rsid w:val="00E95A8D"/>
    <w:rsid w:val="00E95A9F"/>
    <w:rsid w:val="00E95CD2"/>
    <w:rsid w:val="00E95FAE"/>
    <w:rsid w:val="00E96087"/>
    <w:rsid w:val="00E964CC"/>
    <w:rsid w:val="00E96F8F"/>
    <w:rsid w:val="00E977BB"/>
    <w:rsid w:val="00E97883"/>
    <w:rsid w:val="00E9788E"/>
    <w:rsid w:val="00E97BE9"/>
    <w:rsid w:val="00E97D04"/>
    <w:rsid w:val="00E9ABEE"/>
    <w:rsid w:val="00EA05C7"/>
    <w:rsid w:val="00EA0912"/>
    <w:rsid w:val="00EA0CDA"/>
    <w:rsid w:val="00EA11DD"/>
    <w:rsid w:val="00EA161A"/>
    <w:rsid w:val="00EA1916"/>
    <w:rsid w:val="00EA1A63"/>
    <w:rsid w:val="00EA1B59"/>
    <w:rsid w:val="00EA27AE"/>
    <w:rsid w:val="00EA2E53"/>
    <w:rsid w:val="00EA2FC5"/>
    <w:rsid w:val="00EA300B"/>
    <w:rsid w:val="00EA304C"/>
    <w:rsid w:val="00EA3322"/>
    <w:rsid w:val="00EA36B1"/>
    <w:rsid w:val="00EA3929"/>
    <w:rsid w:val="00EA399A"/>
    <w:rsid w:val="00EA3C69"/>
    <w:rsid w:val="00EA3DA0"/>
    <w:rsid w:val="00EA406A"/>
    <w:rsid w:val="00EA4E39"/>
    <w:rsid w:val="00EA507B"/>
    <w:rsid w:val="00EA5A5D"/>
    <w:rsid w:val="00EA5E1C"/>
    <w:rsid w:val="00EA6467"/>
    <w:rsid w:val="00EA6719"/>
    <w:rsid w:val="00EA69EB"/>
    <w:rsid w:val="00EA6D05"/>
    <w:rsid w:val="00EA706F"/>
    <w:rsid w:val="00EA718C"/>
    <w:rsid w:val="00EA7899"/>
    <w:rsid w:val="00EA7CE4"/>
    <w:rsid w:val="00EB0469"/>
    <w:rsid w:val="00EB05C7"/>
    <w:rsid w:val="00EB0754"/>
    <w:rsid w:val="00EB0A6E"/>
    <w:rsid w:val="00EB0D43"/>
    <w:rsid w:val="00EB1052"/>
    <w:rsid w:val="00EB18DC"/>
    <w:rsid w:val="00EB1AFD"/>
    <w:rsid w:val="00EB211E"/>
    <w:rsid w:val="00EB2226"/>
    <w:rsid w:val="00EB239D"/>
    <w:rsid w:val="00EB239E"/>
    <w:rsid w:val="00EB2762"/>
    <w:rsid w:val="00EB2DD0"/>
    <w:rsid w:val="00EB3108"/>
    <w:rsid w:val="00EB34E9"/>
    <w:rsid w:val="00EB3796"/>
    <w:rsid w:val="00EB37F3"/>
    <w:rsid w:val="00EB38B2"/>
    <w:rsid w:val="00EB39B8"/>
    <w:rsid w:val="00EB3C2B"/>
    <w:rsid w:val="00EB3C91"/>
    <w:rsid w:val="00EB3D2B"/>
    <w:rsid w:val="00EB41CA"/>
    <w:rsid w:val="00EB464B"/>
    <w:rsid w:val="00EB526F"/>
    <w:rsid w:val="00EB5416"/>
    <w:rsid w:val="00EB6577"/>
    <w:rsid w:val="00EB6C9E"/>
    <w:rsid w:val="00EB702A"/>
    <w:rsid w:val="00EB70A9"/>
    <w:rsid w:val="00EB75DD"/>
    <w:rsid w:val="00EB78F6"/>
    <w:rsid w:val="00EC02A0"/>
    <w:rsid w:val="00EC0365"/>
    <w:rsid w:val="00EC0D0C"/>
    <w:rsid w:val="00EC1079"/>
    <w:rsid w:val="00EC10BC"/>
    <w:rsid w:val="00EC1180"/>
    <w:rsid w:val="00EC128B"/>
    <w:rsid w:val="00EC1B91"/>
    <w:rsid w:val="00EC1EE9"/>
    <w:rsid w:val="00EC23CA"/>
    <w:rsid w:val="00EC29A9"/>
    <w:rsid w:val="00EC314D"/>
    <w:rsid w:val="00EC3DBF"/>
    <w:rsid w:val="00EC4124"/>
    <w:rsid w:val="00EC4216"/>
    <w:rsid w:val="00EC4328"/>
    <w:rsid w:val="00EC44F1"/>
    <w:rsid w:val="00EC4FE6"/>
    <w:rsid w:val="00EC50F4"/>
    <w:rsid w:val="00EC5113"/>
    <w:rsid w:val="00EC546E"/>
    <w:rsid w:val="00EC54C6"/>
    <w:rsid w:val="00EC567D"/>
    <w:rsid w:val="00EC570A"/>
    <w:rsid w:val="00EC58CD"/>
    <w:rsid w:val="00EC594F"/>
    <w:rsid w:val="00EC5D95"/>
    <w:rsid w:val="00EC65F9"/>
    <w:rsid w:val="00EC6772"/>
    <w:rsid w:val="00EC6A84"/>
    <w:rsid w:val="00EC6C04"/>
    <w:rsid w:val="00EC7069"/>
    <w:rsid w:val="00EC7705"/>
    <w:rsid w:val="00EC7B23"/>
    <w:rsid w:val="00ED00F1"/>
    <w:rsid w:val="00ED01B1"/>
    <w:rsid w:val="00ED0519"/>
    <w:rsid w:val="00ED0857"/>
    <w:rsid w:val="00ED1248"/>
    <w:rsid w:val="00ED167D"/>
    <w:rsid w:val="00ED1AB4"/>
    <w:rsid w:val="00ED2E8F"/>
    <w:rsid w:val="00ED30EA"/>
    <w:rsid w:val="00ED37FE"/>
    <w:rsid w:val="00ED3A82"/>
    <w:rsid w:val="00ED3ECE"/>
    <w:rsid w:val="00ED405D"/>
    <w:rsid w:val="00ED43FF"/>
    <w:rsid w:val="00ED4486"/>
    <w:rsid w:val="00ED4A93"/>
    <w:rsid w:val="00ED523B"/>
    <w:rsid w:val="00ED55B2"/>
    <w:rsid w:val="00ED58C8"/>
    <w:rsid w:val="00ED60E3"/>
    <w:rsid w:val="00ED6115"/>
    <w:rsid w:val="00ED628A"/>
    <w:rsid w:val="00ED69F0"/>
    <w:rsid w:val="00ED6A57"/>
    <w:rsid w:val="00ED6AB3"/>
    <w:rsid w:val="00ED6AE3"/>
    <w:rsid w:val="00ED7198"/>
    <w:rsid w:val="00EE0081"/>
    <w:rsid w:val="00EE030C"/>
    <w:rsid w:val="00EE0427"/>
    <w:rsid w:val="00EE0839"/>
    <w:rsid w:val="00EE0A1A"/>
    <w:rsid w:val="00EE1689"/>
    <w:rsid w:val="00EE19EB"/>
    <w:rsid w:val="00EE201C"/>
    <w:rsid w:val="00EE2418"/>
    <w:rsid w:val="00EE2BB9"/>
    <w:rsid w:val="00EE3AE2"/>
    <w:rsid w:val="00EE3F9E"/>
    <w:rsid w:val="00EE4248"/>
    <w:rsid w:val="00EE444B"/>
    <w:rsid w:val="00EE4730"/>
    <w:rsid w:val="00EE4BEC"/>
    <w:rsid w:val="00EE4D27"/>
    <w:rsid w:val="00EE5132"/>
    <w:rsid w:val="00EE59B7"/>
    <w:rsid w:val="00EE5BC7"/>
    <w:rsid w:val="00EE604B"/>
    <w:rsid w:val="00EE605A"/>
    <w:rsid w:val="00EE6211"/>
    <w:rsid w:val="00EE63C6"/>
    <w:rsid w:val="00EE68D3"/>
    <w:rsid w:val="00EE7780"/>
    <w:rsid w:val="00EE7DC1"/>
    <w:rsid w:val="00EE7E2D"/>
    <w:rsid w:val="00EF020A"/>
    <w:rsid w:val="00EF05CD"/>
    <w:rsid w:val="00EF06F0"/>
    <w:rsid w:val="00EF0790"/>
    <w:rsid w:val="00EF0CD3"/>
    <w:rsid w:val="00EF1539"/>
    <w:rsid w:val="00EF1BC5"/>
    <w:rsid w:val="00EF1EA8"/>
    <w:rsid w:val="00EF1EC4"/>
    <w:rsid w:val="00EF2973"/>
    <w:rsid w:val="00EF2B57"/>
    <w:rsid w:val="00EF2E08"/>
    <w:rsid w:val="00EF3125"/>
    <w:rsid w:val="00EF3403"/>
    <w:rsid w:val="00EF3780"/>
    <w:rsid w:val="00EF38C4"/>
    <w:rsid w:val="00EF3BFE"/>
    <w:rsid w:val="00EF3DFC"/>
    <w:rsid w:val="00EF3F3B"/>
    <w:rsid w:val="00EF4144"/>
    <w:rsid w:val="00EF4263"/>
    <w:rsid w:val="00EF4597"/>
    <w:rsid w:val="00EF459F"/>
    <w:rsid w:val="00EF4B0D"/>
    <w:rsid w:val="00EF4ECE"/>
    <w:rsid w:val="00EF55CE"/>
    <w:rsid w:val="00EF5A05"/>
    <w:rsid w:val="00EF5F03"/>
    <w:rsid w:val="00EF60FC"/>
    <w:rsid w:val="00EF6956"/>
    <w:rsid w:val="00EF73B3"/>
    <w:rsid w:val="00F00568"/>
    <w:rsid w:val="00F006A4"/>
    <w:rsid w:val="00F00812"/>
    <w:rsid w:val="00F00D3D"/>
    <w:rsid w:val="00F00D54"/>
    <w:rsid w:val="00F00ECD"/>
    <w:rsid w:val="00F0134B"/>
    <w:rsid w:val="00F01595"/>
    <w:rsid w:val="00F01D99"/>
    <w:rsid w:val="00F01ED2"/>
    <w:rsid w:val="00F022D0"/>
    <w:rsid w:val="00F02325"/>
    <w:rsid w:val="00F02C88"/>
    <w:rsid w:val="00F02E8C"/>
    <w:rsid w:val="00F034B9"/>
    <w:rsid w:val="00F036FA"/>
    <w:rsid w:val="00F03DF9"/>
    <w:rsid w:val="00F04309"/>
    <w:rsid w:val="00F0451C"/>
    <w:rsid w:val="00F04582"/>
    <w:rsid w:val="00F045E3"/>
    <w:rsid w:val="00F04C49"/>
    <w:rsid w:val="00F0534B"/>
    <w:rsid w:val="00F053B1"/>
    <w:rsid w:val="00F05628"/>
    <w:rsid w:val="00F05673"/>
    <w:rsid w:val="00F0584B"/>
    <w:rsid w:val="00F05A28"/>
    <w:rsid w:val="00F05BC9"/>
    <w:rsid w:val="00F05CD1"/>
    <w:rsid w:val="00F061A4"/>
    <w:rsid w:val="00F06219"/>
    <w:rsid w:val="00F06867"/>
    <w:rsid w:val="00F06AAF"/>
    <w:rsid w:val="00F0721C"/>
    <w:rsid w:val="00F07374"/>
    <w:rsid w:val="00F077D3"/>
    <w:rsid w:val="00F10016"/>
    <w:rsid w:val="00F104F8"/>
    <w:rsid w:val="00F105FA"/>
    <w:rsid w:val="00F10C9A"/>
    <w:rsid w:val="00F11720"/>
    <w:rsid w:val="00F117D6"/>
    <w:rsid w:val="00F11B27"/>
    <w:rsid w:val="00F11C9A"/>
    <w:rsid w:val="00F12503"/>
    <w:rsid w:val="00F12E2E"/>
    <w:rsid w:val="00F1301F"/>
    <w:rsid w:val="00F13304"/>
    <w:rsid w:val="00F13432"/>
    <w:rsid w:val="00F1399F"/>
    <w:rsid w:val="00F14605"/>
    <w:rsid w:val="00F14845"/>
    <w:rsid w:val="00F15057"/>
    <w:rsid w:val="00F15519"/>
    <w:rsid w:val="00F15F37"/>
    <w:rsid w:val="00F1659C"/>
    <w:rsid w:val="00F1676B"/>
    <w:rsid w:val="00F17631"/>
    <w:rsid w:val="00F17A6B"/>
    <w:rsid w:val="00F20793"/>
    <w:rsid w:val="00F20E3B"/>
    <w:rsid w:val="00F211CA"/>
    <w:rsid w:val="00F214BD"/>
    <w:rsid w:val="00F2164B"/>
    <w:rsid w:val="00F216DE"/>
    <w:rsid w:val="00F21775"/>
    <w:rsid w:val="00F21D27"/>
    <w:rsid w:val="00F22488"/>
    <w:rsid w:val="00F226FB"/>
    <w:rsid w:val="00F2291A"/>
    <w:rsid w:val="00F22AB3"/>
    <w:rsid w:val="00F22E5C"/>
    <w:rsid w:val="00F22F19"/>
    <w:rsid w:val="00F23AA5"/>
    <w:rsid w:val="00F23AAF"/>
    <w:rsid w:val="00F23FCD"/>
    <w:rsid w:val="00F241FC"/>
    <w:rsid w:val="00F24562"/>
    <w:rsid w:val="00F2492F"/>
    <w:rsid w:val="00F25501"/>
    <w:rsid w:val="00F25912"/>
    <w:rsid w:val="00F261EC"/>
    <w:rsid w:val="00F262A6"/>
    <w:rsid w:val="00F2679B"/>
    <w:rsid w:val="00F269EA"/>
    <w:rsid w:val="00F27255"/>
    <w:rsid w:val="00F2731F"/>
    <w:rsid w:val="00F27500"/>
    <w:rsid w:val="00F276FD"/>
    <w:rsid w:val="00F27F8E"/>
    <w:rsid w:val="00F30BB4"/>
    <w:rsid w:val="00F3140C"/>
    <w:rsid w:val="00F31510"/>
    <w:rsid w:val="00F3161B"/>
    <w:rsid w:val="00F31935"/>
    <w:rsid w:val="00F31CFA"/>
    <w:rsid w:val="00F32024"/>
    <w:rsid w:val="00F32627"/>
    <w:rsid w:val="00F32794"/>
    <w:rsid w:val="00F32ACD"/>
    <w:rsid w:val="00F32AD5"/>
    <w:rsid w:val="00F3328E"/>
    <w:rsid w:val="00F3332E"/>
    <w:rsid w:val="00F334A8"/>
    <w:rsid w:val="00F33960"/>
    <w:rsid w:val="00F33D90"/>
    <w:rsid w:val="00F33E44"/>
    <w:rsid w:val="00F3400A"/>
    <w:rsid w:val="00F340A7"/>
    <w:rsid w:val="00F3440D"/>
    <w:rsid w:val="00F34416"/>
    <w:rsid w:val="00F34631"/>
    <w:rsid w:val="00F34710"/>
    <w:rsid w:val="00F34CD3"/>
    <w:rsid w:val="00F3516F"/>
    <w:rsid w:val="00F35202"/>
    <w:rsid w:val="00F35527"/>
    <w:rsid w:val="00F35D70"/>
    <w:rsid w:val="00F362DB"/>
    <w:rsid w:val="00F36585"/>
    <w:rsid w:val="00F365D7"/>
    <w:rsid w:val="00F36633"/>
    <w:rsid w:val="00F36E67"/>
    <w:rsid w:val="00F371E5"/>
    <w:rsid w:val="00F375B4"/>
    <w:rsid w:val="00F376E1"/>
    <w:rsid w:val="00F37A31"/>
    <w:rsid w:val="00F37B50"/>
    <w:rsid w:val="00F37E99"/>
    <w:rsid w:val="00F37F4F"/>
    <w:rsid w:val="00F4034B"/>
    <w:rsid w:val="00F4048B"/>
    <w:rsid w:val="00F40AB5"/>
    <w:rsid w:val="00F40B27"/>
    <w:rsid w:val="00F413D3"/>
    <w:rsid w:val="00F41C72"/>
    <w:rsid w:val="00F41C97"/>
    <w:rsid w:val="00F41E9F"/>
    <w:rsid w:val="00F42425"/>
    <w:rsid w:val="00F424A6"/>
    <w:rsid w:val="00F42B2F"/>
    <w:rsid w:val="00F42E7A"/>
    <w:rsid w:val="00F42FE2"/>
    <w:rsid w:val="00F43AAE"/>
    <w:rsid w:val="00F4443A"/>
    <w:rsid w:val="00F44571"/>
    <w:rsid w:val="00F4468C"/>
    <w:rsid w:val="00F452F8"/>
    <w:rsid w:val="00F45378"/>
    <w:rsid w:val="00F45614"/>
    <w:rsid w:val="00F45953"/>
    <w:rsid w:val="00F45DA1"/>
    <w:rsid w:val="00F4741A"/>
    <w:rsid w:val="00F506B0"/>
    <w:rsid w:val="00F50B0E"/>
    <w:rsid w:val="00F50DFF"/>
    <w:rsid w:val="00F50F99"/>
    <w:rsid w:val="00F519F6"/>
    <w:rsid w:val="00F51A4C"/>
    <w:rsid w:val="00F521F2"/>
    <w:rsid w:val="00F52459"/>
    <w:rsid w:val="00F52BC3"/>
    <w:rsid w:val="00F52BD7"/>
    <w:rsid w:val="00F52BF5"/>
    <w:rsid w:val="00F533CB"/>
    <w:rsid w:val="00F535B2"/>
    <w:rsid w:val="00F53614"/>
    <w:rsid w:val="00F53D58"/>
    <w:rsid w:val="00F53E82"/>
    <w:rsid w:val="00F542DE"/>
    <w:rsid w:val="00F554EF"/>
    <w:rsid w:val="00F561AB"/>
    <w:rsid w:val="00F56762"/>
    <w:rsid w:val="00F56F36"/>
    <w:rsid w:val="00F57AAD"/>
    <w:rsid w:val="00F57C2A"/>
    <w:rsid w:val="00F5E6C7"/>
    <w:rsid w:val="00F60397"/>
    <w:rsid w:val="00F609A9"/>
    <w:rsid w:val="00F60B22"/>
    <w:rsid w:val="00F60C4D"/>
    <w:rsid w:val="00F60C4E"/>
    <w:rsid w:val="00F61320"/>
    <w:rsid w:val="00F613C3"/>
    <w:rsid w:val="00F6161D"/>
    <w:rsid w:val="00F61A60"/>
    <w:rsid w:val="00F61B9D"/>
    <w:rsid w:val="00F61CA4"/>
    <w:rsid w:val="00F622CD"/>
    <w:rsid w:val="00F629C4"/>
    <w:rsid w:val="00F62D35"/>
    <w:rsid w:val="00F62EFA"/>
    <w:rsid w:val="00F6300B"/>
    <w:rsid w:val="00F631F1"/>
    <w:rsid w:val="00F6394E"/>
    <w:rsid w:val="00F640AA"/>
    <w:rsid w:val="00F642B5"/>
    <w:rsid w:val="00F642DE"/>
    <w:rsid w:val="00F648B2"/>
    <w:rsid w:val="00F64A08"/>
    <w:rsid w:val="00F656D8"/>
    <w:rsid w:val="00F66287"/>
    <w:rsid w:val="00F6656E"/>
    <w:rsid w:val="00F6677B"/>
    <w:rsid w:val="00F66AA9"/>
    <w:rsid w:val="00F6701B"/>
    <w:rsid w:val="00F6764E"/>
    <w:rsid w:val="00F67D1F"/>
    <w:rsid w:val="00F704B5"/>
    <w:rsid w:val="00F704F1"/>
    <w:rsid w:val="00F708F6"/>
    <w:rsid w:val="00F70B19"/>
    <w:rsid w:val="00F70F3F"/>
    <w:rsid w:val="00F711D0"/>
    <w:rsid w:val="00F711F7"/>
    <w:rsid w:val="00F71DF2"/>
    <w:rsid w:val="00F72554"/>
    <w:rsid w:val="00F728E5"/>
    <w:rsid w:val="00F72D02"/>
    <w:rsid w:val="00F73411"/>
    <w:rsid w:val="00F73F79"/>
    <w:rsid w:val="00F74465"/>
    <w:rsid w:val="00F744B3"/>
    <w:rsid w:val="00F74AD0"/>
    <w:rsid w:val="00F74D4C"/>
    <w:rsid w:val="00F75573"/>
    <w:rsid w:val="00F75978"/>
    <w:rsid w:val="00F7619E"/>
    <w:rsid w:val="00F769BD"/>
    <w:rsid w:val="00F773DB"/>
    <w:rsid w:val="00F77496"/>
    <w:rsid w:val="00F77669"/>
    <w:rsid w:val="00F77ACD"/>
    <w:rsid w:val="00F77C72"/>
    <w:rsid w:val="00F8026D"/>
    <w:rsid w:val="00F806EA"/>
    <w:rsid w:val="00F80829"/>
    <w:rsid w:val="00F808CE"/>
    <w:rsid w:val="00F80A37"/>
    <w:rsid w:val="00F80E5C"/>
    <w:rsid w:val="00F811E0"/>
    <w:rsid w:val="00F81546"/>
    <w:rsid w:val="00F81A28"/>
    <w:rsid w:val="00F81C54"/>
    <w:rsid w:val="00F81CD8"/>
    <w:rsid w:val="00F8215F"/>
    <w:rsid w:val="00F8239F"/>
    <w:rsid w:val="00F82D34"/>
    <w:rsid w:val="00F831C0"/>
    <w:rsid w:val="00F836CD"/>
    <w:rsid w:val="00F838A2"/>
    <w:rsid w:val="00F83992"/>
    <w:rsid w:val="00F83D0A"/>
    <w:rsid w:val="00F84C73"/>
    <w:rsid w:val="00F8531A"/>
    <w:rsid w:val="00F85D18"/>
    <w:rsid w:val="00F85FF8"/>
    <w:rsid w:val="00F86150"/>
    <w:rsid w:val="00F8655E"/>
    <w:rsid w:val="00F86620"/>
    <w:rsid w:val="00F86921"/>
    <w:rsid w:val="00F86E74"/>
    <w:rsid w:val="00F877D6"/>
    <w:rsid w:val="00F87A32"/>
    <w:rsid w:val="00F87B61"/>
    <w:rsid w:val="00F87D62"/>
    <w:rsid w:val="00F87D9F"/>
    <w:rsid w:val="00F87F61"/>
    <w:rsid w:val="00F90078"/>
    <w:rsid w:val="00F90181"/>
    <w:rsid w:val="00F90439"/>
    <w:rsid w:val="00F90783"/>
    <w:rsid w:val="00F90864"/>
    <w:rsid w:val="00F90C9A"/>
    <w:rsid w:val="00F90CC3"/>
    <w:rsid w:val="00F90F62"/>
    <w:rsid w:val="00F91B67"/>
    <w:rsid w:val="00F92043"/>
    <w:rsid w:val="00F920E1"/>
    <w:rsid w:val="00F9247A"/>
    <w:rsid w:val="00F92791"/>
    <w:rsid w:val="00F927AA"/>
    <w:rsid w:val="00F927D6"/>
    <w:rsid w:val="00F92AC5"/>
    <w:rsid w:val="00F92B4D"/>
    <w:rsid w:val="00F93211"/>
    <w:rsid w:val="00F938AF"/>
    <w:rsid w:val="00F93D47"/>
    <w:rsid w:val="00F93D4D"/>
    <w:rsid w:val="00F93DC7"/>
    <w:rsid w:val="00F9416A"/>
    <w:rsid w:val="00F941BA"/>
    <w:rsid w:val="00F94331"/>
    <w:rsid w:val="00F94FF8"/>
    <w:rsid w:val="00F95025"/>
    <w:rsid w:val="00F957D4"/>
    <w:rsid w:val="00F95A04"/>
    <w:rsid w:val="00F9607D"/>
    <w:rsid w:val="00F962E3"/>
    <w:rsid w:val="00F96AC0"/>
    <w:rsid w:val="00F96BD6"/>
    <w:rsid w:val="00F96C2B"/>
    <w:rsid w:val="00F96CE5"/>
    <w:rsid w:val="00F97087"/>
    <w:rsid w:val="00F970F9"/>
    <w:rsid w:val="00F97154"/>
    <w:rsid w:val="00F974D8"/>
    <w:rsid w:val="00F979EE"/>
    <w:rsid w:val="00F97DE5"/>
    <w:rsid w:val="00F97DFB"/>
    <w:rsid w:val="00FA0488"/>
    <w:rsid w:val="00FA0812"/>
    <w:rsid w:val="00FA0A2D"/>
    <w:rsid w:val="00FA0CDB"/>
    <w:rsid w:val="00FA0E6F"/>
    <w:rsid w:val="00FA0F78"/>
    <w:rsid w:val="00FA1110"/>
    <w:rsid w:val="00FA1CA8"/>
    <w:rsid w:val="00FA1F10"/>
    <w:rsid w:val="00FA2824"/>
    <w:rsid w:val="00FA2BDC"/>
    <w:rsid w:val="00FA2E19"/>
    <w:rsid w:val="00FA394A"/>
    <w:rsid w:val="00FA3DF1"/>
    <w:rsid w:val="00FA43DC"/>
    <w:rsid w:val="00FA4973"/>
    <w:rsid w:val="00FA4D86"/>
    <w:rsid w:val="00FA4E9D"/>
    <w:rsid w:val="00FA5194"/>
    <w:rsid w:val="00FA561E"/>
    <w:rsid w:val="00FA60D6"/>
    <w:rsid w:val="00FA6656"/>
    <w:rsid w:val="00FA6BFB"/>
    <w:rsid w:val="00FA72E8"/>
    <w:rsid w:val="00FA7460"/>
    <w:rsid w:val="00FA78B8"/>
    <w:rsid w:val="00FA7A62"/>
    <w:rsid w:val="00FA7FDD"/>
    <w:rsid w:val="00FB0628"/>
    <w:rsid w:val="00FB0F75"/>
    <w:rsid w:val="00FB10CF"/>
    <w:rsid w:val="00FB19A4"/>
    <w:rsid w:val="00FB1F1B"/>
    <w:rsid w:val="00FB1FC1"/>
    <w:rsid w:val="00FB219C"/>
    <w:rsid w:val="00FB254E"/>
    <w:rsid w:val="00FB2567"/>
    <w:rsid w:val="00FB2CAC"/>
    <w:rsid w:val="00FB2EDF"/>
    <w:rsid w:val="00FB2F56"/>
    <w:rsid w:val="00FB2FDB"/>
    <w:rsid w:val="00FB31E2"/>
    <w:rsid w:val="00FB32E7"/>
    <w:rsid w:val="00FB4861"/>
    <w:rsid w:val="00FB49E0"/>
    <w:rsid w:val="00FB4F22"/>
    <w:rsid w:val="00FB5022"/>
    <w:rsid w:val="00FB572B"/>
    <w:rsid w:val="00FB5A5B"/>
    <w:rsid w:val="00FB5BF7"/>
    <w:rsid w:val="00FB62D1"/>
    <w:rsid w:val="00FB6BFE"/>
    <w:rsid w:val="00FB6F79"/>
    <w:rsid w:val="00FB7604"/>
    <w:rsid w:val="00FB7A1E"/>
    <w:rsid w:val="00FC0BAD"/>
    <w:rsid w:val="00FC0D6B"/>
    <w:rsid w:val="00FC1028"/>
    <w:rsid w:val="00FC10B2"/>
    <w:rsid w:val="00FC15C9"/>
    <w:rsid w:val="00FC15D4"/>
    <w:rsid w:val="00FC1799"/>
    <w:rsid w:val="00FC1EAE"/>
    <w:rsid w:val="00FC20EA"/>
    <w:rsid w:val="00FC23AE"/>
    <w:rsid w:val="00FC28AD"/>
    <w:rsid w:val="00FC2A77"/>
    <w:rsid w:val="00FC2BF2"/>
    <w:rsid w:val="00FC2E98"/>
    <w:rsid w:val="00FC3102"/>
    <w:rsid w:val="00FC31C0"/>
    <w:rsid w:val="00FC3414"/>
    <w:rsid w:val="00FC34DB"/>
    <w:rsid w:val="00FC3B5B"/>
    <w:rsid w:val="00FC3D64"/>
    <w:rsid w:val="00FC4626"/>
    <w:rsid w:val="00FC480D"/>
    <w:rsid w:val="00FC4BC0"/>
    <w:rsid w:val="00FC4EA6"/>
    <w:rsid w:val="00FC4FDC"/>
    <w:rsid w:val="00FC5003"/>
    <w:rsid w:val="00FC54BA"/>
    <w:rsid w:val="00FC5B92"/>
    <w:rsid w:val="00FC5D9B"/>
    <w:rsid w:val="00FC5EC6"/>
    <w:rsid w:val="00FC5FE5"/>
    <w:rsid w:val="00FC68C0"/>
    <w:rsid w:val="00FC68EC"/>
    <w:rsid w:val="00FC6D02"/>
    <w:rsid w:val="00FC710A"/>
    <w:rsid w:val="00FC7318"/>
    <w:rsid w:val="00FC7409"/>
    <w:rsid w:val="00FC795E"/>
    <w:rsid w:val="00FC7F51"/>
    <w:rsid w:val="00FC7FA1"/>
    <w:rsid w:val="00FD0415"/>
    <w:rsid w:val="00FD0AEF"/>
    <w:rsid w:val="00FD0DB0"/>
    <w:rsid w:val="00FD1179"/>
    <w:rsid w:val="00FD13E9"/>
    <w:rsid w:val="00FD13F7"/>
    <w:rsid w:val="00FD13FE"/>
    <w:rsid w:val="00FD19FC"/>
    <w:rsid w:val="00FD1CF9"/>
    <w:rsid w:val="00FD2077"/>
    <w:rsid w:val="00FD2330"/>
    <w:rsid w:val="00FD238C"/>
    <w:rsid w:val="00FD24FC"/>
    <w:rsid w:val="00FD2A50"/>
    <w:rsid w:val="00FD2C04"/>
    <w:rsid w:val="00FD3022"/>
    <w:rsid w:val="00FD345B"/>
    <w:rsid w:val="00FD376F"/>
    <w:rsid w:val="00FD3A76"/>
    <w:rsid w:val="00FD4227"/>
    <w:rsid w:val="00FD43FC"/>
    <w:rsid w:val="00FD4402"/>
    <w:rsid w:val="00FD4EC2"/>
    <w:rsid w:val="00FD54BF"/>
    <w:rsid w:val="00FD565F"/>
    <w:rsid w:val="00FD5C15"/>
    <w:rsid w:val="00FD5FE1"/>
    <w:rsid w:val="00FD5FFA"/>
    <w:rsid w:val="00FD609D"/>
    <w:rsid w:val="00FD6793"/>
    <w:rsid w:val="00FD6AB8"/>
    <w:rsid w:val="00FD6FE2"/>
    <w:rsid w:val="00FD7107"/>
    <w:rsid w:val="00FE01CE"/>
    <w:rsid w:val="00FE02E3"/>
    <w:rsid w:val="00FE0406"/>
    <w:rsid w:val="00FE0486"/>
    <w:rsid w:val="00FE0878"/>
    <w:rsid w:val="00FE0B32"/>
    <w:rsid w:val="00FE1379"/>
    <w:rsid w:val="00FE20EE"/>
    <w:rsid w:val="00FE2140"/>
    <w:rsid w:val="00FE3393"/>
    <w:rsid w:val="00FE3653"/>
    <w:rsid w:val="00FE3705"/>
    <w:rsid w:val="00FE3B14"/>
    <w:rsid w:val="00FE4125"/>
    <w:rsid w:val="00FE454F"/>
    <w:rsid w:val="00FE5165"/>
    <w:rsid w:val="00FE51E5"/>
    <w:rsid w:val="00FE56B0"/>
    <w:rsid w:val="00FE5939"/>
    <w:rsid w:val="00FE59FE"/>
    <w:rsid w:val="00FE5BC1"/>
    <w:rsid w:val="00FE5C1A"/>
    <w:rsid w:val="00FE5F32"/>
    <w:rsid w:val="00FE5FFB"/>
    <w:rsid w:val="00FE6092"/>
    <w:rsid w:val="00FE77C9"/>
    <w:rsid w:val="00FE7907"/>
    <w:rsid w:val="00FE7993"/>
    <w:rsid w:val="00FE79CD"/>
    <w:rsid w:val="00FE7C34"/>
    <w:rsid w:val="00FE7F5C"/>
    <w:rsid w:val="00FE7FD8"/>
    <w:rsid w:val="00FE7FFC"/>
    <w:rsid w:val="00FF0286"/>
    <w:rsid w:val="00FF0A6C"/>
    <w:rsid w:val="00FF0EC1"/>
    <w:rsid w:val="00FF0F55"/>
    <w:rsid w:val="00FF1146"/>
    <w:rsid w:val="00FF125A"/>
    <w:rsid w:val="00FF1721"/>
    <w:rsid w:val="00FF1DE1"/>
    <w:rsid w:val="00FF1E2A"/>
    <w:rsid w:val="00FF1EF5"/>
    <w:rsid w:val="00FF2448"/>
    <w:rsid w:val="00FF28DC"/>
    <w:rsid w:val="00FF2AFF"/>
    <w:rsid w:val="00FF33AF"/>
    <w:rsid w:val="00FF3736"/>
    <w:rsid w:val="00FF45A3"/>
    <w:rsid w:val="00FF4D22"/>
    <w:rsid w:val="00FF50A3"/>
    <w:rsid w:val="00FF5316"/>
    <w:rsid w:val="00FF54D3"/>
    <w:rsid w:val="00FF5507"/>
    <w:rsid w:val="00FF58B8"/>
    <w:rsid w:val="00FF732E"/>
    <w:rsid w:val="00FF7BE8"/>
    <w:rsid w:val="0105CF5B"/>
    <w:rsid w:val="011D9386"/>
    <w:rsid w:val="014AE971"/>
    <w:rsid w:val="01585017"/>
    <w:rsid w:val="016A898E"/>
    <w:rsid w:val="016E124B"/>
    <w:rsid w:val="0182050F"/>
    <w:rsid w:val="01821735"/>
    <w:rsid w:val="0188E969"/>
    <w:rsid w:val="0197370A"/>
    <w:rsid w:val="01A0707D"/>
    <w:rsid w:val="01A56A25"/>
    <w:rsid w:val="01B739CA"/>
    <w:rsid w:val="01BC1CE3"/>
    <w:rsid w:val="01C73C24"/>
    <w:rsid w:val="01DE5F11"/>
    <w:rsid w:val="01E33F9C"/>
    <w:rsid w:val="01F65553"/>
    <w:rsid w:val="01F7052F"/>
    <w:rsid w:val="02151513"/>
    <w:rsid w:val="0215ABB3"/>
    <w:rsid w:val="0219A27B"/>
    <w:rsid w:val="02299538"/>
    <w:rsid w:val="0232FB69"/>
    <w:rsid w:val="0251C5C3"/>
    <w:rsid w:val="025C1A5E"/>
    <w:rsid w:val="025F2C2F"/>
    <w:rsid w:val="02691679"/>
    <w:rsid w:val="027186BA"/>
    <w:rsid w:val="02A8982B"/>
    <w:rsid w:val="02B487AA"/>
    <w:rsid w:val="02D59753"/>
    <w:rsid w:val="02FA5D9C"/>
    <w:rsid w:val="02FE14DA"/>
    <w:rsid w:val="030A5910"/>
    <w:rsid w:val="0345DC08"/>
    <w:rsid w:val="03460628"/>
    <w:rsid w:val="036D5459"/>
    <w:rsid w:val="03854D79"/>
    <w:rsid w:val="038CEC0A"/>
    <w:rsid w:val="03A157A8"/>
    <w:rsid w:val="03A3715F"/>
    <w:rsid w:val="03F0B9AF"/>
    <w:rsid w:val="0409E066"/>
    <w:rsid w:val="04204AF8"/>
    <w:rsid w:val="04255BAB"/>
    <w:rsid w:val="0435F596"/>
    <w:rsid w:val="0461B8DF"/>
    <w:rsid w:val="047BD58A"/>
    <w:rsid w:val="049238FD"/>
    <w:rsid w:val="04B96E01"/>
    <w:rsid w:val="04F94C96"/>
    <w:rsid w:val="04FB519B"/>
    <w:rsid w:val="04FD7B89"/>
    <w:rsid w:val="052A5292"/>
    <w:rsid w:val="0546AC9E"/>
    <w:rsid w:val="0555E4E1"/>
    <w:rsid w:val="05885ABA"/>
    <w:rsid w:val="05C34CC2"/>
    <w:rsid w:val="05E58BF2"/>
    <w:rsid w:val="0622F392"/>
    <w:rsid w:val="06321CCF"/>
    <w:rsid w:val="063973DC"/>
    <w:rsid w:val="064C6085"/>
    <w:rsid w:val="0664ED4A"/>
    <w:rsid w:val="067F5ED4"/>
    <w:rsid w:val="069A8736"/>
    <w:rsid w:val="069F935B"/>
    <w:rsid w:val="06A33FD5"/>
    <w:rsid w:val="06A4C9B4"/>
    <w:rsid w:val="06CBF69F"/>
    <w:rsid w:val="06DF73B4"/>
    <w:rsid w:val="06E12844"/>
    <w:rsid w:val="06E7FD4E"/>
    <w:rsid w:val="06F3B433"/>
    <w:rsid w:val="070EABEF"/>
    <w:rsid w:val="07435B0B"/>
    <w:rsid w:val="074719B2"/>
    <w:rsid w:val="076783B2"/>
    <w:rsid w:val="07683FD8"/>
    <w:rsid w:val="076D2181"/>
    <w:rsid w:val="07826927"/>
    <w:rsid w:val="079CD084"/>
    <w:rsid w:val="07A7431E"/>
    <w:rsid w:val="07C0FA44"/>
    <w:rsid w:val="07D25E38"/>
    <w:rsid w:val="07D47D83"/>
    <w:rsid w:val="07FF11D4"/>
    <w:rsid w:val="0802E283"/>
    <w:rsid w:val="0806C3A6"/>
    <w:rsid w:val="08192533"/>
    <w:rsid w:val="08300897"/>
    <w:rsid w:val="0839C429"/>
    <w:rsid w:val="084BAF88"/>
    <w:rsid w:val="084F5CCF"/>
    <w:rsid w:val="086E4912"/>
    <w:rsid w:val="08759F46"/>
    <w:rsid w:val="0888DAF9"/>
    <w:rsid w:val="08B92BCA"/>
    <w:rsid w:val="08E4F435"/>
    <w:rsid w:val="08FD75EA"/>
    <w:rsid w:val="0900DF0B"/>
    <w:rsid w:val="09078AA3"/>
    <w:rsid w:val="091470FE"/>
    <w:rsid w:val="091655B4"/>
    <w:rsid w:val="09287CEE"/>
    <w:rsid w:val="092F8C67"/>
    <w:rsid w:val="0931DA08"/>
    <w:rsid w:val="094825C1"/>
    <w:rsid w:val="096B3F5F"/>
    <w:rsid w:val="09876DA2"/>
    <w:rsid w:val="098AC3C5"/>
    <w:rsid w:val="0993DC95"/>
    <w:rsid w:val="09A839D2"/>
    <w:rsid w:val="09A90BAE"/>
    <w:rsid w:val="09BDAF9B"/>
    <w:rsid w:val="09BE9390"/>
    <w:rsid w:val="09BEFC73"/>
    <w:rsid w:val="09D0B128"/>
    <w:rsid w:val="09D803D0"/>
    <w:rsid w:val="09E915BB"/>
    <w:rsid w:val="09F04E83"/>
    <w:rsid w:val="0A09C422"/>
    <w:rsid w:val="0A18461A"/>
    <w:rsid w:val="0A1F99F4"/>
    <w:rsid w:val="0A298BB6"/>
    <w:rsid w:val="0A2BF925"/>
    <w:rsid w:val="0A2F1E75"/>
    <w:rsid w:val="0A3EB13E"/>
    <w:rsid w:val="0A563729"/>
    <w:rsid w:val="0A577267"/>
    <w:rsid w:val="0A876BEB"/>
    <w:rsid w:val="0A95885F"/>
    <w:rsid w:val="0AA38E5E"/>
    <w:rsid w:val="0AA64973"/>
    <w:rsid w:val="0ACDCE20"/>
    <w:rsid w:val="0AD3BA0A"/>
    <w:rsid w:val="0AD5CF75"/>
    <w:rsid w:val="0ADBD086"/>
    <w:rsid w:val="0AEBDAD9"/>
    <w:rsid w:val="0AF6DEA3"/>
    <w:rsid w:val="0B054559"/>
    <w:rsid w:val="0B10D752"/>
    <w:rsid w:val="0B16099A"/>
    <w:rsid w:val="0B28BF2B"/>
    <w:rsid w:val="0B347A32"/>
    <w:rsid w:val="0B3DEDF2"/>
    <w:rsid w:val="0B40F91A"/>
    <w:rsid w:val="0B48BBC1"/>
    <w:rsid w:val="0B54EBB2"/>
    <w:rsid w:val="0B5929E8"/>
    <w:rsid w:val="0B5AD61F"/>
    <w:rsid w:val="0B7BC759"/>
    <w:rsid w:val="0B86C498"/>
    <w:rsid w:val="0B9D0D2F"/>
    <w:rsid w:val="0BAC1781"/>
    <w:rsid w:val="0BBBCCF2"/>
    <w:rsid w:val="0BCD2635"/>
    <w:rsid w:val="0BD32E0E"/>
    <w:rsid w:val="0C061527"/>
    <w:rsid w:val="0C08DC00"/>
    <w:rsid w:val="0C3CF92E"/>
    <w:rsid w:val="0C4068BE"/>
    <w:rsid w:val="0C4F1B3C"/>
    <w:rsid w:val="0C520F1D"/>
    <w:rsid w:val="0C563E79"/>
    <w:rsid w:val="0C5FF900"/>
    <w:rsid w:val="0C62B4FA"/>
    <w:rsid w:val="0C6DC50B"/>
    <w:rsid w:val="0C798B36"/>
    <w:rsid w:val="0C82393E"/>
    <w:rsid w:val="0C82B3B5"/>
    <w:rsid w:val="0C82C13F"/>
    <w:rsid w:val="0C985B20"/>
    <w:rsid w:val="0C9F7510"/>
    <w:rsid w:val="0CBBD413"/>
    <w:rsid w:val="0CC8A133"/>
    <w:rsid w:val="0CCF192B"/>
    <w:rsid w:val="0CD9793A"/>
    <w:rsid w:val="0CD98449"/>
    <w:rsid w:val="0CE34A06"/>
    <w:rsid w:val="0CEB012A"/>
    <w:rsid w:val="0CF6CF48"/>
    <w:rsid w:val="0D039D05"/>
    <w:rsid w:val="0D110614"/>
    <w:rsid w:val="0D244543"/>
    <w:rsid w:val="0D27ED83"/>
    <w:rsid w:val="0D2A2DE3"/>
    <w:rsid w:val="0D3FDE12"/>
    <w:rsid w:val="0D584D35"/>
    <w:rsid w:val="0D6F52DD"/>
    <w:rsid w:val="0DA193D2"/>
    <w:rsid w:val="0DB13A0A"/>
    <w:rsid w:val="0DEECBA5"/>
    <w:rsid w:val="0E08986C"/>
    <w:rsid w:val="0E101F76"/>
    <w:rsid w:val="0E237723"/>
    <w:rsid w:val="0E26043F"/>
    <w:rsid w:val="0E345867"/>
    <w:rsid w:val="0E3C0D7D"/>
    <w:rsid w:val="0E4384FA"/>
    <w:rsid w:val="0E4D0CC6"/>
    <w:rsid w:val="0E5014F6"/>
    <w:rsid w:val="0E59C0FD"/>
    <w:rsid w:val="0E5E895B"/>
    <w:rsid w:val="0E71592F"/>
    <w:rsid w:val="0E7DCFDF"/>
    <w:rsid w:val="0E802EFE"/>
    <w:rsid w:val="0E8CD914"/>
    <w:rsid w:val="0E9D05BD"/>
    <w:rsid w:val="0EA1DE2C"/>
    <w:rsid w:val="0EA2C9DC"/>
    <w:rsid w:val="0EC186CA"/>
    <w:rsid w:val="0EC1BEB9"/>
    <w:rsid w:val="0EC4C9EB"/>
    <w:rsid w:val="0ECCDEB3"/>
    <w:rsid w:val="0EE58657"/>
    <w:rsid w:val="0EF972A9"/>
    <w:rsid w:val="0F039DB7"/>
    <w:rsid w:val="0F09A14C"/>
    <w:rsid w:val="0F429A7F"/>
    <w:rsid w:val="0F4C608C"/>
    <w:rsid w:val="0F4C72CD"/>
    <w:rsid w:val="0F553B3E"/>
    <w:rsid w:val="0F5F72D4"/>
    <w:rsid w:val="0F83A1D9"/>
    <w:rsid w:val="0F849A28"/>
    <w:rsid w:val="0F86DEB6"/>
    <w:rsid w:val="0F931BC6"/>
    <w:rsid w:val="0F9F943D"/>
    <w:rsid w:val="0FBFADF3"/>
    <w:rsid w:val="0FC5B012"/>
    <w:rsid w:val="0FC8023C"/>
    <w:rsid w:val="0FCFF982"/>
    <w:rsid w:val="0FD1A067"/>
    <w:rsid w:val="0FD7F8F5"/>
    <w:rsid w:val="0FEB48F2"/>
    <w:rsid w:val="1009EC94"/>
    <w:rsid w:val="1010A669"/>
    <w:rsid w:val="10170F8B"/>
    <w:rsid w:val="102048EE"/>
    <w:rsid w:val="1047D92E"/>
    <w:rsid w:val="1062DA69"/>
    <w:rsid w:val="108CD2C1"/>
    <w:rsid w:val="10AC22B2"/>
    <w:rsid w:val="10BDCB08"/>
    <w:rsid w:val="10DB1A5E"/>
    <w:rsid w:val="10F273D9"/>
    <w:rsid w:val="10F35F68"/>
    <w:rsid w:val="1118EE84"/>
    <w:rsid w:val="1127D018"/>
    <w:rsid w:val="113AF9E3"/>
    <w:rsid w:val="11408F2B"/>
    <w:rsid w:val="114E78E0"/>
    <w:rsid w:val="11532A35"/>
    <w:rsid w:val="11615B15"/>
    <w:rsid w:val="116B4F6E"/>
    <w:rsid w:val="11825F2A"/>
    <w:rsid w:val="11968EA6"/>
    <w:rsid w:val="11A88AD5"/>
    <w:rsid w:val="11CF9A65"/>
    <w:rsid w:val="11E9F333"/>
    <w:rsid w:val="11EDE173"/>
    <w:rsid w:val="11F50998"/>
    <w:rsid w:val="11F537E7"/>
    <w:rsid w:val="1211489F"/>
    <w:rsid w:val="12206FC7"/>
    <w:rsid w:val="125F7117"/>
    <w:rsid w:val="1270604C"/>
    <w:rsid w:val="12774A0F"/>
    <w:rsid w:val="12959AAC"/>
    <w:rsid w:val="12A2D3FA"/>
    <w:rsid w:val="12C223A5"/>
    <w:rsid w:val="12FCD9BA"/>
    <w:rsid w:val="12FF686E"/>
    <w:rsid w:val="130460F2"/>
    <w:rsid w:val="1317F16C"/>
    <w:rsid w:val="1318E132"/>
    <w:rsid w:val="131C0C35"/>
    <w:rsid w:val="134EC686"/>
    <w:rsid w:val="135B03E8"/>
    <w:rsid w:val="13658358"/>
    <w:rsid w:val="1373B5DE"/>
    <w:rsid w:val="13A69CC8"/>
    <w:rsid w:val="13A73F4E"/>
    <w:rsid w:val="13B090FB"/>
    <w:rsid w:val="13BBF965"/>
    <w:rsid w:val="13C87B4B"/>
    <w:rsid w:val="13C91F06"/>
    <w:rsid w:val="13D93E7A"/>
    <w:rsid w:val="13DDC853"/>
    <w:rsid w:val="13F4CEAA"/>
    <w:rsid w:val="141C5C62"/>
    <w:rsid w:val="141DA03F"/>
    <w:rsid w:val="1421C6B8"/>
    <w:rsid w:val="142AD3EF"/>
    <w:rsid w:val="1448F135"/>
    <w:rsid w:val="1451295F"/>
    <w:rsid w:val="14615145"/>
    <w:rsid w:val="14784561"/>
    <w:rsid w:val="148407F4"/>
    <w:rsid w:val="1491DA7A"/>
    <w:rsid w:val="14A0D760"/>
    <w:rsid w:val="14B86DD6"/>
    <w:rsid w:val="14C70B8A"/>
    <w:rsid w:val="14CC5688"/>
    <w:rsid w:val="14D4A7DB"/>
    <w:rsid w:val="14F59DBE"/>
    <w:rsid w:val="14F9F192"/>
    <w:rsid w:val="14FABCA0"/>
    <w:rsid w:val="151AEF07"/>
    <w:rsid w:val="1538BB26"/>
    <w:rsid w:val="1556BDA3"/>
    <w:rsid w:val="157776CF"/>
    <w:rsid w:val="158FA7EB"/>
    <w:rsid w:val="15A3060F"/>
    <w:rsid w:val="15B75467"/>
    <w:rsid w:val="15B7E148"/>
    <w:rsid w:val="15B93F24"/>
    <w:rsid w:val="15D9051A"/>
    <w:rsid w:val="15DDAB1E"/>
    <w:rsid w:val="15F29D48"/>
    <w:rsid w:val="16099674"/>
    <w:rsid w:val="16131222"/>
    <w:rsid w:val="16185E70"/>
    <w:rsid w:val="161F19BB"/>
    <w:rsid w:val="16219CEE"/>
    <w:rsid w:val="16233FF0"/>
    <w:rsid w:val="162D8A37"/>
    <w:rsid w:val="163905E9"/>
    <w:rsid w:val="16540DF3"/>
    <w:rsid w:val="16585D1C"/>
    <w:rsid w:val="16602D4F"/>
    <w:rsid w:val="1668B30E"/>
    <w:rsid w:val="1668BF77"/>
    <w:rsid w:val="166F0105"/>
    <w:rsid w:val="16A603E4"/>
    <w:rsid w:val="16B8088F"/>
    <w:rsid w:val="16B92839"/>
    <w:rsid w:val="16BAF563"/>
    <w:rsid w:val="16BD1007"/>
    <w:rsid w:val="16C8C512"/>
    <w:rsid w:val="16CC0ADA"/>
    <w:rsid w:val="16CFF884"/>
    <w:rsid w:val="170F9035"/>
    <w:rsid w:val="1744695E"/>
    <w:rsid w:val="174C3AD5"/>
    <w:rsid w:val="175BC738"/>
    <w:rsid w:val="175FB8F6"/>
    <w:rsid w:val="1761B54D"/>
    <w:rsid w:val="179198B9"/>
    <w:rsid w:val="17959785"/>
    <w:rsid w:val="17964EA3"/>
    <w:rsid w:val="179CCC1A"/>
    <w:rsid w:val="17A1CC3A"/>
    <w:rsid w:val="17C07BE3"/>
    <w:rsid w:val="17C1BB00"/>
    <w:rsid w:val="17CD9E02"/>
    <w:rsid w:val="17D411B4"/>
    <w:rsid w:val="17D6642C"/>
    <w:rsid w:val="17D95C50"/>
    <w:rsid w:val="17F07E6B"/>
    <w:rsid w:val="17FC0803"/>
    <w:rsid w:val="17FE3FB3"/>
    <w:rsid w:val="180FD2F4"/>
    <w:rsid w:val="1866832A"/>
    <w:rsid w:val="18756E59"/>
    <w:rsid w:val="18850B5E"/>
    <w:rsid w:val="188FD30B"/>
    <w:rsid w:val="18B36982"/>
    <w:rsid w:val="18C3EBAC"/>
    <w:rsid w:val="18F1BBE8"/>
    <w:rsid w:val="193C9EA7"/>
    <w:rsid w:val="193DCEE6"/>
    <w:rsid w:val="1944DD98"/>
    <w:rsid w:val="194ACA84"/>
    <w:rsid w:val="1970946D"/>
    <w:rsid w:val="1978DD58"/>
    <w:rsid w:val="198D6A5F"/>
    <w:rsid w:val="1991E6A8"/>
    <w:rsid w:val="199DF1FC"/>
    <w:rsid w:val="19A452AD"/>
    <w:rsid w:val="19A78321"/>
    <w:rsid w:val="19CDF106"/>
    <w:rsid w:val="19E9BF3C"/>
    <w:rsid w:val="19EDFC7E"/>
    <w:rsid w:val="19F0AE4E"/>
    <w:rsid w:val="1A03C3BB"/>
    <w:rsid w:val="1A103CF7"/>
    <w:rsid w:val="1A2F5551"/>
    <w:rsid w:val="1A31A2F5"/>
    <w:rsid w:val="1A35A0CE"/>
    <w:rsid w:val="1A3769AE"/>
    <w:rsid w:val="1A3BD322"/>
    <w:rsid w:val="1A553E4B"/>
    <w:rsid w:val="1A61B51E"/>
    <w:rsid w:val="1A7F6F30"/>
    <w:rsid w:val="1A98250E"/>
    <w:rsid w:val="1ACF71C2"/>
    <w:rsid w:val="1AD01AA1"/>
    <w:rsid w:val="1AD52C47"/>
    <w:rsid w:val="1ADDF02D"/>
    <w:rsid w:val="1B2139AF"/>
    <w:rsid w:val="1B3739E5"/>
    <w:rsid w:val="1B41AFD0"/>
    <w:rsid w:val="1B47806B"/>
    <w:rsid w:val="1B4A04F9"/>
    <w:rsid w:val="1B53DC71"/>
    <w:rsid w:val="1B541690"/>
    <w:rsid w:val="1B62C98A"/>
    <w:rsid w:val="1B6B1AD2"/>
    <w:rsid w:val="1B828EBE"/>
    <w:rsid w:val="1BC3B62D"/>
    <w:rsid w:val="1BCCCD3E"/>
    <w:rsid w:val="1BCCEFBC"/>
    <w:rsid w:val="1BD7D569"/>
    <w:rsid w:val="1BE21E70"/>
    <w:rsid w:val="1C0770AE"/>
    <w:rsid w:val="1C310096"/>
    <w:rsid w:val="1C3D389B"/>
    <w:rsid w:val="1C466023"/>
    <w:rsid w:val="1C482BD6"/>
    <w:rsid w:val="1C4907DA"/>
    <w:rsid w:val="1C569845"/>
    <w:rsid w:val="1C56FA97"/>
    <w:rsid w:val="1C6C746C"/>
    <w:rsid w:val="1C7976A1"/>
    <w:rsid w:val="1C94F124"/>
    <w:rsid w:val="1C968B93"/>
    <w:rsid w:val="1C9D3AA2"/>
    <w:rsid w:val="1CB2BA4B"/>
    <w:rsid w:val="1CCEE76D"/>
    <w:rsid w:val="1CE06DEC"/>
    <w:rsid w:val="1CF5AD88"/>
    <w:rsid w:val="1D319E09"/>
    <w:rsid w:val="1D345331"/>
    <w:rsid w:val="1D5DDCC4"/>
    <w:rsid w:val="1D612FC8"/>
    <w:rsid w:val="1D613CF2"/>
    <w:rsid w:val="1D6DDC04"/>
    <w:rsid w:val="1D7CD422"/>
    <w:rsid w:val="1D9A71DA"/>
    <w:rsid w:val="1D9B99BE"/>
    <w:rsid w:val="1DA2C115"/>
    <w:rsid w:val="1DB068E8"/>
    <w:rsid w:val="1DB29BB0"/>
    <w:rsid w:val="1DC91E8D"/>
    <w:rsid w:val="1DEC7A05"/>
    <w:rsid w:val="1E226A83"/>
    <w:rsid w:val="1E30CA07"/>
    <w:rsid w:val="1E31AC45"/>
    <w:rsid w:val="1E33F093"/>
    <w:rsid w:val="1E369407"/>
    <w:rsid w:val="1E544C26"/>
    <w:rsid w:val="1E7A86C4"/>
    <w:rsid w:val="1E8ED066"/>
    <w:rsid w:val="1EADD9C7"/>
    <w:rsid w:val="1EBE5FEA"/>
    <w:rsid w:val="1EC135EC"/>
    <w:rsid w:val="1EC34C2E"/>
    <w:rsid w:val="1EDE2221"/>
    <w:rsid w:val="1EE7D2D3"/>
    <w:rsid w:val="1EFE358C"/>
    <w:rsid w:val="1F0DFE3D"/>
    <w:rsid w:val="1F31F5E9"/>
    <w:rsid w:val="1F34AE63"/>
    <w:rsid w:val="1F4C44F7"/>
    <w:rsid w:val="1F5B3F42"/>
    <w:rsid w:val="1F715E0F"/>
    <w:rsid w:val="1F85EE8D"/>
    <w:rsid w:val="1F88E359"/>
    <w:rsid w:val="1F8DA419"/>
    <w:rsid w:val="1FCFFD29"/>
    <w:rsid w:val="1FD60165"/>
    <w:rsid w:val="1FD64B7A"/>
    <w:rsid w:val="1FE37141"/>
    <w:rsid w:val="1FEFA5E9"/>
    <w:rsid w:val="200B46DA"/>
    <w:rsid w:val="200BD8DB"/>
    <w:rsid w:val="20142698"/>
    <w:rsid w:val="201FCE8D"/>
    <w:rsid w:val="20235A5F"/>
    <w:rsid w:val="202839C4"/>
    <w:rsid w:val="202F0F46"/>
    <w:rsid w:val="2044FBB1"/>
    <w:rsid w:val="205E1FE0"/>
    <w:rsid w:val="20608AE7"/>
    <w:rsid w:val="206138EB"/>
    <w:rsid w:val="2069BDCB"/>
    <w:rsid w:val="208588CD"/>
    <w:rsid w:val="208E0227"/>
    <w:rsid w:val="209FF3F4"/>
    <w:rsid w:val="20A44134"/>
    <w:rsid w:val="20C564D0"/>
    <w:rsid w:val="20CBA9A8"/>
    <w:rsid w:val="20CEAFDE"/>
    <w:rsid w:val="20DA54FB"/>
    <w:rsid w:val="20E7AAF6"/>
    <w:rsid w:val="2109339A"/>
    <w:rsid w:val="210C54C7"/>
    <w:rsid w:val="2110F6C0"/>
    <w:rsid w:val="2112669A"/>
    <w:rsid w:val="21132075"/>
    <w:rsid w:val="21173996"/>
    <w:rsid w:val="2123EFFA"/>
    <w:rsid w:val="21359056"/>
    <w:rsid w:val="214D5313"/>
    <w:rsid w:val="214FDA61"/>
    <w:rsid w:val="21514DBF"/>
    <w:rsid w:val="216D4A27"/>
    <w:rsid w:val="216FC793"/>
    <w:rsid w:val="2174B578"/>
    <w:rsid w:val="217D8EC7"/>
    <w:rsid w:val="21AECC3B"/>
    <w:rsid w:val="21B05718"/>
    <w:rsid w:val="21B9F484"/>
    <w:rsid w:val="21BAEDB5"/>
    <w:rsid w:val="21CF54D5"/>
    <w:rsid w:val="21D31667"/>
    <w:rsid w:val="21D98C82"/>
    <w:rsid w:val="21F204AF"/>
    <w:rsid w:val="21F306EF"/>
    <w:rsid w:val="21F62993"/>
    <w:rsid w:val="22029EC8"/>
    <w:rsid w:val="22081C77"/>
    <w:rsid w:val="22092BFF"/>
    <w:rsid w:val="220B30D3"/>
    <w:rsid w:val="2218444F"/>
    <w:rsid w:val="223AEE2A"/>
    <w:rsid w:val="223C3A71"/>
    <w:rsid w:val="22498E42"/>
    <w:rsid w:val="2252ACEC"/>
    <w:rsid w:val="22559379"/>
    <w:rsid w:val="225855BF"/>
    <w:rsid w:val="225EB625"/>
    <w:rsid w:val="2265360F"/>
    <w:rsid w:val="2267CC6C"/>
    <w:rsid w:val="22757F65"/>
    <w:rsid w:val="228A0473"/>
    <w:rsid w:val="22AFAE32"/>
    <w:rsid w:val="22B42E03"/>
    <w:rsid w:val="22BE2B80"/>
    <w:rsid w:val="22C093BA"/>
    <w:rsid w:val="22CB30F6"/>
    <w:rsid w:val="22CBB666"/>
    <w:rsid w:val="22D0CFA9"/>
    <w:rsid w:val="22EB78D7"/>
    <w:rsid w:val="22FA31F9"/>
    <w:rsid w:val="23453CBD"/>
    <w:rsid w:val="2354595E"/>
    <w:rsid w:val="2357A002"/>
    <w:rsid w:val="235E3DD8"/>
    <w:rsid w:val="2361EF45"/>
    <w:rsid w:val="236A8AAA"/>
    <w:rsid w:val="23A20C0A"/>
    <w:rsid w:val="23A82E74"/>
    <w:rsid w:val="23C051BE"/>
    <w:rsid w:val="23C0758A"/>
    <w:rsid w:val="23C35A8F"/>
    <w:rsid w:val="23CA6595"/>
    <w:rsid w:val="23D5C46D"/>
    <w:rsid w:val="23DBB6A7"/>
    <w:rsid w:val="23F479C7"/>
    <w:rsid w:val="2412001E"/>
    <w:rsid w:val="241A1B24"/>
    <w:rsid w:val="243DDD32"/>
    <w:rsid w:val="243F7544"/>
    <w:rsid w:val="244C2E41"/>
    <w:rsid w:val="244DC367"/>
    <w:rsid w:val="246170B3"/>
    <w:rsid w:val="2475EBDD"/>
    <w:rsid w:val="247870EB"/>
    <w:rsid w:val="2493A0BC"/>
    <w:rsid w:val="24A5F1A1"/>
    <w:rsid w:val="24BE1648"/>
    <w:rsid w:val="24C2D0CD"/>
    <w:rsid w:val="24D17FA0"/>
    <w:rsid w:val="24E5B683"/>
    <w:rsid w:val="250A0C23"/>
    <w:rsid w:val="250EFBEE"/>
    <w:rsid w:val="254889E2"/>
    <w:rsid w:val="25491668"/>
    <w:rsid w:val="2552E706"/>
    <w:rsid w:val="25533D20"/>
    <w:rsid w:val="2559D1AF"/>
    <w:rsid w:val="255B17AF"/>
    <w:rsid w:val="2563D64E"/>
    <w:rsid w:val="257D538D"/>
    <w:rsid w:val="257D6998"/>
    <w:rsid w:val="2590B282"/>
    <w:rsid w:val="25A56195"/>
    <w:rsid w:val="25D32ED5"/>
    <w:rsid w:val="25DBEBCB"/>
    <w:rsid w:val="25EDFF56"/>
    <w:rsid w:val="2628CCE0"/>
    <w:rsid w:val="2636FA41"/>
    <w:rsid w:val="26625297"/>
    <w:rsid w:val="266426C5"/>
    <w:rsid w:val="26701F51"/>
    <w:rsid w:val="26706EA3"/>
    <w:rsid w:val="267A18F0"/>
    <w:rsid w:val="26ADFE67"/>
    <w:rsid w:val="26BB4EED"/>
    <w:rsid w:val="26D6E1F0"/>
    <w:rsid w:val="26D8FCD3"/>
    <w:rsid w:val="27036293"/>
    <w:rsid w:val="2707916A"/>
    <w:rsid w:val="270C60B1"/>
    <w:rsid w:val="272D60E9"/>
    <w:rsid w:val="27449E4B"/>
    <w:rsid w:val="27494DAD"/>
    <w:rsid w:val="27860CAD"/>
    <w:rsid w:val="27862377"/>
    <w:rsid w:val="2790DA14"/>
    <w:rsid w:val="2793EFE4"/>
    <w:rsid w:val="27A7BCED"/>
    <w:rsid w:val="27B5121B"/>
    <w:rsid w:val="27B68C02"/>
    <w:rsid w:val="27E28A86"/>
    <w:rsid w:val="27E945CD"/>
    <w:rsid w:val="28005C2E"/>
    <w:rsid w:val="2806727B"/>
    <w:rsid w:val="28122CD1"/>
    <w:rsid w:val="2826C2BC"/>
    <w:rsid w:val="2857C175"/>
    <w:rsid w:val="288135CC"/>
    <w:rsid w:val="2894AAA5"/>
    <w:rsid w:val="28A60A8C"/>
    <w:rsid w:val="28AA993F"/>
    <w:rsid w:val="28ACD57E"/>
    <w:rsid w:val="28B60517"/>
    <w:rsid w:val="28C8D122"/>
    <w:rsid w:val="28E62252"/>
    <w:rsid w:val="28EA021E"/>
    <w:rsid w:val="2903D6C9"/>
    <w:rsid w:val="290FFDCB"/>
    <w:rsid w:val="2911374B"/>
    <w:rsid w:val="29194A74"/>
    <w:rsid w:val="29433C8A"/>
    <w:rsid w:val="295EAE6A"/>
    <w:rsid w:val="2978C195"/>
    <w:rsid w:val="29964701"/>
    <w:rsid w:val="29AE5285"/>
    <w:rsid w:val="29D897B4"/>
    <w:rsid w:val="29DD83F7"/>
    <w:rsid w:val="29E922D5"/>
    <w:rsid w:val="29FC143A"/>
    <w:rsid w:val="2A16CB60"/>
    <w:rsid w:val="2A185EB4"/>
    <w:rsid w:val="2A28D60E"/>
    <w:rsid w:val="2A2B1695"/>
    <w:rsid w:val="2A347D5B"/>
    <w:rsid w:val="2A384EBF"/>
    <w:rsid w:val="2A3AA9DF"/>
    <w:rsid w:val="2A4B97DD"/>
    <w:rsid w:val="2A7D91C8"/>
    <w:rsid w:val="2A9C3FE4"/>
    <w:rsid w:val="2AB37DFE"/>
    <w:rsid w:val="2AB5F1C1"/>
    <w:rsid w:val="2B02BB0F"/>
    <w:rsid w:val="2B0B0B72"/>
    <w:rsid w:val="2B0C1C59"/>
    <w:rsid w:val="2B22EDFE"/>
    <w:rsid w:val="2B31CEE8"/>
    <w:rsid w:val="2B3D54B3"/>
    <w:rsid w:val="2B43543B"/>
    <w:rsid w:val="2B4581BF"/>
    <w:rsid w:val="2B467228"/>
    <w:rsid w:val="2B48CF0D"/>
    <w:rsid w:val="2B4BD038"/>
    <w:rsid w:val="2B5067D4"/>
    <w:rsid w:val="2B556A11"/>
    <w:rsid w:val="2B5B4AB0"/>
    <w:rsid w:val="2B7283ED"/>
    <w:rsid w:val="2B78F878"/>
    <w:rsid w:val="2B7C88EA"/>
    <w:rsid w:val="2B8F0E79"/>
    <w:rsid w:val="2B9E9D13"/>
    <w:rsid w:val="2BA046E1"/>
    <w:rsid w:val="2BC6FC14"/>
    <w:rsid w:val="2BDF6B39"/>
    <w:rsid w:val="2BE0BC9A"/>
    <w:rsid w:val="2BE0E9F9"/>
    <w:rsid w:val="2BF41440"/>
    <w:rsid w:val="2C0B9889"/>
    <w:rsid w:val="2C1B140C"/>
    <w:rsid w:val="2C4644FB"/>
    <w:rsid w:val="2C78EF29"/>
    <w:rsid w:val="2C7D5391"/>
    <w:rsid w:val="2C8B4950"/>
    <w:rsid w:val="2C8D8320"/>
    <w:rsid w:val="2C9CD5B8"/>
    <w:rsid w:val="2CA35B3B"/>
    <w:rsid w:val="2CA54A94"/>
    <w:rsid w:val="2CCBE457"/>
    <w:rsid w:val="2CFB1971"/>
    <w:rsid w:val="2CFC5B1B"/>
    <w:rsid w:val="2D2C69F6"/>
    <w:rsid w:val="2D3BA0AE"/>
    <w:rsid w:val="2D3BC22B"/>
    <w:rsid w:val="2D42102C"/>
    <w:rsid w:val="2D422BCB"/>
    <w:rsid w:val="2D6A5022"/>
    <w:rsid w:val="2D83F5D3"/>
    <w:rsid w:val="2D840BC4"/>
    <w:rsid w:val="2DA60420"/>
    <w:rsid w:val="2DD88C4F"/>
    <w:rsid w:val="2DDDB169"/>
    <w:rsid w:val="2DE58C2B"/>
    <w:rsid w:val="2E063D99"/>
    <w:rsid w:val="2E0DA789"/>
    <w:rsid w:val="2E3511CD"/>
    <w:rsid w:val="2E5BC05A"/>
    <w:rsid w:val="2E68E8D0"/>
    <w:rsid w:val="2E71C8AD"/>
    <w:rsid w:val="2E76BB3D"/>
    <w:rsid w:val="2E86DC1D"/>
    <w:rsid w:val="2E871492"/>
    <w:rsid w:val="2E87F2A8"/>
    <w:rsid w:val="2EBD1F83"/>
    <w:rsid w:val="2EBECAA6"/>
    <w:rsid w:val="2EC89B32"/>
    <w:rsid w:val="2EDA8064"/>
    <w:rsid w:val="2EE12CC7"/>
    <w:rsid w:val="2EE4E742"/>
    <w:rsid w:val="2EE6EFE6"/>
    <w:rsid w:val="2F043907"/>
    <w:rsid w:val="2F091103"/>
    <w:rsid w:val="2F1ED823"/>
    <w:rsid w:val="2F229044"/>
    <w:rsid w:val="2F2A8530"/>
    <w:rsid w:val="2F31ECF7"/>
    <w:rsid w:val="2F4AEE2D"/>
    <w:rsid w:val="2F5054AB"/>
    <w:rsid w:val="2F9A8495"/>
    <w:rsid w:val="2F9B704C"/>
    <w:rsid w:val="2FD8EAAB"/>
    <w:rsid w:val="2FE299D1"/>
    <w:rsid w:val="2FE96E82"/>
    <w:rsid w:val="2FF4B592"/>
    <w:rsid w:val="30058558"/>
    <w:rsid w:val="300BF0A2"/>
    <w:rsid w:val="30118095"/>
    <w:rsid w:val="30276699"/>
    <w:rsid w:val="3038D83D"/>
    <w:rsid w:val="303E3B0E"/>
    <w:rsid w:val="30617B93"/>
    <w:rsid w:val="3074B221"/>
    <w:rsid w:val="308655E0"/>
    <w:rsid w:val="3087DA27"/>
    <w:rsid w:val="308B6361"/>
    <w:rsid w:val="3093B16A"/>
    <w:rsid w:val="309F7F37"/>
    <w:rsid w:val="30A19D0E"/>
    <w:rsid w:val="30AF64EF"/>
    <w:rsid w:val="30B42EFA"/>
    <w:rsid w:val="30B93896"/>
    <w:rsid w:val="30C1D2EB"/>
    <w:rsid w:val="30C51D58"/>
    <w:rsid w:val="30CD377C"/>
    <w:rsid w:val="30D51FCD"/>
    <w:rsid w:val="30DAA690"/>
    <w:rsid w:val="30E1E1C2"/>
    <w:rsid w:val="30E6CF6D"/>
    <w:rsid w:val="30FC680B"/>
    <w:rsid w:val="310A211B"/>
    <w:rsid w:val="31524BF3"/>
    <w:rsid w:val="316E3E7F"/>
    <w:rsid w:val="317A2721"/>
    <w:rsid w:val="318D2272"/>
    <w:rsid w:val="3195B835"/>
    <w:rsid w:val="319E9CAD"/>
    <w:rsid w:val="31A1836F"/>
    <w:rsid w:val="31A39BB4"/>
    <w:rsid w:val="31A51F31"/>
    <w:rsid w:val="31E067B9"/>
    <w:rsid w:val="31E6EE40"/>
    <w:rsid w:val="31E7C78F"/>
    <w:rsid w:val="31E9254E"/>
    <w:rsid w:val="321A0DA8"/>
    <w:rsid w:val="322C21C7"/>
    <w:rsid w:val="3231B89E"/>
    <w:rsid w:val="3235F98C"/>
    <w:rsid w:val="32592AE9"/>
    <w:rsid w:val="327A9869"/>
    <w:rsid w:val="32A4EBCF"/>
    <w:rsid w:val="32AA5C4C"/>
    <w:rsid w:val="32AEA31E"/>
    <w:rsid w:val="32B54F03"/>
    <w:rsid w:val="32B567A6"/>
    <w:rsid w:val="32C0FA89"/>
    <w:rsid w:val="32C44CCD"/>
    <w:rsid w:val="32EA2AF7"/>
    <w:rsid w:val="32ECC855"/>
    <w:rsid w:val="32FB7844"/>
    <w:rsid w:val="33042992"/>
    <w:rsid w:val="330E51B4"/>
    <w:rsid w:val="3327AE17"/>
    <w:rsid w:val="334930F3"/>
    <w:rsid w:val="3388EAAF"/>
    <w:rsid w:val="3390FFA8"/>
    <w:rsid w:val="33A51F10"/>
    <w:rsid w:val="33AEA396"/>
    <w:rsid w:val="33CD5C2E"/>
    <w:rsid w:val="33E84003"/>
    <w:rsid w:val="33FC4964"/>
    <w:rsid w:val="3447600C"/>
    <w:rsid w:val="344F2D9A"/>
    <w:rsid w:val="3464F202"/>
    <w:rsid w:val="3473AAAD"/>
    <w:rsid w:val="34863100"/>
    <w:rsid w:val="348AA4A1"/>
    <w:rsid w:val="349814EA"/>
    <w:rsid w:val="34A13A75"/>
    <w:rsid w:val="34A85BBB"/>
    <w:rsid w:val="34B288BC"/>
    <w:rsid w:val="34C60D33"/>
    <w:rsid w:val="34CC7BB2"/>
    <w:rsid w:val="34CD642B"/>
    <w:rsid w:val="34DF0079"/>
    <w:rsid w:val="34E518CF"/>
    <w:rsid w:val="34E5300B"/>
    <w:rsid w:val="34EC6786"/>
    <w:rsid w:val="34F004D2"/>
    <w:rsid w:val="34F736D4"/>
    <w:rsid w:val="35044E9C"/>
    <w:rsid w:val="352DC615"/>
    <w:rsid w:val="3552780F"/>
    <w:rsid w:val="3554AA8B"/>
    <w:rsid w:val="3554BE1D"/>
    <w:rsid w:val="356A3C41"/>
    <w:rsid w:val="3582B532"/>
    <w:rsid w:val="358E57EE"/>
    <w:rsid w:val="35A8277A"/>
    <w:rsid w:val="35C3B6E9"/>
    <w:rsid w:val="35D7BF40"/>
    <w:rsid w:val="35E5D5FD"/>
    <w:rsid w:val="35FD9B2F"/>
    <w:rsid w:val="361DE70F"/>
    <w:rsid w:val="361F35D1"/>
    <w:rsid w:val="36278266"/>
    <w:rsid w:val="36286305"/>
    <w:rsid w:val="363D5E62"/>
    <w:rsid w:val="365E0267"/>
    <w:rsid w:val="366DA642"/>
    <w:rsid w:val="36825685"/>
    <w:rsid w:val="36904E67"/>
    <w:rsid w:val="3691D589"/>
    <w:rsid w:val="3698B7FD"/>
    <w:rsid w:val="369E7C93"/>
    <w:rsid w:val="36A19C73"/>
    <w:rsid w:val="36A21C51"/>
    <w:rsid w:val="36AD1216"/>
    <w:rsid w:val="36B21C35"/>
    <w:rsid w:val="36B55626"/>
    <w:rsid w:val="36B71DC3"/>
    <w:rsid w:val="36C0B8FF"/>
    <w:rsid w:val="36C0CABD"/>
    <w:rsid w:val="36C2528D"/>
    <w:rsid w:val="36C46134"/>
    <w:rsid w:val="36D74FF9"/>
    <w:rsid w:val="36E2863A"/>
    <w:rsid w:val="36E88D33"/>
    <w:rsid w:val="36EB73B6"/>
    <w:rsid w:val="36F2AD3E"/>
    <w:rsid w:val="36F3ADDB"/>
    <w:rsid w:val="36FD02AA"/>
    <w:rsid w:val="370B3FE3"/>
    <w:rsid w:val="371399F4"/>
    <w:rsid w:val="373A949D"/>
    <w:rsid w:val="374FBBD0"/>
    <w:rsid w:val="3756FC7E"/>
    <w:rsid w:val="377EB5A2"/>
    <w:rsid w:val="3782C5D4"/>
    <w:rsid w:val="3783F87D"/>
    <w:rsid w:val="3787144C"/>
    <w:rsid w:val="37893785"/>
    <w:rsid w:val="37A23559"/>
    <w:rsid w:val="37A25D5E"/>
    <w:rsid w:val="37A3F765"/>
    <w:rsid w:val="37A9F1E1"/>
    <w:rsid w:val="37ABF32C"/>
    <w:rsid w:val="37AC5959"/>
    <w:rsid w:val="37C55EA4"/>
    <w:rsid w:val="37C6B590"/>
    <w:rsid w:val="37E2168E"/>
    <w:rsid w:val="37EFA282"/>
    <w:rsid w:val="37EFFEF4"/>
    <w:rsid w:val="384F3CC6"/>
    <w:rsid w:val="385643EB"/>
    <w:rsid w:val="385BAB9C"/>
    <w:rsid w:val="38649AD0"/>
    <w:rsid w:val="387AE2FB"/>
    <w:rsid w:val="38D2ACC7"/>
    <w:rsid w:val="38ECDE25"/>
    <w:rsid w:val="38F2C876"/>
    <w:rsid w:val="38F96D98"/>
    <w:rsid w:val="39122980"/>
    <w:rsid w:val="3941D8CB"/>
    <w:rsid w:val="394F78BD"/>
    <w:rsid w:val="395132C0"/>
    <w:rsid w:val="395294ED"/>
    <w:rsid w:val="396F430E"/>
    <w:rsid w:val="396F5D2E"/>
    <w:rsid w:val="398AB89C"/>
    <w:rsid w:val="399E1508"/>
    <w:rsid w:val="39A70696"/>
    <w:rsid w:val="39AC1F30"/>
    <w:rsid w:val="39C46467"/>
    <w:rsid w:val="39C89EFE"/>
    <w:rsid w:val="39C92B4D"/>
    <w:rsid w:val="39CF772A"/>
    <w:rsid w:val="39D1B514"/>
    <w:rsid w:val="39D704DC"/>
    <w:rsid w:val="39E2B091"/>
    <w:rsid w:val="39E7E879"/>
    <w:rsid w:val="3A21AC26"/>
    <w:rsid w:val="3A31BFCB"/>
    <w:rsid w:val="3A32924E"/>
    <w:rsid w:val="3A49AB70"/>
    <w:rsid w:val="3A79461A"/>
    <w:rsid w:val="3A813DD8"/>
    <w:rsid w:val="3AA74454"/>
    <w:rsid w:val="3AB3B052"/>
    <w:rsid w:val="3AC91EC1"/>
    <w:rsid w:val="3ACDDDA3"/>
    <w:rsid w:val="3AD90649"/>
    <w:rsid w:val="3AEF6444"/>
    <w:rsid w:val="3AFF9812"/>
    <w:rsid w:val="3B0176AE"/>
    <w:rsid w:val="3B2A1F15"/>
    <w:rsid w:val="3B3F05A9"/>
    <w:rsid w:val="3B47A294"/>
    <w:rsid w:val="3B4E02BE"/>
    <w:rsid w:val="3B68170F"/>
    <w:rsid w:val="3B799A0F"/>
    <w:rsid w:val="3B8561D0"/>
    <w:rsid w:val="3B940D8D"/>
    <w:rsid w:val="3BAA5BD2"/>
    <w:rsid w:val="3BB90344"/>
    <w:rsid w:val="3BC4EDD4"/>
    <w:rsid w:val="3BCBABF4"/>
    <w:rsid w:val="3BD9632D"/>
    <w:rsid w:val="3BDAF36B"/>
    <w:rsid w:val="3BE6F734"/>
    <w:rsid w:val="3BEA4298"/>
    <w:rsid w:val="3BEF4606"/>
    <w:rsid w:val="3C1CFBB9"/>
    <w:rsid w:val="3C299B37"/>
    <w:rsid w:val="3C32D80C"/>
    <w:rsid w:val="3C35C892"/>
    <w:rsid w:val="3C55E2A7"/>
    <w:rsid w:val="3C577724"/>
    <w:rsid w:val="3C59126C"/>
    <w:rsid w:val="3C5C533B"/>
    <w:rsid w:val="3C702D9A"/>
    <w:rsid w:val="3C74A242"/>
    <w:rsid w:val="3C97D75C"/>
    <w:rsid w:val="3C9BE688"/>
    <w:rsid w:val="3C9FB6E8"/>
    <w:rsid w:val="3CA21D53"/>
    <w:rsid w:val="3CA535D2"/>
    <w:rsid w:val="3CA9E38B"/>
    <w:rsid w:val="3CB4D174"/>
    <w:rsid w:val="3CD4651F"/>
    <w:rsid w:val="3CD64BD0"/>
    <w:rsid w:val="3CD7175F"/>
    <w:rsid w:val="3CF94765"/>
    <w:rsid w:val="3D38AB78"/>
    <w:rsid w:val="3D48DBDD"/>
    <w:rsid w:val="3D70D327"/>
    <w:rsid w:val="3D8953D7"/>
    <w:rsid w:val="3D965850"/>
    <w:rsid w:val="3DB0CED5"/>
    <w:rsid w:val="3DE8E03F"/>
    <w:rsid w:val="3E0143BB"/>
    <w:rsid w:val="3E1154DD"/>
    <w:rsid w:val="3E39CD86"/>
    <w:rsid w:val="3E433524"/>
    <w:rsid w:val="3E5293B4"/>
    <w:rsid w:val="3E5618D1"/>
    <w:rsid w:val="3E5B95E4"/>
    <w:rsid w:val="3E65968F"/>
    <w:rsid w:val="3E7A6A15"/>
    <w:rsid w:val="3E880CBB"/>
    <w:rsid w:val="3E946835"/>
    <w:rsid w:val="3EA6BE11"/>
    <w:rsid w:val="3EB87605"/>
    <w:rsid w:val="3EC0CAFB"/>
    <w:rsid w:val="3ECE3C1C"/>
    <w:rsid w:val="3ED115CE"/>
    <w:rsid w:val="3EEC557E"/>
    <w:rsid w:val="3EEF39EC"/>
    <w:rsid w:val="3F0B3156"/>
    <w:rsid w:val="3F1A2F59"/>
    <w:rsid w:val="3F2F7E29"/>
    <w:rsid w:val="3F358976"/>
    <w:rsid w:val="3F446B90"/>
    <w:rsid w:val="3F5014BE"/>
    <w:rsid w:val="3F538985"/>
    <w:rsid w:val="3F6A20D3"/>
    <w:rsid w:val="3F71BAB3"/>
    <w:rsid w:val="3F8AA8AF"/>
    <w:rsid w:val="3F99B19B"/>
    <w:rsid w:val="3FADEA3A"/>
    <w:rsid w:val="3FB246D5"/>
    <w:rsid w:val="3FE1F278"/>
    <w:rsid w:val="3FFC89CF"/>
    <w:rsid w:val="400AE62B"/>
    <w:rsid w:val="401070C5"/>
    <w:rsid w:val="4016B9B5"/>
    <w:rsid w:val="40185D1C"/>
    <w:rsid w:val="40319E29"/>
    <w:rsid w:val="4048ABA7"/>
    <w:rsid w:val="404BDA47"/>
    <w:rsid w:val="40699357"/>
    <w:rsid w:val="40835817"/>
    <w:rsid w:val="4099FEE7"/>
    <w:rsid w:val="40B73974"/>
    <w:rsid w:val="40BFBF07"/>
    <w:rsid w:val="40C360A6"/>
    <w:rsid w:val="40D5449E"/>
    <w:rsid w:val="40FF4634"/>
    <w:rsid w:val="410135EA"/>
    <w:rsid w:val="41038273"/>
    <w:rsid w:val="4113D7A8"/>
    <w:rsid w:val="41275FEE"/>
    <w:rsid w:val="41287A74"/>
    <w:rsid w:val="412B4D39"/>
    <w:rsid w:val="41335FF2"/>
    <w:rsid w:val="4134814B"/>
    <w:rsid w:val="414CFFB6"/>
    <w:rsid w:val="4181E54B"/>
    <w:rsid w:val="4184C13D"/>
    <w:rsid w:val="4185675C"/>
    <w:rsid w:val="419A8095"/>
    <w:rsid w:val="41A7D593"/>
    <w:rsid w:val="41B0F147"/>
    <w:rsid w:val="41BAE0BC"/>
    <w:rsid w:val="41BC2F58"/>
    <w:rsid w:val="41E18779"/>
    <w:rsid w:val="41E7ECFC"/>
    <w:rsid w:val="41EDCD02"/>
    <w:rsid w:val="41F3948F"/>
    <w:rsid w:val="4201E6AF"/>
    <w:rsid w:val="420718FD"/>
    <w:rsid w:val="42116160"/>
    <w:rsid w:val="4215D874"/>
    <w:rsid w:val="4216ADE3"/>
    <w:rsid w:val="422629F0"/>
    <w:rsid w:val="423DB246"/>
    <w:rsid w:val="42477E92"/>
    <w:rsid w:val="424CC82A"/>
    <w:rsid w:val="426C976E"/>
    <w:rsid w:val="4286C6E4"/>
    <w:rsid w:val="429B50E9"/>
    <w:rsid w:val="42E50A84"/>
    <w:rsid w:val="42F8EEE4"/>
    <w:rsid w:val="43061730"/>
    <w:rsid w:val="430FCCAF"/>
    <w:rsid w:val="43252291"/>
    <w:rsid w:val="433859D4"/>
    <w:rsid w:val="43466006"/>
    <w:rsid w:val="434EEBA1"/>
    <w:rsid w:val="4359EF54"/>
    <w:rsid w:val="436255EB"/>
    <w:rsid w:val="43788FD0"/>
    <w:rsid w:val="4381F269"/>
    <w:rsid w:val="43ADC268"/>
    <w:rsid w:val="43AF53A7"/>
    <w:rsid w:val="43B3BAD2"/>
    <w:rsid w:val="43B83759"/>
    <w:rsid w:val="4410A631"/>
    <w:rsid w:val="44343227"/>
    <w:rsid w:val="44689ACE"/>
    <w:rsid w:val="4469B639"/>
    <w:rsid w:val="446D4F6A"/>
    <w:rsid w:val="44721A97"/>
    <w:rsid w:val="4488648A"/>
    <w:rsid w:val="448BB557"/>
    <w:rsid w:val="4491888C"/>
    <w:rsid w:val="44A3F365"/>
    <w:rsid w:val="44ACEB34"/>
    <w:rsid w:val="44B0289C"/>
    <w:rsid w:val="44B194D7"/>
    <w:rsid w:val="44BDE364"/>
    <w:rsid w:val="44BE842F"/>
    <w:rsid w:val="44BF69C5"/>
    <w:rsid w:val="44C21CF3"/>
    <w:rsid w:val="44C6B3A6"/>
    <w:rsid w:val="44CDC5E3"/>
    <w:rsid w:val="44F232AB"/>
    <w:rsid w:val="44F2ADBF"/>
    <w:rsid w:val="45001793"/>
    <w:rsid w:val="450C598B"/>
    <w:rsid w:val="451393D1"/>
    <w:rsid w:val="4529F848"/>
    <w:rsid w:val="452C4893"/>
    <w:rsid w:val="453D0015"/>
    <w:rsid w:val="4543F946"/>
    <w:rsid w:val="45491C31"/>
    <w:rsid w:val="4559386E"/>
    <w:rsid w:val="4559E389"/>
    <w:rsid w:val="45692D10"/>
    <w:rsid w:val="45724A4E"/>
    <w:rsid w:val="45786214"/>
    <w:rsid w:val="4592E64E"/>
    <w:rsid w:val="45BE73F0"/>
    <w:rsid w:val="45C4DA8A"/>
    <w:rsid w:val="45C5550D"/>
    <w:rsid w:val="45C81F98"/>
    <w:rsid w:val="45DA94F7"/>
    <w:rsid w:val="45FEFD56"/>
    <w:rsid w:val="45FF6584"/>
    <w:rsid w:val="462D77BD"/>
    <w:rsid w:val="463533C5"/>
    <w:rsid w:val="46357F63"/>
    <w:rsid w:val="464F3E70"/>
    <w:rsid w:val="466406F9"/>
    <w:rsid w:val="466AA9B2"/>
    <w:rsid w:val="467CBB47"/>
    <w:rsid w:val="469A94A3"/>
    <w:rsid w:val="469EB04C"/>
    <w:rsid w:val="46A374FC"/>
    <w:rsid w:val="46E05F64"/>
    <w:rsid w:val="46E46FDA"/>
    <w:rsid w:val="46FFA8B6"/>
    <w:rsid w:val="470D7755"/>
    <w:rsid w:val="4711DAE6"/>
    <w:rsid w:val="4715E918"/>
    <w:rsid w:val="471A9995"/>
    <w:rsid w:val="4736805B"/>
    <w:rsid w:val="474B1267"/>
    <w:rsid w:val="47502722"/>
    <w:rsid w:val="475F3F59"/>
    <w:rsid w:val="476DF23F"/>
    <w:rsid w:val="4778B681"/>
    <w:rsid w:val="478292F9"/>
    <w:rsid w:val="4788BFB9"/>
    <w:rsid w:val="4792979B"/>
    <w:rsid w:val="4799F199"/>
    <w:rsid w:val="479FC5EA"/>
    <w:rsid w:val="47B11711"/>
    <w:rsid w:val="47E4BEB0"/>
    <w:rsid w:val="47EC604A"/>
    <w:rsid w:val="47FE6F17"/>
    <w:rsid w:val="48162166"/>
    <w:rsid w:val="4826ECEE"/>
    <w:rsid w:val="482C8536"/>
    <w:rsid w:val="483A3B5D"/>
    <w:rsid w:val="4845D8D4"/>
    <w:rsid w:val="4851F58B"/>
    <w:rsid w:val="486D3637"/>
    <w:rsid w:val="4879ADD5"/>
    <w:rsid w:val="4882D174"/>
    <w:rsid w:val="4885522D"/>
    <w:rsid w:val="48889A3C"/>
    <w:rsid w:val="48BF03E8"/>
    <w:rsid w:val="48C2F916"/>
    <w:rsid w:val="48CEDB66"/>
    <w:rsid w:val="48FF6A9F"/>
    <w:rsid w:val="48FF6E6D"/>
    <w:rsid w:val="490A73E8"/>
    <w:rsid w:val="490F0584"/>
    <w:rsid w:val="49149FD4"/>
    <w:rsid w:val="49180EA0"/>
    <w:rsid w:val="493BCF61"/>
    <w:rsid w:val="4948E5CA"/>
    <w:rsid w:val="494F8354"/>
    <w:rsid w:val="498E0900"/>
    <w:rsid w:val="49915217"/>
    <w:rsid w:val="499D623C"/>
    <w:rsid w:val="49B55772"/>
    <w:rsid w:val="49BD6DF0"/>
    <w:rsid w:val="49BFD0F1"/>
    <w:rsid w:val="49C9B2B6"/>
    <w:rsid w:val="49F1DEB2"/>
    <w:rsid w:val="49F860C0"/>
    <w:rsid w:val="4A0B1C5B"/>
    <w:rsid w:val="4A1F7DA9"/>
    <w:rsid w:val="4A36C892"/>
    <w:rsid w:val="4A401016"/>
    <w:rsid w:val="4A44E930"/>
    <w:rsid w:val="4A4C4EA3"/>
    <w:rsid w:val="4A583000"/>
    <w:rsid w:val="4A6D596D"/>
    <w:rsid w:val="4A7FADF6"/>
    <w:rsid w:val="4A8DDB1D"/>
    <w:rsid w:val="4AC392AC"/>
    <w:rsid w:val="4AE141C3"/>
    <w:rsid w:val="4AE62977"/>
    <w:rsid w:val="4AECCB05"/>
    <w:rsid w:val="4AFC13C1"/>
    <w:rsid w:val="4B0146C4"/>
    <w:rsid w:val="4B03CDFB"/>
    <w:rsid w:val="4B198720"/>
    <w:rsid w:val="4B3A150C"/>
    <w:rsid w:val="4B4066F3"/>
    <w:rsid w:val="4B536D22"/>
    <w:rsid w:val="4B56B9D9"/>
    <w:rsid w:val="4B5AD14A"/>
    <w:rsid w:val="4B698046"/>
    <w:rsid w:val="4B84432A"/>
    <w:rsid w:val="4BA84FD3"/>
    <w:rsid w:val="4BB15201"/>
    <w:rsid w:val="4BC5C72D"/>
    <w:rsid w:val="4BC7783E"/>
    <w:rsid w:val="4BDC6E42"/>
    <w:rsid w:val="4BE139BE"/>
    <w:rsid w:val="4BE954ED"/>
    <w:rsid w:val="4BEA3B03"/>
    <w:rsid w:val="4BFE4DE0"/>
    <w:rsid w:val="4BFEDB97"/>
    <w:rsid w:val="4C014DB3"/>
    <w:rsid w:val="4C132BA9"/>
    <w:rsid w:val="4C1397FF"/>
    <w:rsid w:val="4C1C38E1"/>
    <w:rsid w:val="4C236C3E"/>
    <w:rsid w:val="4C3B09A0"/>
    <w:rsid w:val="4C4C0ECF"/>
    <w:rsid w:val="4C4F3E38"/>
    <w:rsid w:val="4C50559E"/>
    <w:rsid w:val="4C6CC251"/>
    <w:rsid w:val="4C95BA04"/>
    <w:rsid w:val="4C95EB87"/>
    <w:rsid w:val="4CA5F74A"/>
    <w:rsid w:val="4CAAD44D"/>
    <w:rsid w:val="4CAB2ED7"/>
    <w:rsid w:val="4CBD0E7A"/>
    <w:rsid w:val="4CDC161E"/>
    <w:rsid w:val="4CDE649E"/>
    <w:rsid w:val="4CE34DA2"/>
    <w:rsid w:val="4D01B9C0"/>
    <w:rsid w:val="4D18EF58"/>
    <w:rsid w:val="4D1E3CC2"/>
    <w:rsid w:val="4D2B8251"/>
    <w:rsid w:val="4D37468B"/>
    <w:rsid w:val="4D4961B8"/>
    <w:rsid w:val="4D5BC353"/>
    <w:rsid w:val="4D773429"/>
    <w:rsid w:val="4D83665F"/>
    <w:rsid w:val="4D846F20"/>
    <w:rsid w:val="4D90121D"/>
    <w:rsid w:val="4DA27434"/>
    <w:rsid w:val="4DB682E5"/>
    <w:rsid w:val="4DB6E8B7"/>
    <w:rsid w:val="4DB77453"/>
    <w:rsid w:val="4E24701F"/>
    <w:rsid w:val="4E2B3FEA"/>
    <w:rsid w:val="4E3C0648"/>
    <w:rsid w:val="4E4A6665"/>
    <w:rsid w:val="4E64F47C"/>
    <w:rsid w:val="4E72C73A"/>
    <w:rsid w:val="4E762782"/>
    <w:rsid w:val="4E765485"/>
    <w:rsid w:val="4E86A1F0"/>
    <w:rsid w:val="4E88C66A"/>
    <w:rsid w:val="4E8E2BCD"/>
    <w:rsid w:val="4E950919"/>
    <w:rsid w:val="4E9A418D"/>
    <w:rsid w:val="4EAD80EE"/>
    <w:rsid w:val="4EB3F2AE"/>
    <w:rsid w:val="4EB472AA"/>
    <w:rsid w:val="4EB4B771"/>
    <w:rsid w:val="4EB765FF"/>
    <w:rsid w:val="4EBD72EE"/>
    <w:rsid w:val="4EC80D3A"/>
    <w:rsid w:val="4ECC365F"/>
    <w:rsid w:val="4ED62641"/>
    <w:rsid w:val="4EDD2D29"/>
    <w:rsid w:val="4EE2294A"/>
    <w:rsid w:val="4EF01429"/>
    <w:rsid w:val="4EF4AF5F"/>
    <w:rsid w:val="4F0644EA"/>
    <w:rsid w:val="4F1BBEE4"/>
    <w:rsid w:val="4F25CBD5"/>
    <w:rsid w:val="4F49ECD5"/>
    <w:rsid w:val="4F4FD0B9"/>
    <w:rsid w:val="4F5E6FF5"/>
    <w:rsid w:val="4F75CA4F"/>
    <w:rsid w:val="4F829DC7"/>
    <w:rsid w:val="4F967214"/>
    <w:rsid w:val="4FAF3348"/>
    <w:rsid w:val="4FB16E15"/>
    <w:rsid w:val="4FB3E6C6"/>
    <w:rsid w:val="4FD83020"/>
    <w:rsid w:val="4FDB0B30"/>
    <w:rsid w:val="4FDFDD9B"/>
    <w:rsid w:val="4FE51FA5"/>
    <w:rsid w:val="4FFABA67"/>
    <w:rsid w:val="500ED470"/>
    <w:rsid w:val="50213213"/>
    <w:rsid w:val="504886CC"/>
    <w:rsid w:val="5049CB63"/>
    <w:rsid w:val="506B8FF8"/>
    <w:rsid w:val="5080C2A6"/>
    <w:rsid w:val="50836027"/>
    <w:rsid w:val="50863B1E"/>
    <w:rsid w:val="508BC1A0"/>
    <w:rsid w:val="508CF280"/>
    <w:rsid w:val="50949035"/>
    <w:rsid w:val="5096063A"/>
    <w:rsid w:val="5097CAD5"/>
    <w:rsid w:val="50B23B27"/>
    <w:rsid w:val="50BAB257"/>
    <w:rsid w:val="50CD8170"/>
    <w:rsid w:val="50CE5DC5"/>
    <w:rsid w:val="50D3884F"/>
    <w:rsid w:val="50DED01B"/>
    <w:rsid w:val="50F07C7E"/>
    <w:rsid w:val="50FE9395"/>
    <w:rsid w:val="5105923C"/>
    <w:rsid w:val="5107761E"/>
    <w:rsid w:val="51248E01"/>
    <w:rsid w:val="5129A899"/>
    <w:rsid w:val="513EB557"/>
    <w:rsid w:val="514312F4"/>
    <w:rsid w:val="51442A17"/>
    <w:rsid w:val="5146B428"/>
    <w:rsid w:val="5149D9B7"/>
    <w:rsid w:val="51603FC3"/>
    <w:rsid w:val="5174B172"/>
    <w:rsid w:val="51763C75"/>
    <w:rsid w:val="5181B1EA"/>
    <w:rsid w:val="5198F8C2"/>
    <w:rsid w:val="51A23F40"/>
    <w:rsid w:val="51A5180A"/>
    <w:rsid w:val="51CC268E"/>
    <w:rsid w:val="51D32234"/>
    <w:rsid w:val="51DF6E25"/>
    <w:rsid w:val="51E2220C"/>
    <w:rsid w:val="51EC43D9"/>
    <w:rsid w:val="51F0107A"/>
    <w:rsid w:val="51F82A29"/>
    <w:rsid w:val="52002F6E"/>
    <w:rsid w:val="5216B1C9"/>
    <w:rsid w:val="52232063"/>
    <w:rsid w:val="524E2E68"/>
    <w:rsid w:val="5255F32D"/>
    <w:rsid w:val="52682EB8"/>
    <w:rsid w:val="526E8A9D"/>
    <w:rsid w:val="528D35B5"/>
    <w:rsid w:val="529A7F6E"/>
    <w:rsid w:val="52A82E4E"/>
    <w:rsid w:val="52C67490"/>
    <w:rsid w:val="52CAD3DC"/>
    <w:rsid w:val="52F63414"/>
    <w:rsid w:val="53023A3F"/>
    <w:rsid w:val="5328D281"/>
    <w:rsid w:val="532B2429"/>
    <w:rsid w:val="532D4CBD"/>
    <w:rsid w:val="53348141"/>
    <w:rsid w:val="533F3740"/>
    <w:rsid w:val="53414AB2"/>
    <w:rsid w:val="53452BFF"/>
    <w:rsid w:val="534DE0DE"/>
    <w:rsid w:val="534F7003"/>
    <w:rsid w:val="53534507"/>
    <w:rsid w:val="536F9425"/>
    <w:rsid w:val="537D06FB"/>
    <w:rsid w:val="5381CDB7"/>
    <w:rsid w:val="5381FC5D"/>
    <w:rsid w:val="539078EF"/>
    <w:rsid w:val="5396E50A"/>
    <w:rsid w:val="53A8AD08"/>
    <w:rsid w:val="53BD3ED4"/>
    <w:rsid w:val="53C381BC"/>
    <w:rsid w:val="53C9060F"/>
    <w:rsid w:val="53C9B8A4"/>
    <w:rsid w:val="5408121E"/>
    <w:rsid w:val="540F0A2E"/>
    <w:rsid w:val="54204E2A"/>
    <w:rsid w:val="5422F2D6"/>
    <w:rsid w:val="54288F08"/>
    <w:rsid w:val="54290209"/>
    <w:rsid w:val="542C0916"/>
    <w:rsid w:val="543006C3"/>
    <w:rsid w:val="5431505A"/>
    <w:rsid w:val="5432B43F"/>
    <w:rsid w:val="545094F8"/>
    <w:rsid w:val="54581A02"/>
    <w:rsid w:val="5474DE41"/>
    <w:rsid w:val="548EBD74"/>
    <w:rsid w:val="549C8D00"/>
    <w:rsid w:val="549DA6C5"/>
    <w:rsid w:val="54AF4AF8"/>
    <w:rsid w:val="54CB0A33"/>
    <w:rsid w:val="54F00CAD"/>
    <w:rsid w:val="54F80403"/>
    <w:rsid w:val="54F888AB"/>
    <w:rsid w:val="5525682C"/>
    <w:rsid w:val="5545E938"/>
    <w:rsid w:val="55595648"/>
    <w:rsid w:val="556499E2"/>
    <w:rsid w:val="556C0A45"/>
    <w:rsid w:val="55712456"/>
    <w:rsid w:val="55715D53"/>
    <w:rsid w:val="5571F633"/>
    <w:rsid w:val="559C0349"/>
    <w:rsid w:val="55A57239"/>
    <w:rsid w:val="55E295B6"/>
    <w:rsid w:val="55E4F35C"/>
    <w:rsid w:val="55F63A04"/>
    <w:rsid w:val="560695E6"/>
    <w:rsid w:val="56207B8D"/>
    <w:rsid w:val="5621D634"/>
    <w:rsid w:val="563BF47A"/>
    <w:rsid w:val="564524C0"/>
    <w:rsid w:val="568BC193"/>
    <w:rsid w:val="56B8075D"/>
    <w:rsid w:val="56C14E8D"/>
    <w:rsid w:val="56CDE747"/>
    <w:rsid w:val="56D6415B"/>
    <w:rsid w:val="56E4BD8B"/>
    <w:rsid w:val="570053BE"/>
    <w:rsid w:val="57490200"/>
    <w:rsid w:val="575305F9"/>
    <w:rsid w:val="575F3D9E"/>
    <w:rsid w:val="5769A01C"/>
    <w:rsid w:val="5769E72C"/>
    <w:rsid w:val="578C4535"/>
    <w:rsid w:val="5795FF8C"/>
    <w:rsid w:val="57B79335"/>
    <w:rsid w:val="57E2DD08"/>
    <w:rsid w:val="57E51A60"/>
    <w:rsid w:val="57EBAF44"/>
    <w:rsid w:val="57FA2F49"/>
    <w:rsid w:val="57FAE431"/>
    <w:rsid w:val="580AE7AB"/>
    <w:rsid w:val="5825E96F"/>
    <w:rsid w:val="585AF431"/>
    <w:rsid w:val="585C7AA6"/>
    <w:rsid w:val="58A8F4D1"/>
    <w:rsid w:val="58B2F54A"/>
    <w:rsid w:val="58BCC91C"/>
    <w:rsid w:val="58C1EB0B"/>
    <w:rsid w:val="58CA6C57"/>
    <w:rsid w:val="59087167"/>
    <w:rsid w:val="590A5824"/>
    <w:rsid w:val="590E79A9"/>
    <w:rsid w:val="590F6586"/>
    <w:rsid w:val="59175F04"/>
    <w:rsid w:val="591BA18C"/>
    <w:rsid w:val="59671115"/>
    <w:rsid w:val="597A3DCE"/>
    <w:rsid w:val="597BB932"/>
    <w:rsid w:val="59CEFD7B"/>
    <w:rsid w:val="59F91E07"/>
    <w:rsid w:val="5A0F7584"/>
    <w:rsid w:val="5A1691AB"/>
    <w:rsid w:val="5A326614"/>
    <w:rsid w:val="5A345F4B"/>
    <w:rsid w:val="5A881CAF"/>
    <w:rsid w:val="5A8EA592"/>
    <w:rsid w:val="5A974A20"/>
    <w:rsid w:val="5AAC62BB"/>
    <w:rsid w:val="5AC075EA"/>
    <w:rsid w:val="5AC5B142"/>
    <w:rsid w:val="5AC8B0F4"/>
    <w:rsid w:val="5ACC9A8A"/>
    <w:rsid w:val="5AD7EE5F"/>
    <w:rsid w:val="5AE934AA"/>
    <w:rsid w:val="5AF81721"/>
    <w:rsid w:val="5B26513B"/>
    <w:rsid w:val="5B27A01D"/>
    <w:rsid w:val="5B2FFAC9"/>
    <w:rsid w:val="5B35D6EE"/>
    <w:rsid w:val="5B3DDC32"/>
    <w:rsid w:val="5B4A6A7C"/>
    <w:rsid w:val="5B69D559"/>
    <w:rsid w:val="5B6CED07"/>
    <w:rsid w:val="5B82CEAA"/>
    <w:rsid w:val="5B930DD5"/>
    <w:rsid w:val="5B99BD5E"/>
    <w:rsid w:val="5B9B197E"/>
    <w:rsid w:val="5BA7C63E"/>
    <w:rsid w:val="5BADBB37"/>
    <w:rsid w:val="5BB37294"/>
    <w:rsid w:val="5BB511DB"/>
    <w:rsid w:val="5BBF2601"/>
    <w:rsid w:val="5BC56532"/>
    <w:rsid w:val="5BE49155"/>
    <w:rsid w:val="5C01D0BB"/>
    <w:rsid w:val="5C1DF87D"/>
    <w:rsid w:val="5C255A08"/>
    <w:rsid w:val="5C2F9307"/>
    <w:rsid w:val="5C7C3A10"/>
    <w:rsid w:val="5C820318"/>
    <w:rsid w:val="5C8C0F4A"/>
    <w:rsid w:val="5CA3D39D"/>
    <w:rsid w:val="5CBB158B"/>
    <w:rsid w:val="5CE632CE"/>
    <w:rsid w:val="5D0195F3"/>
    <w:rsid w:val="5D08BAAF"/>
    <w:rsid w:val="5D35CC18"/>
    <w:rsid w:val="5D3D655A"/>
    <w:rsid w:val="5D40CDFB"/>
    <w:rsid w:val="5D59792A"/>
    <w:rsid w:val="5D59D60B"/>
    <w:rsid w:val="5D62452B"/>
    <w:rsid w:val="5D70762D"/>
    <w:rsid w:val="5D8E4EF6"/>
    <w:rsid w:val="5D8FBF0E"/>
    <w:rsid w:val="5D91863B"/>
    <w:rsid w:val="5D99420F"/>
    <w:rsid w:val="5D9B582A"/>
    <w:rsid w:val="5DAEC16B"/>
    <w:rsid w:val="5DD1E557"/>
    <w:rsid w:val="5DEB1B26"/>
    <w:rsid w:val="5DEEEFEC"/>
    <w:rsid w:val="5DF3FE1C"/>
    <w:rsid w:val="5E077A86"/>
    <w:rsid w:val="5E0C9763"/>
    <w:rsid w:val="5E1970D5"/>
    <w:rsid w:val="5E3BE67F"/>
    <w:rsid w:val="5E45D19C"/>
    <w:rsid w:val="5E46B94F"/>
    <w:rsid w:val="5E6438F3"/>
    <w:rsid w:val="5E6B1C78"/>
    <w:rsid w:val="5E6B9956"/>
    <w:rsid w:val="5E7C0AEE"/>
    <w:rsid w:val="5ECFAA97"/>
    <w:rsid w:val="5ED7BC1A"/>
    <w:rsid w:val="5EF38A5D"/>
    <w:rsid w:val="5EFFC821"/>
    <w:rsid w:val="5F155C5F"/>
    <w:rsid w:val="5F18188C"/>
    <w:rsid w:val="5F43AFE3"/>
    <w:rsid w:val="5F45AC22"/>
    <w:rsid w:val="5F659719"/>
    <w:rsid w:val="5F68477B"/>
    <w:rsid w:val="5F69FC91"/>
    <w:rsid w:val="5F716B79"/>
    <w:rsid w:val="5F7279EB"/>
    <w:rsid w:val="5F746736"/>
    <w:rsid w:val="5F87213E"/>
    <w:rsid w:val="5F89C08C"/>
    <w:rsid w:val="5FADDD51"/>
    <w:rsid w:val="5FE4CF11"/>
    <w:rsid w:val="5FE7527A"/>
    <w:rsid w:val="5FF93B15"/>
    <w:rsid w:val="5FF9D910"/>
    <w:rsid w:val="6014963E"/>
    <w:rsid w:val="6038C063"/>
    <w:rsid w:val="6063CED8"/>
    <w:rsid w:val="60735D8F"/>
    <w:rsid w:val="607487A9"/>
    <w:rsid w:val="60802BE7"/>
    <w:rsid w:val="608CE47F"/>
    <w:rsid w:val="608F8A33"/>
    <w:rsid w:val="60A886A8"/>
    <w:rsid w:val="60A8B925"/>
    <w:rsid w:val="60C3338C"/>
    <w:rsid w:val="60CC3905"/>
    <w:rsid w:val="60E4D72F"/>
    <w:rsid w:val="60E6D77C"/>
    <w:rsid w:val="60EB0CDA"/>
    <w:rsid w:val="610DF6DE"/>
    <w:rsid w:val="61321C1A"/>
    <w:rsid w:val="614068B8"/>
    <w:rsid w:val="6149EFAB"/>
    <w:rsid w:val="616372BD"/>
    <w:rsid w:val="61871159"/>
    <w:rsid w:val="61A421D9"/>
    <w:rsid w:val="61A468C4"/>
    <w:rsid w:val="61A63C46"/>
    <w:rsid w:val="61A9A7B6"/>
    <w:rsid w:val="61BC777D"/>
    <w:rsid w:val="61CB868F"/>
    <w:rsid w:val="61DC5BE6"/>
    <w:rsid w:val="61E86F80"/>
    <w:rsid w:val="620C6569"/>
    <w:rsid w:val="621187E6"/>
    <w:rsid w:val="623F3144"/>
    <w:rsid w:val="62499482"/>
    <w:rsid w:val="624DEB5A"/>
    <w:rsid w:val="624F8CB1"/>
    <w:rsid w:val="6255157E"/>
    <w:rsid w:val="6255415B"/>
    <w:rsid w:val="6265F39A"/>
    <w:rsid w:val="6274855D"/>
    <w:rsid w:val="62769FB4"/>
    <w:rsid w:val="627B99DA"/>
    <w:rsid w:val="62B1400E"/>
    <w:rsid w:val="62D357BD"/>
    <w:rsid w:val="62D9AE5A"/>
    <w:rsid w:val="62E30F57"/>
    <w:rsid w:val="630BD387"/>
    <w:rsid w:val="630EA07D"/>
    <w:rsid w:val="632DB349"/>
    <w:rsid w:val="632F353A"/>
    <w:rsid w:val="63431D39"/>
    <w:rsid w:val="6358CDE7"/>
    <w:rsid w:val="63631C2A"/>
    <w:rsid w:val="6367A4AE"/>
    <w:rsid w:val="636CB669"/>
    <w:rsid w:val="636F811F"/>
    <w:rsid w:val="63826603"/>
    <w:rsid w:val="638D8C15"/>
    <w:rsid w:val="638F783B"/>
    <w:rsid w:val="639AFA4F"/>
    <w:rsid w:val="639E1B56"/>
    <w:rsid w:val="63F8F5FE"/>
    <w:rsid w:val="64134810"/>
    <w:rsid w:val="642A7FFE"/>
    <w:rsid w:val="64322E72"/>
    <w:rsid w:val="6432CE2F"/>
    <w:rsid w:val="6434ABBE"/>
    <w:rsid w:val="6437BC00"/>
    <w:rsid w:val="64541AD8"/>
    <w:rsid w:val="64AFB427"/>
    <w:rsid w:val="64BA6979"/>
    <w:rsid w:val="64BEBD30"/>
    <w:rsid w:val="64BFE02B"/>
    <w:rsid w:val="64E49CDC"/>
    <w:rsid w:val="64ED192B"/>
    <w:rsid w:val="651A7F8F"/>
    <w:rsid w:val="65345415"/>
    <w:rsid w:val="65380649"/>
    <w:rsid w:val="6541CE13"/>
    <w:rsid w:val="654CAAE0"/>
    <w:rsid w:val="65538EC9"/>
    <w:rsid w:val="6559433F"/>
    <w:rsid w:val="6565D989"/>
    <w:rsid w:val="65A1337D"/>
    <w:rsid w:val="65CB1055"/>
    <w:rsid w:val="65D3B8DE"/>
    <w:rsid w:val="65DD9BB8"/>
    <w:rsid w:val="65EA3745"/>
    <w:rsid w:val="65EDE633"/>
    <w:rsid w:val="660F2963"/>
    <w:rsid w:val="661B3E4A"/>
    <w:rsid w:val="6626E4E8"/>
    <w:rsid w:val="662B70DB"/>
    <w:rsid w:val="664F1437"/>
    <w:rsid w:val="6656557D"/>
    <w:rsid w:val="666B68C6"/>
    <w:rsid w:val="6692D4D8"/>
    <w:rsid w:val="669F3974"/>
    <w:rsid w:val="66B082CB"/>
    <w:rsid w:val="66DF7626"/>
    <w:rsid w:val="66ED1AFC"/>
    <w:rsid w:val="66F70844"/>
    <w:rsid w:val="67155D52"/>
    <w:rsid w:val="6716DC50"/>
    <w:rsid w:val="6718593B"/>
    <w:rsid w:val="672A5C6C"/>
    <w:rsid w:val="67939EF4"/>
    <w:rsid w:val="6793B36E"/>
    <w:rsid w:val="67CAA28E"/>
    <w:rsid w:val="67DBFD44"/>
    <w:rsid w:val="67EFFA20"/>
    <w:rsid w:val="67F874B9"/>
    <w:rsid w:val="68472946"/>
    <w:rsid w:val="6855BA67"/>
    <w:rsid w:val="68575F9E"/>
    <w:rsid w:val="68673B9E"/>
    <w:rsid w:val="6872B950"/>
    <w:rsid w:val="68778708"/>
    <w:rsid w:val="68795720"/>
    <w:rsid w:val="687A479A"/>
    <w:rsid w:val="68804D90"/>
    <w:rsid w:val="6883054A"/>
    <w:rsid w:val="68A281A9"/>
    <w:rsid w:val="68BC6F81"/>
    <w:rsid w:val="68CE5FBC"/>
    <w:rsid w:val="68E2A3E0"/>
    <w:rsid w:val="68F6501D"/>
    <w:rsid w:val="68F98EFC"/>
    <w:rsid w:val="68FEF295"/>
    <w:rsid w:val="6928F765"/>
    <w:rsid w:val="692A9033"/>
    <w:rsid w:val="6949421C"/>
    <w:rsid w:val="695622E7"/>
    <w:rsid w:val="695D1C77"/>
    <w:rsid w:val="695EA149"/>
    <w:rsid w:val="695F27D1"/>
    <w:rsid w:val="6965D0C7"/>
    <w:rsid w:val="69686747"/>
    <w:rsid w:val="698821A6"/>
    <w:rsid w:val="699C5DC1"/>
    <w:rsid w:val="69C1F00F"/>
    <w:rsid w:val="69DB9E64"/>
    <w:rsid w:val="69F33332"/>
    <w:rsid w:val="69F97D06"/>
    <w:rsid w:val="6A3D7CF8"/>
    <w:rsid w:val="6A719FB2"/>
    <w:rsid w:val="6A7A468F"/>
    <w:rsid w:val="6A7A8868"/>
    <w:rsid w:val="6A80BEC9"/>
    <w:rsid w:val="6AA6BC5E"/>
    <w:rsid w:val="6B12A0B4"/>
    <w:rsid w:val="6B18411A"/>
    <w:rsid w:val="6B281BC7"/>
    <w:rsid w:val="6B2BCBAF"/>
    <w:rsid w:val="6B38A1C6"/>
    <w:rsid w:val="6B4BF0FD"/>
    <w:rsid w:val="6B4CFAA1"/>
    <w:rsid w:val="6B533E8C"/>
    <w:rsid w:val="6B57CFA8"/>
    <w:rsid w:val="6B5EFEE6"/>
    <w:rsid w:val="6B64F25A"/>
    <w:rsid w:val="6B6CD9EE"/>
    <w:rsid w:val="6B828ED0"/>
    <w:rsid w:val="6B909737"/>
    <w:rsid w:val="6B9F61D3"/>
    <w:rsid w:val="6BA9421A"/>
    <w:rsid w:val="6BA9AEAB"/>
    <w:rsid w:val="6BAFDC1B"/>
    <w:rsid w:val="6BB17D74"/>
    <w:rsid w:val="6BB1B18E"/>
    <w:rsid w:val="6BB42FF2"/>
    <w:rsid w:val="6BB82AC4"/>
    <w:rsid w:val="6BBECE97"/>
    <w:rsid w:val="6BC9CDC1"/>
    <w:rsid w:val="6BD44261"/>
    <w:rsid w:val="6BFD587A"/>
    <w:rsid w:val="6C151C5B"/>
    <w:rsid w:val="6C23655E"/>
    <w:rsid w:val="6C24960B"/>
    <w:rsid w:val="6C328740"/>
    <w:rsid w:val="6C5FF7CC"/>
    <w:rsid w:val="6C7048C1"/>
    <w:rsid w:val="6C749116"/>
    <w:rsid w:val="6C77E38F"/>
    <w:rsid w:val="6CA7EAAC"/>
    <w:rsid w:val="6CA80158"/>
    <w:rsid w:val="6CBFAE04"/>
    <w:rsid w:val="6CCF97A6"/>
    <w:rsid w:val="6CE129BF"/>
    <w:rsid w:val="6D1BCB44"/>
    <w:rsid w:val="6D2D75D2"/>
    <w:rsid w:val="6D52CB52"/>
    <w:rsid w:val="6DB56853"/>
    <w:rsid w:val="6E086BF2"/>
    <w:rsid w:val="6E1E2F35"/>
    <w:rsid w:val="6E4037D4"/>
    <w:rsid w:val="6E5662B5"/>
    <w:rsid w:val="6E5796BC"/>
    <w:rsid w:val="6E823B78"/>
    <w:rsid w:val="6E8A37A7"/>
    <w:rsid w:val="6E9F4519"/>
    <w:rsid w:val="6ED9750A"/>
    <w:rsid w:val="6EE15411"/>
    <w:rsid w:val="6F12ADA1"/>
    <w:rsid w:val="6F236489"/>
    <w:rsid w:val="6F24166A"/>
    <w:rsid w:val="6F25FB6B"/>
    <w:rsid w:val="6F522036"/>
    <w:rsid w:val="6F7622DD"/>
    <w:rsid w:val="6F78D4E1"/>
    <w:rsid w:val="6F877FEC"/>
    <w:rsid w:val="6F8E01F5"/>
    <w:rsid w:val="6FCD3D5D"/>
    <w:rsid w:val="6FD3C2EE"/>
    <w:rsid w:val="6FDA7AE6"/>
    <w:rsid w:val="6FF75D3C"/>
    <w:rsid w:val="6FF9D1D3"/>
    <w:rsid w:val="700FB4CD"/>
    <w:rsid w:val="70257FFC"/>
    <w:rsid w:val="7054FAA0"/>
    <w:rsid w:val="706B1105"/>
    <w:rsid w:val="7083BF9E"/>
    <w:rsid w:val="70851613"/>
    <w:rsid w:val="708C5541"/>
    <w:rsid w:val="70A48E24"/>
    <w:rsid w:val="70DB9605"/>
    <w:rsid w:val="70E477B5"/>
    <w:rsid w:val="70EABA33"/>
    <w:rsid w:val="71137325"/>
    <w:rsid w:val="71255694"/>
    <w:rsid w:val="713B7621"/>
    <w:rsid w:val="714415E7"/>
    <w:rsid w:val="714488CA"/>
    <w:rsid w:val="7177BAC3"/>
    <w:rsid w:val="718A8AAF"/>
    <w:rsid w:val="71985B87"/>
    <w:rsid w:val="7199E038"/>
    <w:rsid w:val="71A446FC"/>
    <w:rsid w:val="71AC3B93"/>
    <w:rsid w:val="71B19305"/>
    <w:rsid w:val="71C22C04"/>
    <w:rsid w:val="71E123D4"/>
    <w:rsid w:val="71EFD1AD"/>
    <w:rsid w:val="720E0136"/>
    <w:rsid w:val="72100377"/>
    <w:rsid w:val="72130E4D"/>
    <w:rsid w:val="7234E7A4"/>
    <w:rsid w:val="726830F7"/>
    <w:rsid w:val="726B0EB9"/>
    <w:rsid w:val="72979DA0"/>
    <w:rsid w:val="72A4EF35"/>
    <w:rsid w:val="72A6EB69"/>
    <w:rsid w:val="72BDFB3F"/>
    <w:rsid w:val="72D635B3"/>
    <w:rsid w:val="72DC4BB1"/>
    <w:rsid w:val="7302B8DF"/>
    <w:rsid w:val="7356C189"/>
    <w:rsid w:val="7385E6EE"/>
    <w:rsid w:val="738828B4"/>
    <w:rsid w:val="7388ECC3"/>
    <w:rsid w:val="73A9E24F"/>
    <w:rsid w:val="73AF31A1"/>
    <w:rsid w:val="73B3ACE9"/>
    <w:rsid w:val="73B98FA0"/>
    <w:rsid w:val="73C126AA"/>
    <w:rsid w:val="73C45A01"/>
    <w:rsid w:val="73CB0BF5"/>
    <w:rsid w:val="73CF4A97"/>
    <w:rsid w:val="73D50E79"/>
    <w:rsid w:val="73E97D2A"/>
    <w:rsid w:val="73F67714"/>
    <w:rsid w:val="73F6B1CF"/>
    <w:rsid w:val="7413825B"/>
    <w:rsid w:val="74156CE5"/>
    <w:rsid w:val="74200442"/>
    <w:rsid w:val="74317B6A"/>
    <w:rsid w:val="743B0583"/>
    <w:rsid w:val="743F4B57"/>
    <w:rsid w:val="744B2672"/>
    <w:rsid w:val="74792D48"/>
    <w:rsid w:val="74CC25AE"/>
    <w:rsid w:val="74DD543F"/>
    <w:rsid w:val="74EFDE86"/>
    <w:rsid w:val="74F13744"/>
    <w:rsid w:val="7505BF62"/>
    <w:rsid w:val="752CD64A"/>
    <w:rsid w:val="753720EA"/>
    <w:rsid w:val="753E9027"/>
    <w:rsid w:val="75519B5A"/>
    <w:rsid w:val="756ACF0C"/>
    <w:rsid w:val="757BC3D3"/>
    <w:rsid w:val="75816F99"/>
    <w:rsid w:val="75B52AED"/>
    <w:rsid w:val="75B8BE18"/>
    <w:rsid w:val="75CA7065"/>
    <w:rsid w:val="75CBFC9C"/>
    <w:rsid w:val="75D0BD06"/>
    <w:rsid w:val="75E8F6BC"/>
    <w:rsid w:val="75FF0A69"/>
    <w:rsid w:val="7600962C"/>
    <w:rsid w:val="76025DC7"/>
    <w:rsid w:val="760F3745"/>
    <w:rsid w:val="761B4B5F"/>
    <w:rsid w:val="762668F7"/>
    <w:rsid w:val="762A68F0"/>
    <w:rsid w:val="765AB56E"/>
    <w:rsid w:val="765DCC4F"/>
    <w:rsid w:val="76663762"/>
    <w:rsid w:val="767A3761"/>
    <w:rsid w:val="7687C7B5"/>
    <w:rsid w:val="768C7DAC"/>
    <w:rsid w:val="76973A6C"/>
    <w:rsid w:val="76981E96"/>
    <w:rsid w:val="769BDCD6"/>
    <w:rsid w:val="76AF066F"/>
    <w:rsid w:val="76B25DFE"/>
    <w:rsid w:val="76B3974E"/>
    <w:rsid w:val="76B9D2CD"/>
    <w:rsid w:val="76CF1EB7"/>
    <w:rsid w:val="76D2996B"/>
    <w:rsid w:val="76E245C1"/>
    <w:rsid w:val="76F6DEAB"/>
    <w:rsid w:val="76FC46F5"/>
    <w:rsid w:val="7704E166"/>
    <w:rsid w:val="7708C23E"/>
    <w:rsid w:val="77142FEA"/>
    <w:rsid w:val="771ED52A"/>
    <w:rsid w:val="7720FCCA"/>
    <w:rsid w:val="7722650D"/>
    <w:rsid w:val="773227E3"/>
    <w:rsid w:val="77328EFC"/>
    <w:rsid w:val="7736418C"/>
    <w:rsid w:val="775C2742"/>
    <w:rsid w:val="77639178"/>
    <w:rsid w:val="778E2AC7"/>
    <w:rsid w:val="779946A0"/>
    <w:rsid w:val="77B63A09"/>
    <w:rsid w:val="77B7CD59"/>
    <w:rsid w:val="77B8ADEC"/>
    <w:rsid w:val="77BD2737"/>
    <w:rsid w:val="77CD89D9"/>
    <w:rsid w:val="77CE0684"/>
    <w:rsid w:val="77EADE33"/>
    <w:rsid w:val="77EFE9A3"/>
    <w:rsid w:val="77FA81F4"/>
    <w:rsid w:val="77FBECCC"/>
    <w:rsid w:val="78136435"/>
    <w:rsid w:val="78147989"/>
    <w:rsid w:val="7818276D"/>
    <w:rsid w:val="7838867B"/>
    <w:rsid w:val="784DED2B"/>
    <w:rsid w:val="785E7DF3"/>
    <w:rsid w:val="78643D74"/>
    <w:rsid w:val="7867DD96"/>
    <w:rsid w:val="787894EE"/>
    <w:rsid w:val="787EB060"/>
    <w:rsid w:val="78895065"/>
    <w:rsid w:val="789034BF"/>
    <w:rsid w:val="78963644"/>
    <w:rsid w:val="78B12238"/>
    <w:rsid w:val="78C1843C"/>
    <w:rsid w:val="78D5D1F5"/>
    <w:rsid w:val="78E7D3B2"/>
    <w:rsid w:val="78ED7B00"/>
    <w:rsid w:val="790E66B7"/>
    <w:rsid w:val="79403A21"/>
    <w:rsid w:val="794B5224"/>
    <w:rsid w:val="79696203"/>
    <w:rsid w:val="7983DDA9"/>
    <w:rsid w:val="79ADB2D1"/>
    <w:rsid w:val="79AF5D62"/>
    <w:rsid w:val="79C9047B"/>
    <w:rsid w:val="79D5A0B1"/>
    <w:rsid w:val="79D9343F"/>
    <w:rsid w:val="79DB33DB"/>
    <w:rsid w:val="79E1B971"/>
    <w:rsid w:val="79F68937"/>
    <w:rsid w:val="79FCA994"/>
    <w:rsid w:val="7A0395DF"/>
    <w:rsid w:val="7A059E0C"/>
    <w:rsid w:val="7A0ADF0E"/>
    <w:rsid w:val="7A0D415E"/>
    <w:rsid w:val="7A0D48F8"/>
    <w:rsid w:val="7A0E0B4E"/>
    <w:rsid w:val="7A37A63C"/>
    <w:rsid w:val="7A41D9B0"/>
    <w:rsid w:val="7A4A21D0"/>
    <w:rsid w:val="7A526C33"/>
    <w:rsid w:val="7A78662C"/>
    <w:rsid w:val="7A857394"/>
    <w:rsid w:val="7A8C839D"/>
    <w:rsid w:val="7AA45AD8"/>
    <w:rsid w:val="7AA4E401"/>
    <w:rsid w:val="7AB227D8"/>
    <w:rsid w:val="7AB41345"/>
    <w:rsid w:val="7AB7F3D9"/>
    <w:rsid w:val="7AC0944D"/>
    <w:rsid w:val="7AC12887"/>
    <w:rsid w:val="7ACB65BE"/>
    <w:rsid w:val="7B02BD39"/>
    <w:rsid w:val="7B1433F7"/>
    <w:rsid w:val="7B1872F8"/>
    <w:rsid w:val="7B25038A"/>
    <w:rsid w:val="7B38C241"/>
    <w:rsid w:val="7B4800AC"/>
    <w:rsid w:val="7B603A1A"/>
    <w:rsid w:val="7B6FF9E2"/>
    <w:rsid w:val="7B7646C6"/>
    <w:rsid w:val="7B94EEFD"/>
    <w:rsid w:val="7B984083"/>
    <w:rsid w:val="7BA1F167"/>
    <w:rsid w:val="7BB39CBB"/>
    <w:rsid w:val="7BC2FD8F"/>
    <w:rsid w:val="7BC5BA7E"/>
    <w:rsid w:val="7BCD1D31"/>
    <w:rsid w:val="7BD93371"/>
    <w:rsid w:val="7BDB4BA2"/>
    <w:rsid w:val="7BDBDFCA"/>
    <w:rsid w:val="7BE35187"/>
    <w:rsid w:val="7BED869D"/>
    <w:rsid w:val="7BF710AC"/>
    <w:rsid w:val="7C05044E"/>
    <w:rsid w:val="7C0E3DFB"/>
    <w:rsid w:val="7C0E9679"/>
    <w:rsid w:val="7C2CF392"/>
    <w:rsid w:val="7C58173E"/>
    <w:rsid w:val="7C590491"/>
    <w:rsid w:val="7C59EC6C"/>
    <w:rsid w:val="7C666F1B"/>
    <w:rsid w:val="7C71EFC5"/>
    <w:rsid w:val="7C87624E"/>
    <w:rsid w:val="7C87E194"/>
    <w:rsid w:val="7C8DD6D3"/>
    <w:rsid w:val="7C979BEC"/>
    <w:rsid w:val="7CAD528D"/>
    <w:rsid w:val="7CB00205"/>
    <w:rsid w:val="7CC30CFF"/>
    <w:rsid w:val="7CD1C558"/>
    <w:rsid w:val="7CE3D35C"/>
    <w:rsid w:val="7CF2DA7C"/>
    <w:rsid w:val="7CF4CE1D"/>
    <w:rsid w:val="7CFCFD1A"/>
    <w:rsid w:val="7D1D1210"/>
    <w:rsid w:val="7D2A56FB"/>
    <w:rsid w:val="7D33B28A"/>
    <w:rsid w:val="7D3EC837"/>
    <w:rsid w:val="7D3FF029"/>
    <w:rsid w:val="7D425CEC"/>
    <w:rsid w:val="7D581893"/>
    <w:rsid w:val="7D5C8AC7"/>
    <w:rsid w:val="7D66C11C"/>
    <w:rsid w:val="7D670D32"/>
    <w:rsid w:val="7D694373"/>
    <w:rsid w:val="7D7F0B05"/>
    <w:rsid w:val="7D99D7EA"/>
    <w:rsid w:val="7DBFD9FC"/>
    <w:rsid w:val="7DD2F164"/>
    <w:rsid w:val="7DD5F6E3"/>
    <w:rsid w:val="7DE84D58"/>
    <w:rsid w:val="7DF98B5B"/>
    <w:rsid w:val="7E075CBD"/>
    <w:rsid w:val="7E0AAE81"/>
    <w:rsid w:val="7E0FE349"/>
    <w:rsid w:val="7E1184E8"/>
    <w:rsid w:val="7E1B6A45"/>
    <w:rsid w:val="7E28D9DF"/>
    <w:rsid w:val="7E3E199F"/>
    <w:rsid w:val="7E4077EE"/>
    <w:rsid w:val="7E4416F9"/>
    <w:rsid w:val="7E87B7F7"/>
    <w:rsid w:val="7E90CCFC"/>
    <w:rsid w:val="7EBD0EF1"/>
    <w:rsid w:val="7EBFA073"/>
    <w:rsid w:val="7EC44A20"/>
    <w:rsid w:val="7EE8CF98"/>
    <w:rsid w:val="7EEB0B55"/>
    <w:rsid w:val="7EFD3AF1"/>
    <w:rsid w:val="7F1AE78C"/>
    <w:rsid w:val="7F1E0B86"/>
    <w:rsid w:val="7F6266E3"/>
    <w:rsid w:val="7F76B304"/>
    <w:rsid w:val="7F7A6435"/>
    <w:rsid w:val="7F7FCE4E"/>
    <w:rsid w:val="7F89D2B7"/>
    <w:rsid w:val="7FA0FE75"/>
    <w:rsid w:val="7FA809D0"/>
    <w:rsid w:val="7FCEC35B"/>
    <w:rsid w:val="7FD01DA9"/>
    <w:rsid w:val="7FE2B4D0"/>
    <w:rsid w:val="7FE7DD65"/>
    <w:rsid w:val="7FE85D91"/>
    <w:rsid w:val="7FEF777B"/>
    <w:rsid w:val="7FF53F7D"/>
    <w:rsid w:val="7FFCBCF7"/>
    <w:rsid w:val="7FFF835F"/>
  </w:rsids>
  <m:mathPr>
    <m:mathFont m:val="Cambria Math"/>
    <m:brkBin m:val="before"/>
    <m:brkBinSub m:val="--"/>
    <m:smallFrac m:val="0"/>
    <m:dispDef/>
    <m:lMargin m:val="0"/>
    <m:rMargin m:val="0"/>
    <m:defJc m:val="centerGroup"/>
    <m:wrapIndent m:val="1440"/>
    <m:intLim m:val="subSup"/>
    <m:naryLim m:val="undOvr"/>
  </m:mathPr>
  <w:themeFontLang w:val="et-E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9F87C7F"/>
  <w15:chartTrackingRefBased/>
  <w15:docId w15:val="{ADC101F6-F3AB-44A3-8035-2C2531C35CB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t-E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laad">
    <w:name w:val="Normal"/>
    <w:qFormat/>
    <w:rsid w:val="001C3F79"/>
  </w:style>
  <w:style w:type="paragraph" w:styleId="Pealkiri1">
    <w:name w:val="heading 1"/>
    <w:basedOn w:val="Normaallaad"/>
    <w:next w:val="Normaallaad"/>
    <w:link w:val="Pealkiri1Mrk"/>
    <w:uiPriority w:val="9"/>
    <w:rsid w:val="0070698F"/>
    <w:pPr>
      <w:keepNext/>
      <w:keepLines/>
      <w:spacing w:before="240" w:after="0" w:line="240" w:lineRule="auto"/>
      <w:outlineLvl w:val="0"/>
    </w:pPr>
    <w:rPr>
      <w:rFonts w:asciiTheme="majorHAnsi" w:eastAsiaTheme="majorEastAsia" w:hAnsiTheme="majorHAnsi" w:cstheme="majorBidi"/>
      <w:color w:val="1F1F5E"/>
      <w:sz w:val="32"/>
      <w:szCs w:val="32"/>
    </w:rPr>
  </w:style>
  <w:style w:type="paragraph" w:styleId="Pealkiri3">
    <w:name w:val="heading 3"/>
    <w:basedOn w:val="Normaallaad"/>
    <w:next w:val="Normaallaad"/>
    <w:link w:val="Pealkiri3Mrk"/>
    <w:uiPriority w:val="9"/>
    <w:semiHidden/>
    <w:unhideWhenUsed/>
    <w:qFormat/>
    <w:rsid w:val="00EA0CDA"/>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Pealkiri4">
    <w:name w:val="heading 4"/>
    <w:basedOn w:val="Normaallaad"/>
    <w:next w:val="Normaallaad"/>
    <w:link w:val="Pealkiri4Mrk"/>
    <w:uiPriority w:val="9"/>
    <w:semiHidden/>
    <w:unhideWhenUsed/>
    <w:qFormat/>
    <w:rsid w:val="002E0553"/>
    <w:pPr>
      <w:keepNext/>
      <w:keepLines/>
      <w:spacing w:before="40" w:after="0"/>
      <w:outlineLvl w:val="3"/>
    </w:pPr>
    <w:rPr>
      <w:rFonts w:asciiTheme="majorHAnsi" w:eastAsiaTheme="majorEastAsia" w:hAnsiTheme="majorHAnsi" w:cstheme="majorBidi"/>
      <w:i/>
      <w:iCs/>
      <w:color w:val="2F5496" w:themeColor="accent1" w:themeShade="BF"/>
    </w:rPr>
  </w:style>
  <w:style w:type="paragraph" w:styleId="Pealkiri6">
    <w:name w:val="heading 6"/>
    <w:basedOn w:val="Normaallaad"/>
    <w:next w:val="Normaallaad"/>
    <w:link w:val="Pealkiri6Mrk"/>
    <w:rsid w:val="0070698F"/>
    <w:pPr>
      <w:numPr>
        <w:ilvl w:val="5"/>
        <w:numId w:val="5"/>
      </w:numPr>
      <w:spacing w:before="240" w:after="60" w:line="240" w:lineRule="auto"/>
      <w:outlineLvl w:val="5"/>
    </w:pPr>
    <w:rPr>
      <w:rFonts w:ascii="Times New Roman" w:eastAsia="Times New Roman" w:hAnsi="Times New Roman" w:cs="Times New Roman"/>
      <w:b/>
      <w:bCs/>
      <w:sz w:val="24"/>
      <w:szCs w:val="24"/>
      <w:lang w:eastAsia="et-EE"/>
    </w:rPr>
  </w:style>
  <w:style w:type="paragraph" w:styleId="Pealkiri7">
    <w:name w:val="heading 7"/>
    <w:basedOn w:val="Normaallaad"/>
    <w:next w:val="Normaallaad"/>
    <w:link w:val="Pealkiri7Mrk"/>
    <w:rsid w:val="0070698F"/>
    <w:pPr>
      <w:numPr>
        <w:ilvl w:val="6"/>
        <w:numId w:val="5"/>
      </w:numPr>
      <w:spacing w:before="240" w:after="60" w:line="240" w:lineRule="auto"/>
      <w:outlineLvl w:val="6"/>
    </w:pPr>
    <w:rPr>
      <w:rFonts w:ascii="Times New Roman" w:eastAsia="Times New Roman" w:hAnsi="Times New Roman" w:cs="Times New Roman"/>
      <w:sz w:val="24"/>
      <w:szCs w:val="24"/>
      <w:lang w:eastAsia="et-EE"/>
    </w:rPr>
  </w:style>
  <w:style w:type="paragraph" w:styleId="Pealkiri8">
    <w:name w:val="heading 8"/>
    <w:basedOn w:val="Normaallaad"/>
    <w:next w:val="Normaallaad"/>
    <w:link w:val="Pealkiri8Mrk"/>
    <w:rsid w:val="0070698F"/>
    <w:pPr>
      <w:numPr>
        <w:ilvl w:val="7"/>
        <w:numId w:val="5"/>
      </w:numPr>
      <w:spacing w:before="240" w:after="60" w:line="240" w:lineRule="auto"/>
      <w:outlineLvl w:val="7"/>
    </w:pPr>
    <w:rPr>
      <w:rFonts w:ascii="Times New Roman" w:eastAsia="Times New Roman" w:hAnsi="Times New Roman" w:cs="Times New Roman"/>
      <w:i/>
      <w:iCs/>
      <w:sz w:val="24"/>
      <w:szCs w:val="24"/>
      <w:lang w:eastAsia="et-EE"/>
    </w:rPr>
  </w:style>
  <w:style w:type="paragraph" w:styleId="Pealkiri9">
    <w:name w:val="heading 9"/>
    <w:basedOn w:val="Normaallaad"/>
    <w:next w:val="Normaallaad"/>
    <w:link w:val="Pealkiri9Mrk"/>
    <w:rsid w:val="0070698F"/>
    <w:pPr>
      <w:numPr>
        <w:ilvl w:val="8"/>
        <w:numId w:val="5"/>
      </w:numPr>
      <w:spacing w:before="240" w:after="60" w:line="240" w:lineRule="auto"/>
      <w:outlineLvl w:val="8"/>
    </w:pPr>
    <w:rPr>
      <w:rFonts w:ascii="Arial" w:eastAsia="Times New Roman" w:hAnsi="Arial" w:cs="Arial"/>
      <w:sz w:val="24"/>
      <w:szCs w:val="24"/>
      <w:lang w:eastAsia="et-EE"/>
    </w:rPr>
  </w:style>
  <w:style w:type="character" w:default="1" w:styleId="Liguvaikefont">
    <w:name w:val="Default Paragraph Font"/>
    <w:uiPriority w:val="1"/>
    <w:semiHidden/>
    <w:unhideWhenUsed/>
  </w:style>
  <w:style w:type="table" w:default="1" w:styleId="Normaaltabel">
    <w:name w:val="Normal Table"/>
    <w:uiPriority w:val="99"/>
    <w:semiHidden/>
    <w:unhideWhenUsed/>
    <w:tblPr>
      <w:tblInd w:w="0" w:type="dxa"/>
      <w:tblCellMar>
        <w:top w:w="0" w:type="dxa"/>
        <w:left w:w="108" w:type="dxa"/>
        <w:bottom w:w="0" w:type="dxa"/>
        <w:right w:w="108" w:type="dxa"/>
      </w:tblCellMar>
    </w:tblPr>
  </w:style>
  <w:style w:type="numbering" w:default="1" w:styleId="Loendita">
    <w:name w:val="No List"/>
    <w:uiPriority w:val="99"/>
    <w:semiHidden/>
    <w:unhideWhenUsed/>
  </w:style>
  <w:style w:type="character" w:customStyle="1" w:styleId="Pealkiri1Mrk">
    <w:name w:val="Pealkiri 1 Märk"/>
    <w:basedOn w:val="Liguvaikefont"/>
    <w:link w:val="Pealkiri1"/>
    <w:uiPriority w:val="9"/>
    <w:rsid w:val="0070698F"/>
    <w:rPr>
      <w:rFonts w:asciiTheme="majorHAnsi" w:eastAsiaTheme="majorEastAsia" w:hAnsiTheme="majorHAnsi" w:cstheme="majorBidi"/>
      <w:color w:val="1F1F5E"/>
      <w:sz w:val="32"/>
      <w:szCs w:val="32"/>
    </w:rPr>
  </w:style>
  <w:style w:type="character" w:customStyle="1" w:styleId="Pealkiri6Mrk">
    <w:name w:val="Pealkiri 6 Märk"/>
    <w:basedOn w:val="Liguvaikefont"/>
    <w:link w:val="Pealkiri6"/>
    <w:rsid w:val="0070698F"/>
    <w:rPr>
      <w:rFonts w:ascii="Times New Roman" w:eastAsia="Times New Roman" w:hAnsi="Times New Roman" w:cs="Times New Roman"/>
      <w:b/>
      <w:bCs/>
      <w:sz w:val="24"/>
      <w:szCs w:val="24"/>
      <w:lang w:eastAsia="et-EE"/>
    </w:rPr>
  </w:style>
  <w:style w:type="character" w:customStyle="1" w:styleId="Pealkiri7Mrk">
    <w:name w:val="Pealkiri 7 Märk"/>
    <w:basedOn w:val="Liguvaikefont"/>
    <w:link w:val="Pealkiri7"/>
    <w:rsid w:val="0070698F"/>
    <w:rPr>
      <w:rFonts w:ascii="Times New Roman" w:eastAsia="Times New Roman" w:hAnsi="Times New Roman" w:cs="Times New Roman"/>
      <w:sz w:val="24"/>
      <w:szCs w:val="24"/>
      <w:lang w:eastAsia="et-EE"/>
    </w:rPr>
  </w:style>
  <w:style w:type="character" w:customStyle="1" w:styleId="Pealkiri8Mrk">
    <w:name w:val="Pealkiri 8 Märk"/>
    <w:basedOn w:val="Liguvaikefont"/>
    <w:link w:val="Pealkiri8"/>
    <w:rsid w:val="0070698F"/>
    <w:rPr>
      <w:rFonts w:ascii="Times New Roman" w:eastAsia="Times New Roman" w:hAnsi="Times New Roman" w:cs="Times New Roman"/>
      <w:i/>
      <w:iCs/>
      <w:sz w:val="24"/>
      <w:szCs w:val="24"/>
      <w:lang w:eastAsia="et-EE"/>
    </w:rPr>
  </w:style>
  <w:style w:type="character" w:customStyle="1" w:styleId="Pealkiri9Mrk">
    <w:name w:val="Pealkiri 9 Märk"/>
    <w:basedOn w:val="Liguvaikefont"/>
    <w:link w:val="Pealkiri9"/>
    <w:rsid w:val="0070698F"/>
    <w:rPr>
      <w:rFonts w:ascii="Arial" w:eastAsia="Times New Roman" w:hAnsi="Arial" w:cs="Arial"/>
      <w:sz w:val="24"/>
      <w:szCs w:val="24"/>
      <w:lang w:eastAsia="et-EE"/>
    </w:rPr>
  </w:style>
  <w:style w:type="paragraph" w:customStyle="1" w:styleId="SLONormal">
    <w:name w:val="SLO Normal"/>
    <w:qFormat/>
    <w:rsid w:val="0070698F"/>
    <w:pPr>
      <w:spacing w:before="120" w:after="120" w:line="240" w:lineRule="auto"/>
      <w:jc w:val="both"/>
    </w:pPr>
    <w:rPr>
      <w:rFonts w:ascii="Times New Roman" w:eastAsia="Times New Roman" w:hAnsi="Times New Roman" w:cs="Times New Roman"/>
      <w:sz w:val="24"/>
      <w:szCs w:val="24"/>
      <w:lang w:val="en-GB"/>
    </w:rPr>
  </w:style>
  <w:style w:type="paragraph" w:customStyle="1" w:styleId="1stlevelheading">
    <w:name w:val="1st level (heading)"/>
    <w:next w:val="SLONormal"/>
    <w:uiPriority w:val="1"/>
    <w:qFormat/>
    <w:rsid w:val="0070698F"/>
    <w:pPr>
      <w:keepNext/>
      <w:numPr>
        <w:numId w:val="1"/>
      </w:numPr>
      <w:spacing w:before="360" w:after="240" w:line="240" w:lineRule="auto"/>
      <w:jc w:val="both"/>
      <w:outlineLvl w:val="0"/>
    </w:pPr>
    <w:rPr>
      <w:rFonts w:ascii="Times New Roman" w:eastAsia="Times New Roman" w:hAnsi="Times New Roman" w:cs="Times New Roman"/>
      <w:b/>
      <w:caps/>
      <w:spacing w:val="20"/>
      <w:sz w:val="24"/>
      <w:szCs w:val="24"/>
      <w:lang w:val="en-GB"/>
    </w:rPr>
  </w:style>
  <w:style w:type="paragraph" w:customStyle="1" w:styleId="2ndlevelheading">
    <w:name w:val="2nd level (heading)"/>
    <w:basedOn w:val="1stlevelheading"/>
    <w:next w:val="SLONormal"/>
    <w:uiPriority w:val="1"/>
    <w:qFormat/>
    <w:rsid w:val="0070698F"/>
    <w:pPr>
      <w:numPr>
        <w:ilvl w:val="1"/>
      </w:numPr>
      <w:tabs>
        <w:tab w:val="clear" w:pos="964"/>
        <w:tab w:val="num" w:pos="360"/>
      </w:tabs>
      <w:spacing w:before="240"/>
      <w:outlineLvl w:val="1"/>
    </w:pPr>
    <w:rPr>
      <w:caps w:val="0"/>
      <w:spacing w:val="0"/>
    </w:rPr>
  </w:style>
  <w:style w:type="paragraph" w:customStyle="1" w:styleId="3rdlevelheading">
    <w:name w:val="3rd level (heading)"/>
    <w:basedOn w:val="2ndlevelheading"/>
    <w:next w:val="SLONormal"/>
    <w:uiPriority w:val="1"/>
    <w:qFormat/>
    <w:rsid w:val="0070698F"/>
    <w:pPr>
      <w:numPr>
        <w:ilvl w:val="2"/>
      </w:numPr>
      <w:outlineLvl w:val="2"/>
    </w:pPr>
    <w:rPr>
      <w:i/>
    </w:rPr>
  </w:style>
  <w:style w:type="paragraph" w:customStyle="1" w:styleId="4thlevelheading">
    <w:name w:val="4th level (heading)"/>
    <w:basedOn w:val="3rdlevelheading"/>
    <w:next w:val="SLONormal"/>
    <w:uiPriority w:val="1"/>
    <w:qFormat/>
    <w:rsid w:val="0070698F"/>
    <w:pPr>
      <w:numPr>
        <w:ilvl w:val="3"/>
      </w:numPr>
      <w:spacing w:after="120"/>
      <w:outlineLvl w:val="3"/>
    </w:pPr>
    <w:rPr>
      <w:b w:val="0"/>
    </w:rPr>
  </w:style>
  <w:style w:type="paragraph" w:customStyle="1" w:styleId="5thlevelheading">
    <w:name w:val="5th level (heading)"/>
    <w:basedOn w:val="4thlevelheading"/>
    <w:next w:val="SLONormal"/>
    <w:uiPriority w:val="1"/>
    <w:qFormat/>
    <w:rsid w:val="0070698F"/>
    <w:pPr>
      <w:numPr>
        <w:ilvl w:val="4"/>
      </w:numPr>
      <w:outlineLvl w:val="4"/>
    </w:pPr>
    <w:rPr>
      <w:i w:val="0"/>
      <w:u w:val="single"/>
    </w:rPr>
  </w:style>
  <w:style w:type="paragraph" w:customStyle="1" w:styleId="2ndlevelprovision">
    <w:name w:val="2nd level (provision)"/>
    <w:basedOn w:val="2ndlevelheading"/>
    <w:uiPriority w:val="2"/>
    <w:qFormat/>
    <w:rsid w:val="0070698F"/>
    <w:pPr>
      <w:keepNext w:val="0"/>
      <w:spacing w:before="120" w:after="120"/>
    </w:pPr>
    <w:rPr>
      <w:b w:val="0"/>
    </w:rPr>
  </w:style>
  <w:style w:type="paragraph" w:customStyle="1" w:styleId="3rdlevelsubprovision">
    <w:name w:val="3rd level (subprovision)"/>
    <w:basedOn w:val="3rdlevelheading"/>
    <w:uiPriority w:val="2"/>
    <w:qFormat/>
    <w:rsid w:val="0070698F"/>
    <w:pPr>
      <w:keepNext w:val="0"/>
      <w:spacing w:before="120" w:after="120"/>
    </w:pPr>
    <w:rPr>
      <w:b w:val="0"/>
      <w:i w:val="0"/>
    </w:rPr>
  </w:style>
  <w:style w:type="paragraph" w:customStyle="1" w:styleId="4thlevellist">
    <w:name w:val="4th level (list)"/>
    <w:basedOn w:val="4thlevelheading"/>
    <w:uiPriority w:val="2"/>
    <w:qFormat/>
    <w:rsid w:val="0070698F"/>
    <w:pPr>
      <w:keepNext w:val="0"/>
      <w:spacing w:before="120"/>
      <w:ind w:left="1135"/>
    </w:pPr>
    <w:rPr>
      <w:i w:val="0"/>
    </w:rPr>
  </w:style>
  <w:style w:type="paragraph" w:customStyle="1" w:styleId="5thlevel">
    <w:name w:val="5th level"/>
    <w:basedOn w:val="5thlevelheading"/>
    <w:uiPriority w:val="2"/>
    <w:qFormat/>
    <w:rsid w:val="0070698F"/>
    <w:pPr>
      <w:keepNext w:val="0"/>
      <w:spacing w:before="120"/>
      <w:ind w:left="1418"/>
    </w:pPr>
    <w:rPr>
      <w:u w:val="none"/>
    </w:rPr>
  </w:style>
  <w:style w:type="paragraph" w:customStyle="1" w:styleId="SLOReportTitle">
    <w:name w:val="SLO Report Title"/>
    <w:basedOn w:val="SLONormal"/>
    <w:next w:val="SLONormal"/>
    <w:uiPriority w:val="3"/>
    <w:qFormat/>
    <w:rsid w:val="0070698F"/>
    <w:pPr>
      <w:spacing w:before="360" w:after="360"/>
      <w:jc w:val="left"/>
    </w:pPr>
    <w:rPr>
      <w:b/>
      <w:caps/>
      <w:sz w:val="28"/>
    </w:rPr>
  </w:style>
  <w:style w:type="paragraph" w:customStyle="1" w:styleId="SLOAgreementTitle">
    <w:name w:val="SLO Agreement Title"/>
    <w:basedOn w:val="SLOReportTitle"/>
    <w:next w:val="SLONormal"/>
    <w:uiPriority w:val="3"/>
    <w:qFormat/>
    <w:rsid w:val="0070698F"/>
    <w:pPr>
      <w:jc w:val="center"/>
    </w:pPr>
  </w:style>
  <w:style w:type="paragraph" w:customStyle="1" w:styleId="SLOList">
    <w:name w:val="SLO List"/>
    <w:uiPriority w:val="4"/>
    <w:qFormat/>
    <w:rsid w:val="0070698F"/>
    <w:pPr>
      <w:numPr>
        <w:numId w:val="2"/>
      </w:numPr>
      <w:spacing w:before="60" w:after="60" w:line="240" w:lineRule="auto"/>
      <w:jc w:val="both"/>
    </w:pPr>
    <w:rPr>
      <w:rFonts w:ascii="Times New Roman" w:eastAsia="Times New Roman" w:hAnsi="Times New Roman" w:cs="Times New Roman"/>
      <w:kern w:val="24"/>
      <w:sz w:val="24"/>
      <w:szCs w:val="24"/>
      <w:lang w:val="en-GB"/>
    </w:rPr>
  </w:style>
  <w:style w:type="paragraph" w:customStyle="1" w:styleId="SLONumberedList">
    <w:name w:val="SLO Numbered List"/>
    <w:uiPriority w:val="4"/>
    <w:qFormat/>
    <w:rsid w:val="0070698F"/>
    <w:pPr>
      <w:numPr>
        <w:numId w:val="8"/>
      </w:numPr>
      <w:spacing w:before="60" w:after="60" w:line="240" w:lineRule="auto"/>
      <w:jc w:val="both"/>
    </w:pPr>
    <w:rPr>
      <w:rFonts w:ascii="Times New Roman" w:eastAsia="Times New Roman" w:hAnsi="Times New Roman" w:cs="Times New Roman"/>
      <w:kern w:val="24"/>
      <w:sz w:val="24"/>
      <w:szCs w:val="24"/>
      <w:lang w:val="en-GB"/>
    </w:rPr>
  </w:style>
  <w:style w:type="paragraph" w:customStyle="1" w:styleId="NCNumbering">
    <w:name w:val="NC Numbering"/>
    <w:uiPriority w:val="4"/>
    <w:qFormat/>
    <w:rsid w:val="0070698F"/>
    <w:pPr>
      <w:numPr>
        <w:numId w:val="4"/>
      </w:numPr>
      <w:spacing w:before="60" w:after="60" w:line="240" w:lineRule="auto"/>
      <w:jc w:val="both"/>
    </w:pPr>
    <w:rPr>
      <w:rFonts w:ascii="Times New Roman" w:eastAsia="Times New Roman" w:hAnsi="Times New Roman" w:cs="Times New Roman"/>
      <w:kern w:val="24"/>
      <w:sz w:val="24"/>
      <w:szCs w:val="24"/>
      <w:lang w:val="en-GB"/>
    </w:rPr>
  </w:style>
  <w:style w:type="paragraph" w:styleId="Pis">
    <w:name w:val="header"/>
    <w:basedOn w:val="SLONormalSmall"/>
    <w:link w:val="PisMrk"/>
    <w:uiPriority w:val="99"/>
    <w:rsid w:val="0070698F"/>
    <w:pPr>
      <w:tabs>
        <w:tab w:val="center" w:pos="4535"/>
        <w:tab w:val="right" w:pos="9071"/>
      </w:tabs>
    </w:pPr>
  </w:style>
  <w:style w:type="character" w:customStyle="1" w:styleId="PisMrk">
    <w:name w:val="Päis Märk"/>
    <w:basedOn w:val="Liguvaikefont"/>
    <w:link w:val="Pis"/>
    <w:uiPriority w:val="99"/>
    <w:rsid w:val="0070698F"/>
    <w:rPr>
      <w:rFonts w:ascii="Times New Roman" w:eastAsia="Times New Roman" w:hAnsi="Times New Roman" w:cs="Times New Roman"/>
      <w:sz w:val="20"/>
      <w:szCs w:val="24"/>
      <w:lang w:val="en-GB"/>
    </w:rPr>
  </w:style>
  <w:style w:type="paragraph" w:styleId="Jalus">
    <w:name w:val="footer"/>
    <w:basedOn w:val="SLONormalSmall"/>
    <w:link w:val="JalusMrk"/>
    <w:uiPriority w:val="99"/>
    <w:rsid w:val="005D6D01"/>
    <w:pPr>
      <w:tabs>
        <w:tab w:val="center" w:pos="4535"/>
        <w:tab w:val="right" w:pos="9071"/>
      </w:tabs>
    </w:pPr>
  </w:style>
  <w:style w:type="character" w:customStyle="1" w:styleId="JalusMrk">
    <w:name w:val="Jalus Märk"/>
    <w:basedOn w:val="Liguvaikefont"/>
    <w:link w:val="Jalus"/>
    <w:uiPriority w:val="99"/>
    <w:rsid w:val="005D6D01"/>
    <w:rPr>
      <w:rFonts w:ascii="Times New Roman" w:eastAsia="Times New Roman" w:hAnsi="Times New Roman" w:cs="Times New Roman"/>
      <w:sz w:val="20"/>
      <w:szCs w:val="24"/>
      <w:lang w:val="en-GB"/>
    </w:rPr>
  </w:style>
  <w:style w:type="paragraph" w:customStyle="1" w:styleId="SLONormalnospace">
    <w:name w:val="SLO Normal (no space)"/>
    <w:basedOn w:val="SLONormal"/>
    <w:rsid w:val="0070698F"/>
    <w:pPr>
      <w:spacing w:before="0" w:after="0"/>
    </w:pPr>
  </w:style>
  <w:style w:type="paragraph" w:customStyle="1" w:styleId="SLONormalSmall">
    <w:name w:val="SLO Normal (Small)"/>
    <w:basedOn w:val="SLONormal"/>
    <w:rsid w:val="0070698F"/>
    <w:pPr>
      <w:spacing w:before="60" w:after="60"/>
    </w:pPr>
    <w:rPr>
      <w:sz w:val="20"/>
    </w:rPr>
  </w:style>
  <w:style w:type="paragraph" w:customStyle="1" w:styleId="SLONormalWhite">
    <w:name w:val="SLO Normal White"/>
    <w:basedOn w:val="SLONormal"/>
    <w:rsid w:val="0070698F"/>
    <w:rPr>
      <w:color w:val="FFFFFF"/>
    </w:rPr>
  </w:style>
  <w:style w:type="character" w:customStyle="1" w:styleId="SC">
    <w:name w:val="SC"/>
    <w:basedOn w:val="Liguvaikefont"/>
    <w:rsid w:val="0070698F"/>
    <w:rPr>
      <w:u w:val="single"/>
    </w:rPr>
  </w:style>
  <w:style w:type="paragraph" w:customStyle="1" w:styleId="SORAINENComment">
    <w:name w:val="SORAINEN Comment"/>
    <w:basedOn w:val="SLONormal"/>
    <w:rsid w:val="0070698F"/>
    <w:pPr>
      <w:pBdr>
        <w:top w:val="single" w:sz="4" w:space="1" w:color="auto"/>
        <w:left w:val="single" w:sz="4" w:space="4" w:color="auto"/>
        <w:bottom w:val="single" w:sz="4" w:space="1" w:color="auto"/>
        <w:right w:val="single" w:sz="4" w:space="4" w:color="auto"/>
      </w:pBdr>
      <w:shd w:val="clear" w:color="auto" w:fill="F3F3F3"/>
    </w:pPr>
    <w:rPr>
      <w:sz w:val="20"/>
    </w:rPr>
  </w:style>
  <w:style w:type="paragraph" w:customStyle="1" w:styleId="HeadingofAppendix">
    <w:name w:val="Heading of Appendix"/>
    <w:next w:val="SLONormal"/>
    <w:rsid w:val="0070698F"/>
    <w:pPr>
      <w:keepNext/>
      <w:pageBreakBefore/>
      <w:numPr>
        <w:numId w:val="5"/>
      </w:numPr>
      <w:spacing w:before="360" w:after="360" w:line="240" w:lineRule="auto"/>
      <w:outlineLvl w:val="0"/>
    </w:pPr>
    <w:rPr>
      <w:rFonts w:ascii="Times New Roman" w:eastAsia="Times New Roman" w:hAnsi="Times New Roman" w:cs="Times New Roman"/>
      <w:b/>
      <w:sz w:val="24"/>
      <w:szCs w:val="24"/>
      <w:lang w:val="en-GB"/>
    </w:rPr>
  </w:style>
  <w:style w:type="paragraph" w:customStyle="1" w:styleId="TextofAppendixlevel1">
    <w:name w:val="Text of Appendix level 1"/>
    <w:basedOn w:val="HeadingofAppendix"/>
    <w:rsid w:val="0070698F"/>
    <w:pPr>
      <w:keepNext w:val="0"/>
      <w:pageBreakBefore w:val="0"/>
      <w:numPr>
        <w:ilvl w:val="1"/>
      </w:numPr>
      <w:spacing w:before="120" w:after="120"/>
      <w:jc w:val="both"/>
      <w:outlineLvl w:val="1"/>
    </w:pPr>
    <w:rPr>
      <w:b w:val="0"/>
    </w:rPr>
  </w:style>
  <w:style w:type="paragraph" w:customStyle="1" w:styleId="TextofAppendixlevel2">
    <w:name w:val="Text of Appendix level 2"/>
    <w:basedOn w:val="TextofAppendixlevel1"/>
    <w:rsid w:val="0070698F"/>
    <w:pPr>
      <w:numPr>
        <w:ilvl w:val="2"/>
      </w:numPr>
      <w:outlineLvl w:val="2"/>
    </w:pPr>
  </w:style>
  <w:style w:type="paragraph" w:customStyle="1" w:styleId="TextofAppendixlevel3">
    <w:name w:val="Text of Appendix level 3"/>
    <w:basedOn w:val="TextofAppendixlevel2"/>
    <w:rsid w:val="0070698F"/>
    <w:pPr>
      <w:numPr>
        <w:ilvl w:val="3"/>
      </w:numPr>
      <w:outlineLvl w:val="3"/>
    </w:pPr>
  </w:style>
  <w:style w:type="paragraph" w:customStyle="1" w:styleId="TextofAppendixlevel4">
    <w:name w:val="Text of Appendix level 4"/>
    <w:basedOn w:val="TextofAppendixlevel3"/>
    <w:rsid w:val="0070698F"/>
    <w:pPr>
      <w:numPr>
        <w:ilvl w:val="4"/>
      </w:numPr>
      <w:outlineLvl w:val="4"/>
    </w:pPr>
  </w:style>
  <w:style w:type="numbering" w:customStyle="1" w:styleId="SLONumberings">
    <w:name w:val="SLO_Numberings"/>
    <w:uiPriority w:val="99"/>
    <w:rsid w:val="0070698F"/>
    <w:pPr>
      <w:numPr>
        <w:numId w:val="1"/>
      </w:numPr>
    </w:pPr>
  </w:style>
  <w:style w:type="paragraph" w:customStyle="1" w:styleId="Agreement1stlevelheadingnonumber">
    <w:name w:val="Agreement 1st level (heading) no number"/>
    <w:basedOn w:val="1stlevelheading"/>
    <w:next w:val="SLONormal"/>
    <w:rsid w:val="0070698F"/>
    <w:pPr>
      <w:numPr>
        <w:numId w:val="0"/>
      </w:numPr>
      <w:outlineLvl w:val="9"/>
    </w:pPr>
    <w:rPr>
      <w:kern w:val="22"/>
    </w:rPr>
  </w:style>
  <w:style w:type="paragraph" w:customStyle="1" w:styleId="AgreementPartiesandRecitals">
    <w:name w:val="Agreement Parties and Recitals"/>
    <w:basedOn w:val="1stlevelheading"/>
    <w:rsid w:val="0070698F"/>
    <w:pPr>
      <w:keepNext w:val="0"/>
      <w:numPr>
        <w:numId w:val="0"/>
      </w:numPr>
      <w:outlineLvl w:val="9"/>
    </w:pPr>
    <w:rPr>
      <w:kern w:val="22"/>
    </w:rPr>
  </w:style>
  <w:style w:type="paragraph" w:customStyle="1" w:styleId="SLOlistofparties">
    <w:name w:val="SLO list of parties"/>
    <w:rsid w:val="0070698F"/>
    <w:pPr>
      <w:numPr>
        <w:numId w:val="3"/>
      </w:numPr>
      <w:spacing w:before="120" w:after="120" w:line="240" w:lineRule="auto"/>
      <w:jc w:val="both"/>
    </w:pPr>
    <w:rPr>
      <w:rFonts w:ascii="Times New Roman" w:eastAsia="Times New Roman" w:hAnsi="Times New Roman" w:cs="Times New Roman"/>
      <w:sz w:val="24"/>
      <w:szCs w:val="24"/>
      <w:lang w:val="en-GB"/>
    </w:rPr>
  </w:style>
  <w:style w:type="paragraph" w:customStyle="1" w:styleId="SLOlistofrecitals">
    <w:name w:val="SLO list of recitals"/>
    <w:basedOn w:val="Normaallaad"/>
    <w:rsid w:val="0070698F"/>
    <w:pPr>
      <w:numPr>
        <w:ilvl w:val="1"/>
        <w:numId w:val="3"/>
      </w:numPr>
      <w:spacing w:before="120" w:after="120" w:line="240" w:lineRule="auto"/>
    </w:pPr>
    <w:rPr>
      <w:rFonts w:ascii="Times New Roman" w:eastAsia="Times New Roman" w:hAnsi="Times New Roman" w:cs="Times New Roman"/>
      <w:sz w:val="24"/>
      <w:szCs w:val="24"/>
      <w:lang w:val="en-GB"/>
    </w:rPr>
  </w:style>
  <w:style w:type="paragraph" w:customStyle="1" w:styleId="4thlevelheadingnoindent">
    <w:name w:val="4th level (heading) no indent"/>
    <w:basedOn w:val="4thlevelheading"/>
    <w:next w:val="SLONormal"/>
    <w:uiPriority w:val="6"/>
    <w:rsid w:val="0070698F"/>
    <w:pPr>
      <w:numPr>
        <w:ilvl w:val="0"/>
        <w:numId w:val="0"/>
      </w:numPr>
      <w:tabs>
        <w:tab w:val="num" w:pos="1928"/>
      </w:tabs>
      <w:ind w:left="851" w:hanging="851"/>
    </w:pPr>
  </w:style>
  <w:style w:type="paragraph" w:customStyle="1" w:styleId="SLONormalCentered">
    <w:name w:val="SLO Normal (Centered)"/>
    <w:basedOn w:val="SLONormal"/>
    <w:uiPriority w:val="6"/>
    <w:rsid w:val="0070698F"/>
    <w:pPr>
      <w:jc w:val="center"/>
    </w:pPr>
  </w:style>
  <w:style w:type="paragraph" w:customStyle="1" w:styleId="SLONormalLeft">
    <w:name w:val="SLO Normal (Left)"/>
    <w:basedOn w:val="SLONormal"/>
    <w:uiPriority w:val="6"/>
    <w:rsid w:val="0070698F"/>
    <w:pPr>
      <w:jc w:val="left"/>
    </w:pPr>
  </w:style>
  <w:style w:type="paragraph" w:customStyle="1" w:styleId="SLONormalRight">
    <w:name w:val="SLO Normal (Right)"/>
    <w:basedOn w:val="SLONormal"/>
    <w:uiPriority w:val="6"/>
    <w:rsid w:val="0070698F"/>
    <w:pPr>
      <w:jc w:val="right"/>
    </w:pPr>
  </w:style>
  <w:style w:type="paragraph" w:customStyle="1" w:styleId="4thlevellistnoindent">
    <w:name w:val="4th level (list) no indent"/>
    <w:basedOn w:val="4thlevelheading"/>
    <w:uiPriority w:val="6"/>
    <w:rsid w:val="0070698F"/>
    <w:pPr>
      <w:keepNext w:val="0"/>
      <w:numPr>
        <w:ilvl w:val="0"/>
        <w:numId w:val="0"/>
      </w:numPr>
      <w:tabs>
        <w:tab w:val="num" w:pos="1928"/>
      </w:tabs>
      <w:spacing w:before="120"/>
      <w:ind w:left="851" w:hanging="851"/>
    </w:pPr>
    <w:rPr>
      <w:i w:val="0"/>
    </w:rPr>
  </w:style>
  <w:style w:type="paragraph" w:customStyle="1" w:styleId="5thlevelheadingnoindent">
    <w:name w:val="5th level (heading) no indent"/>
    <w:basedOn w:val="5thlevelheading"/>
    <w:next w:val="SLONormal"/>
    <w:uiPriority w:val="6"/>
    <w:rsid w:val="0070698F"/>
    <w:pPr>
      <w:numPr>
        <w:ilvl w:val="0"/>
        <w:numId w:val="0"/>
      </w:numPr>
      <w:tabs>
        <w:tab w:val="num" w:pos="2835"/>
      </w:tabs>
      <w:ind w:left="851" w:hanging="851"/>
    </w:pPr>
  </w:style>
  <w:style w:type="paragraph" w:customStyle="1" w:styleId="5thlevelnoindent">
    <w:name w:val="5th level no indent"/>
    <w:basedOn w:val="5thlevelheading"/>
    <w:uiPriority w:val="6"/>
    <w:rsid w:val="0070698F"/>
    <w:pPr>
      <w:keepNext w:val="0"/>
      <w:numPr>
        <w:ilvl w:val="0"/>
        <w:numId w:val="0"/>
      </w:numPr>
      <w:tabs>
        <w:tab w:val="num" w:pos="2835"/>
      </w:tabs>
      <w:spacing w:before="120"/>
      <w:ind w:left="851" w:hanging="851"/>
    </w:pPr>
    <w:rPr>
      <w:u w:val="none"/>
    </w:rPr>
  </w:style>
  <w:style w:type="paragraph" w:customStyle="1" w:styleId="SLONormalLarge">
    <w:name w:val="SLO Normal (Large)"/>
    <w:basedOn w:val="SLONormal"/>
    <w:rsid w:val="0070698F"/>
  </w:style>
  <w:style w:type="paragraph" w:customStyle="1" w:styleId="LDDCommenttext">
    <w:name w:val="LDD Comment text"/>
    <w:rsid w:val="0070698F"/>
    <w:pPr>
      <w:spacing w:before="120" w:after="0" w:line="240" w:lineRule="auto"/>
      <w:jc w:val="both"/>
    </w:pPr>
    <w:rPr>
      <w:rFonts w:ascii="Times New Roman" w:eastAsia="Times New Roman" w:hAnsi="Times New Roman" w:cs="Times New Roman"/>
      <w:i/>
      <w:kern w:val="24"/>
      <w:sz w:val="18"/>
      <w:szCs w:val="24"/>
      <w:lang w:val="en-GB"/>
    </w:rPr>
  </w:style>
  <w:style w:type="paragraph" w:customStyle="1" w:styleId="LDDComment1">
    <w:name w:val="LDD Comment 1"/>
    <w:basedOn w:val="LDDCommenttext"/>
    <w:next w:val="LDDCommenttext"/>
    <w:rsid w:val="0070698F"/>
    <w:pPr>
      <w:keepNext/>
      <w:pBdr>
        <w:top w:val="single" w:sz="24" w:space="1" w:color="333399"/>
      </w:pBdr>
      <w:tabs>
        <w:tab w:val="num" w:pos="283"/>
      </w:tabs>
      <w:ind w:left="283" w:hanging="283"/>
    </w:pPr>
    <w:rPr>
      <w:b/>
    </w:rPr>
  </w:style>
  <w:style w:type="paragraph" w:customStyle="1" w:styleId="LDDComment2">
    <w:name w:val="LDD Comment 2"/>
    <w:basedOn w:val="LDDComment1"/>
    <w:next w:val="LDDCommenttext"/>
    <w:rsid w:val="0070698F"/>
  </w:style>
  <w:style w:type="paragraph" w:customStyle="1" w:styleId="LDDComment3">
    <w:name w:val="LDD Comment 3"/>
    <w:basedOn w:val="LDDComment2"/>
    <w:next w:val="LDDCommenttext"/>
    <w:rsid w:val="0070698F"/>
  </w:style>
  <w:style w:type="paragraph" w:customStyle="1" w:styleId="LDDComment4">
    <w:name w:val="LDD Comment 4"/>
    <w:basedOn w:val="LDDComment1"/>
    <w:next w:val="LDDCommenttext"/>
    <w:rsid w:val="0070698F"/>
  </w:style>
  <w:style w:type="paragraph" w:customStyle="1" w:styleId="SLOExhibitListENG">
    <w:name w:val="SLO_Exhibit_List_ENG"/>
    <w:basedOn w:val="SLONormal"/>
    <w:uiPriority w:val="6"/>
    <w:rsid w:val="0070698F"/>
    <w:pPr>
      <w:numPr>
        <w:numId w:val="6"/>
      </w:numPr>
      <w:jc w:val="left"/>
    </w:pPr>
    <w:rPr>
      <w:kern w:val="24"/>
      <w:sz w:val="22"/>
    </w:rPr>
  </w:style>
  <w:style w:type="paragraph" w:styleId="Allmrkusetekst">
    <w:name w:val="footnote text"/>
    <w:basedOn w:val="SLONormal"/>
    <w:link w:val="AllmrkusetekstMrk"/>
    <w:uiPriority w:val="99"/>
    <w:unhideWhenUsed/>
    <w:qFormat/>
    <w:rsid w:val="007A7737"/>
    <w:pPr>
      <w:spacing w:before="0" w:after="0"/>
      <w:ind w:left="142" w:hanging="142"/>
    </w:pPr>
    <w:rPr>
      <w:sz w:val="20"/>
      <w:szCs w:val="20"/>
      <w:lang w:val="et-EE"/>
    </w:rPr>
  </w:style>
  <w:style w:type="character" w:customStyle="1" w:styleId="AllmrkusetekstMrk">
    <w:name w:val="Allmärkuse tekst Märk"/>
    <w:basedOn w:val="Liguvaikefont"/>
    <w:link w:val="Allmrkusetekst"/>
    <w:uiPriority w:val="99"/>
    <w:rsid w:val="007A7737"/>
    <w:rPr>
      <w:rFonts w:ascii="Times New Roman" w:eastAsia="Times New Roman" w:hAnsi="Times New Roman" w:cs="Times New Roman"/>
      <w:sz w:val="20"/>
      <w:szCs w:val="20"/>
    </w:rPr>
  </w:style>
  <w:style w:type="paragraph" w:customStyle="1" w:styleId="ENG-1stlevelheading">
    <w:name w:val="ENG - 1st level (heading)"/>
    <w:basedOn w:val="SLONormal"/>
    <w:next w:val="Normaallaad"/>
    <w:uiPriority w:val="3"/>
    <w:qFormat/>
    <w:rsid w:val="001A0299"/>
    <w:pPr>
      <w:keepNext/>
      <w:numPr>
        <w:numId w:val="7"/>
      </w:numPr>
      <w:spacing w:before="360" w:after="240"/>
    </w:pPr>
    <w:rPr>
      <w:rFonts w:eastAsiaTheme="minorHAnsi" w:cstheme="minorBidi"/>
      <w:b/>
      <w:caps/>
      <w:szCs w:val="22"/>
    </w:rPr>
  </w:style>
  <w:style w:type="paragraph" w:customStyle="1" w:styleId="ENG-2ndlevelheading">
    <w:name w:val="ENG - 2nd level (heading)"/>
    <w:basedOn w:val="SLONormal"/>
    <w:uiPriority w:val="4"/>
    <w:qFormat/>
    <w:rsid w:val="001A0299"/>
    <w:pPr>
      <w:keepNext/>
      <w:numPr>
        <w:ilvl w:val="1"/>
        <w:numId w:val="7"/>
      </w:numPr>
      <w:spacing w:before="0" w:after="240"/>
    </w:pPr>
    <w:rPr>
      <w:rFonts w:eastAsiaTheme="minorHAnsi" w:cstheme="minorBidi"/>
      <w:b/>
      <w:szCs w:val="22"/>
    </w:rPr>
  </w:style>
  <w:style w:type="paragraph" w:customStyle="1" w:styleId="ENG-2ndlevelprovision">
    <w:name w:val="ENG - 2nd level (provision)"/>
    <w:basedOn w:val="ENG-2ndlevelheading"/>
    <w:uiPriority w:val="4"/>
    <w:qFormat/>
    <w:rsid w:val="001A0299"/>
    <w:rPr>
      <w:b w:val="0"/>
    </w:rPr>
  </w:style>
  <w:style w:type="paragraph" w:customStyle="1" w:styleId="ENG-3rdlevelsubprovision">
    <w:name w:val="ENG - 3rd level (subprovision)"/>
    <w:basedOn w:val="SLONormal"/>
    <w:uiPriority w:val="4"/>
    <w:qFormat/>
    <w:rsid w:val="001A0299"/>
    <w:pPr>
      <w:numPr>
        <w:ilvl w:val="2"/>
        <w:numId w:val="7"/>
      </w:numPr>
      <w:spacing w:before="0" w:after="240"/>
    </w:pPr>
    <w:rPr>
      <w:rFonts w:eastAsiaTheme="minorHAnsi" w:cstheme="minorBidi"/>
      <w:szCs w:val="22"/>
    </w:rPr>
  </w:style>
  <w:style w:type="paragraph" w:customStyle="1" w:styleId="ENG-4thlevellist">
    <w:name w:val="ENG - 4th level (list)"/>
    <w:basedOn w:val="SLONormal"/>
    <w:uiPriority w:val="4"/>
    <w:qFormat/>
    <w:rsid w:val="001A0299"/>
    <w:pPr>
      <w:numPr>
        <w:ilvl w:val="4"/>
        <w:numId w:val="7"/>
      </w:numPr>
      <w:spacing w:before="0" w:after="240"/>
    </w:pPr>
    <w:rPr>
      <w:rFonts w:eastAsiaTheme="minorHAnsi" w:cstheme="minorBidi"/>
      <w:szCs w:val="22"/>
    </w:rPr>
  </w:style>
  <w:style w:type="paragraph" w:customStyle="1" w:styleId="ENG-5thlevel">
    <w:name w:val="ENG - 5th level"/>
    <w:basedOn w:val="SLONormal"/>
    <w:uiPriority w:val="4"/>
    <w:qFormat/>
    <w:rsid w:val="001A0299"/>
    <w:pPr>
      <w:numPr>
        <w:ilvl w:val="5"/>
        <w:numId w:val="7"/>
      </w:numPr>
      <w:spacing w:before="0" w:after="240"/>
    </w:pPr>
    <w:rPr>
      <w:rFonts w:eastAsiaTheme="minorHAnsi" w:cstheme="minorBidi"/>
      <w:szCs w:val="22"/>
    </w:rPr>
  </w:style>
  <w:style w:type="paragraph" w:customStyle="1" w:styleId="ENG-AppendixList">
    <w:name w:val="ENG - Appendix List"/>
    <w:basedOn w:val="SLONormal"/>
    <w:uiPriority w:val="4"/>
    <w:qFormat/>
    <w:rsid w:val="001A0299"/>
    <w:pPr>
      <w:numPr>
        <w:ilvl w:val="3"/>
        <w:numId w:val="8"/>
      </w:numPr>
      <w:spacing w:before="0" w:after="240"/>
    </w:pPr>
    <w:rPr>
      <w:rFonts w:eastAsiaTheme="minorHAnsi" w:cstheme="minorBidi"/>
      <w:szCs w:val="22"/>
    </w:rPr>
  </w:style>
  <w:style w:type="paragraph" w:customStyle="1" w:styleId="ENG-Listwith1">
    <w:name w:val="ENG - List with 1"/>
    <w:basedOn w:val="SLONormal"/>
    <w:uiPriority w:val="3"/>
    <w:qFormat/>
    <w:rsid w:val="001A0299"/>
    <w:pPr>
      <w:numPr>
        <w:ilvl w:val="3"/>
        <w:numId w:val="7"/>
      </w:numPr>
      <w:spacing w:before="0" w:after="240"/>
    </w:pPr>
    <w:rPr>
      <w:rFonts w:eastAsiaTheme="minorHAnsi" w:cstheme="minorBidi"/>
      <w:szCs w:val="22"/>
    </w:rPr>
  </w:style>
  <w:style w:type="paragraph" w:customStyle="1" w:styleId="ENG-SLONumberedList">
    <w:name w:val="ENG - SLO Numbered List"/>
    <w:basedOn w:val="SLONormal"/>
    <w:uiPriority w:val="4"/>
    <w:qFormat/>
    <w:rsid w:val="001A0299"/>
    <w:pPr>
      <w:numPr>
        <w:ilvl w:val="2"/>
        <w:numId w:val="8"/>
      </w:numPr>
      <w:spacing w:before="0" w:after="240"/>
    </w:pPr>
    <w:rPr>
      <w:rFonts w:eastAsiaTheme="minorHAnsi" w:cstheme="minorBidi"/>
      <w:szCs w:val="22"/>
    </w:rPr>
  </w:style>
  <w:style w:type="paragraph" w:styleId="Loendilik">
    <w:name w:val="List Paragraph"/>
    <w:basedOn w:val="Normaallaad"/>
    <w:uiPriority w:val="34"/>
    <w:qFormat/>
    <w:rsid w:val="000A03EF"/>
    <w:pPr>
      <w:ind w:left="720"/>
      <w:contextualSpacing/>
    </w:pPr>
  </w:style>
  <w:style w:type="paragraph" w:customStyle="1" w:styleId="muudetavtekst">
    <w:name w:val="muudetav tekst"/>
    <w:basedOn w:val="Normaallaad"/>
    <w:qFormat/>
    <w:rsid w:val="000A03EF"/>
    <w:pPr>
      <w:suppressAutoHyphens/>
      <w:autoSpaceDN w:val="0"/>
      <w:adjustRightInd w:val="0"/>
      <w:spacing w:after="0" w:line="240" w:lineRule="auto"/>
      <w:jc w:val="both"/>
    </w:pPr>
    <w:rPr>
      <w:rFonts w:ascii="Times New Roman" w:eastAsia="Times New Roman" w:hAnsi="Times New Roman" w:cs="Times New Roman"/>
      <w:sz w:val="24"/>
      <w:szCs w:val="24"/>
      <w:lang w:eastAsia="et-EE"/>
    </w:rPr>
  </w:style>
  <w:style w:type="paragraph" w:styleId="Vahedeta">
    <w:name w:val="No Spacing"/>
    <w:uiPriority w:val="1"/>
    <w:qFormat/>
    <w:rsid w:val="000A03EF"/>
    <w:pPr>
      <w:spacing w:after="0" w:line="240" w:lineRule="auto"/>
    </w:pPr>
  </w:style>
  <w:style w:type="character" w:customStyle="1" w:styleId="tyhik">
    <w:name w:val="tyhik"/>
    <w:basedOn w:val="Liguvaikefont"/>
    <w:rsid w:val="00DE73C7"/>
  </w:style>
  <w:style w:type="character" w:styleId="Allmrkuseviide">
    <w:name w:val="footnote reference"/>
    <w:basedOn w:val="Liguvaikefont"/>
    <w:uiPriority w:val="99"/>
    <w:semiHidden/>
    <w:unhideWhenUsed/>
    <w:rsid w:val="001E08C0"/>
    <w:rPr>
      <w:vertAlign w:val="superscript"/>
    </w:rPr>
  </w:style>
  <w:style w:type="character" w:styleId="Kommentaariviide">
    <w:name w:val="annotation reference"/>
    <w:basedOn w:val="Liguvaikefont"/>
    <w:uiPriority w:val="99"/>
    <w:semiHidden/>
    <w:unhideWhenUsed/>
    <w:rsid w:val="007B4CCC"/>
    <w:rPr>
      <w:sz w:val="16"/>
      <w:szCs w:val="16"/>
    </w:rPr>
  </w:style>
  <w:style w:type="paragraph" w:styleId="Kommentaaritekst">
    <w:name w:val="annotation text"/>
    <w:basedOn w:val="Normaallaad"/>
    <w:link w:val="KommentaaritekstMrk"/>
    <w:uiPriority w:val="99"/>
    <w:unhideWhenUsed/>
    <w:rsid w:val="007B4CCC"/>
    <w:pPr>
      <w:spacing w:line="240" w:lineRule="auto"/>
    </w:pPr>
    <w:rPr>
      <w:sz w:val="20"/>
      <w:szCs w:val="20"/>
    </w:rPr>
  </w:style>
  <w:style w:type="character" w:customStyle="1" w:styleId="KommentaaritekstMrk">
    <w:name w:val="Kommentaari tekst Märk"/>
    <w:basedOn w:val="Liguvaikefont"/>
    <w:link w:val="Kommentaaritekst"/>
    <w:uiPriority w:val="99"/>
    <w:rsid w:val="007B4CCC"/>
    <w:rPr>
      <w:sz w:val="20"/>
      <w:szCs w:val="20"/>
    </w:rPr>
  </w:style>
  <w:style w:type="paragraph" w:styleId="Kommentaariteema">
    <w:name w:val="annotation subject"/>
    <w:basedOn w:val="Kommentaaritekst"/>
    <w:next w:val="Kommentaaritekst"/>
    <w:link w:val="KommentaariteemaMrk"/>
    <w:uiPriority w:val="99"/>
    <w:semiHidden/>
    <w:unhideWhenUsed/>
    <w:rsid w:val="00B209AD"/>
    <w:rPr>
      <w:b/>
      <w:bCs/>
    </w:rPr>
  </w:style>
  <w:style w:type="character" w:customStyle="1" w:styleId="KommentaariteemaMrk">
    <w:name w:val="Kommentaari teema Märk"/>
    <w:basedOn w:val="KommentaaritekstMrk"/>
    <w:link w:val="Kommentaariteema"/>
    <w:uiPriority w:val="99"/>
    <w:semiHidden/>
    <w:rsid w:val="00B209AD"/>
    <w:rPr>
      <w:b/>
      <w:bCs/>
      <w:sz w:val="20"/>
      <w:szCs w:val="20"/>
    </w:rPr>
  </w:style>
  <w:style w:type="paragraph" w:styleId="Redaktsioon">
    <w:name w:val="Revision"/>
    <w:hidden/>
    <w:uiPriority w:val="99"/>
    <w:semiHidden/>
    <w:rsid w:val="00D67EA9"/>
    <w:pPr>
      <w:spacing w:after="0" w:line="240" w:lineRule="auto"/>
    </w:pPr>
  </w:style>
  <w:style w:type="character" w:styleId="Hperlink">
    <w:name w:val="Hyperlink"/>
    <w:basedOn w:val="Liguvaikefont"/>
    <w:uiPriority w:val="99"/>
    <w:unhideWhenUsed/>
    <w:rsid w:val="00D04B03"/>
    <w:rPr>
      <w:color w:val="0563C1" w:themeColor="hyperlink"/>
      <w:u w:val="single"/>
    </w:rPr>
  </w:style>
  <w:style w:type="character" w:styleId="Lahendamatamainimine">
    <w:name w:val="Unresolved Mention"/>
    <w:basedOn w:val="Liguvaikefont"/>
    <w:uiPriority w:val="99"/>
    <w:semiHidden/>
    <w:unhideWhenUsed/>
    <w:rsid w:val="00D04B03"/>
    <w:rPr>
      <w:color w:val="605E5C"/>
      <w:shd w:val="clear" w:color="auto" w:fill="E1DFDD"/>
    </w:rPr>
  </w:style>
  <w:style w:type="paragraph" w:customStyle="1" w:styleId="pf0">
    <w:name w:val="pf0"/>
    <w:basedOn w:val="Normaallaad"/>
    <w:rsid w:val="006E0724"/>
    <w:pPr>
      <w:spacing w:before="100" w:beforeAutospacing="1" w:after="100" w:afterAutospacing="1" w:line="240" w:lineRule="auto"/>
    </w:pPr>
    <w:rPr>
      <w:rFonts w:ascii="Times New Roman" w:hAnsi="Times New Roman" w:cs="Times New Roman"/>
      <w:sz w:val="24"/>
      <w:szCs w:val="24"/>
      <w:lang w:eastAsia="et-EE"/>
    </w:rPr>
  </w:style>
  <w:style w:type="character" w:styleId="Mainimine">
    <w:name w:val="Mention"/>
    <w:basedOn w:val="Liguvaikefont"/>
    <w:uiPriority w:val="99"/>
    <w:unhideWhenUsed/>
    <w:rsid w:val="0089084C"/>
    <w:rPr>
      <w:color w:val="2B579A"/>
      <w:shd w:val="clear" w:color="auto" w:fill="E1DFDD"/>
    </w:rPr>
  </w:style>
  <w:style w:type="character" w:customStyle="1" w:styleId="Pealkiri3Mrk">
    <w:name w:val="Pealkiri 3 Märk"/>
    <w:basedOn w:val="Liguvaikefont"/>
    <w:link w:val="Pealkiri3"/>
    <w:uiPriority w:val="9"/>
    <w:semiHidden/>
    <w:rsid w:val="00EA0CDA"/>
    <w:rPr>
      <w:rFonts w:asciiTheme="majorHAnsi" w:eastAsiaTheme="majorEastAsia" w:hAnsiTheme="majorHAnsi" w:cstheme="majorBidi"/>
      <w:color w:val="1F3763" w:themeColor="accent1" w:themeShade="7F"/>
      <w:sz w:val="24"/>
      <w:szCs w:val="24"/>
    </w:rPr>
  </w:style>
  <w:style w:type="character" w:customStyle="1" w:styleId="Pealkiri4Mrk">
    <w:name w:val="Pealkiri 4 Märk"/>
    <w:basedOn w:val="Liguvaikefont"/>
    <w:link w:val="Pealkiri4"/>
    <w:uiPriority w:val="9"/>
    <w:semiHidden/>
    <w:rsid w:val="002E0553"/>
    <w:rPr>
      <w:rFonts w:asciiTheme="majorHAnsi" w:eastAsiaTheme="majorEastAsia" w:hAnsiTheme="majorHAnsi" w:cstheme="majorBidi"/>
      <w:i/>
      <w:iCs/>
      <w:color w:val="2F5496" w:themeColor="accent1" w:themeShade="BF"/>
    </w:rPr>
  </w:style>
  <w:style w:type="paragraph" w:styleId="Pealdis">
    <w:name w:val="caption"/>
    <w:basedOn w:val="Normaallaad"/>
    <w:next w:val="Normaallaad"/>
    <w:uiPriority w:val="35"/>
    <w:unhideWhenUsed/>
    <w:qFormat/>
    <w:rsid w:val="00911E7C"/>
    <w:pPr>
      <w:spacing w:after="200" w:line="240" w:lineRule="auto"/>
    </w:pPr>
    <w:rPr>
      <w:i/>
      <w:iCs/>
      <w:color w:val="44546A" w:themeColor="text2"/>
      <w:kern w:val="2"/>
      <w:sz w:val="18"/>
      <w:szCs w:val="18"/>
      <w14:ligatures w14:val="standardContextual"/>
    </w:rPr>
  </w:style>
  <w:style w:type="character" w:customStyle="1" w:styleId="cf01">
    <w:name w:val="cf01"/>
    <w:basedOn w:val="Liguvaikefont"/>
    <w:rsid w:val="006A21D9"/>
    <w:rPr>
      <w:rFonts w:ascii="Segoe UI" w:hAnsi="Segoe UI" w:cs="Segoe UI" w:hint="default"/>
      <w:sz w:val="18"/>
      <w:szCs w:val="18"/>
    </w:rPr>
  </w:style>
  <w:style w:type="table" w:styleId="Kontuurtabel">
    <w:name w:val="Table Grid"/>
    <w:basedOn w:val="Normaaltabel"/>
    <w:uiPriority w:val="39"/>
    <w:rsid w:val="00B97942"/>
    <w:pPr>
      <w:spacing w:after="0" w:line="240" w:lineRule="auto"/>
    </w:pPr>
    <w:tblPr/>
  </w:style>
  <w:style w:type="character" w:styleId="Klastatudhperlink">
    <w:name w:val="FollowedHyperlink"/>
    <w:basedOn w:val="Liguvaikefont"/>
    <w:uiPriority w:val="99"/>
    <w:semiHidden/>
    <w:unhideWhenUsed/>
    <w:rsid w:val="0008490F"/>
    <w:rPr>
      <w:color w:val="954F72" w:themeColor="followedHyperlink"/>
      <w:u w:val="single"/>
    </w:rPr>
  </w:style>
  <w:style w:type="paragraph" w:styleId="Normaallaadveeb">
    <w:name w:val="Normal (Web)"/>
    <w:basedOn w:val="Normaallaad"/>
    <w:uiPriority w:val="99"/>
    <w:unhideWhenUsed/>
    <w:rsid w:val="009C0CD0"/>
    <w:pPr>
      <w:spacing w:before="100" w:beforeAutospacing="1" w:after="100" w:afterAutospacing="1" w:line="240" w:lineRule="auto"/>
    </w:pPr>
    <w:rPr>
      <w:rFonts w:ascii="Times New Roman" w:eastAsia="Times New Roman" w:hAnsi="Times New Roman" w:cs="Times New Roman"/>
      <w:sz w:val="24"/>
      <w:szCs w:val="24"/>
      <w:lang w:eastAsia="et-EE"/>
    </w:rPr>
  </w:style>
  <w:style w:type="paragraph" w:customStyle="1" w:styleId="paragraph">
    <w:name w:val="paragraph"/>
    <w:basedOn w:val="Normaallaad"/>
    <w:rsid w:val="00B70105"/>
    <w:pPr>
      <w:spacing w:before="100" w:beforeAutospacing="1" w:after="100" w:afterAutospacing="1" w:line="240" w:lineRule="auto"/>
    </w:pPr>
    <w:rPr>
      <w:rFonts w:ascii="Times New Roman" w:eastAsia="Times New Roman" w:hAnsi="Times New Roman" w:cs="Times New Roman"/>
      <w:sz w:val="24"/>
      <w:szCs w:val="24"/>
      <w:lang w:eastAsia="et-EE"/>
    </w:rPr>
  </w:style>
  <w:style w:type="character" w:customStyle="1" w:styleId="normaltextrun">
    <w:name w:val="normaltextrun"/>
    <w:basedOn w:val="Liguvaikefont"/>
    <w:rsid w:val="00B70105"/>
  </w:style>
  <w:style w:type="character" w:customStyle="1" w:styleId="eop">
    <w:name w:val="eop"/>
    <w:basedOn w:val="Liguvaikefont"/>
    <w:rsid w:val="00B70105"/>
  </w:style>
  <w:style w:type="character" w:customStyle="1" w:styleId="superscript">
    <w:name w:val="superscript"/>
    <w:basedOn w:val="Liguvaikefont"/>
    <w:rsid w:val="001D541C"/>
  </w:style>
  <w:style w:type="character" w:customStyle="1" w:styleId="scxw105341924">
    <w:name w:val="scxw105341924"/>
    <w:basedOn w:val="Liguvaikefont"/>
    <w:rsid w:val="001D541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61488">
      <w:bodyDiv w:val="1"/>
      <w:marLeft w:val="0"/>
      <w:marRight w:val="0"/>
      <w:marTop w:val="0"/>
      <w:marBottom w:val="0"/>
      <w:divBdr>
        <w:top w:val="none" w:sz="0" w:space="0" w:color="auto"/>
        <w:left w:val="none" w:sz="0" w:space="0" w:color="auto"/>
        <w:bottom w:val="none" w:sz="0" w:space="0" w:color="auto"/>
        <w:right w:val="none" w:sz="0" w:space="0" w:color="auto"/>
      </w:divBdr>
    </w:div>
    <w:div w:id="65802510">
      <w:bodyDiv w:val="1"/>
      <w:marLeft w:val="0"/>
      <w:marRight w:val="0"/>
      <w:marTop w:val="0"/>
      <w:marBottom w:val="0"/>
      <w:divBdr>
        <w:top w:val="none" w:sz="0" w:space="0" w:color="auto"/>
        <w:left w:val="none" w:sz="0" w:space="0" w:color="auto"/>
        <w:bottom w:val="none" w:sz="0" w:space="0" w:color="auto"/>
        <w:right w:val="none" w:sz="0" w:space="0" w:color="auto"/>
      </w:divBdr>
    </w:div>
    <w:div w:id="100729961">
      <w:bodyDiv w:val="1"/>
      <w:marLeft w:val="0"/>
      <w:marRight w:val="0"/>
      <w:marTop w:val="0"/>
      <w:marBottom w:val="0"/>
      <w:divBdr>
        <w:top w:val="none" w:sz="0" w:space="0" w:color="auto"/>
        <w:left w:val="none" w:sz="0" w:space="0" w:color="auto"/>
        <w:bottom w:val="none" w:sz="0" w:space="0" w:color="auto"/>
        <w:right w:val="none" w:sz="0" w:space="0" w:color="auto"/>
      </w:divBdr>
    </w:div>
    <w:div w:id="270822107">
      <w:bodyDiv w:val="1"/>
      <w:marLeft w:val="0"/>
      <w:marRight w:val="0"/>
      <w:marTop w:val="0"/>
      <w:marBottom w:val="0"/>
      <w:divBdr>
        <w:top w:val="none" w:sz="0" w:space="0" w:color="auto"/>
        <w:left w:val="none" w:sz="0" w:space="0" w:color="auto"/>
        <w:bottom w:val="none" w:sz="0" w:space="0" w:color="auto"/>
        <w:right w:val="none" w:sz="0" w:space="0" w:color="auto"/>
      </w:divBdr>
    </w:div>
    <w:div w:id="310065198">
      <w:bodyDiv w:val="1"/>
      <w:marLeft w:val="0"/>
      <w:marRight w:val="0"/>
      <w:marTop w:val="0"/>
      <w:marBottom w:val="0"/>
      <w:divBdr>
        <w:top w:val="none" w:sz="0" w:space="0" w:color="auto"/>
        <w:left w:val="none" w:sz="0" w:space="0" w:color="auto"/>
        <w:bottom w:val="none" w:sz="0" w:space="0" w:color="auto"/>
        <w:right w:val="none" w:sz="0" w:space="0" w:color="auto"/>
      </w:divBdr>
      <w:divsChild>
        <w:div w:id="312175092">
          <w:marLeft w:val="0"/>
          <w:marRight w:val="0"/>
          <w:marTop w:val="0"/>
          <w:marBottom w:val="0"/>
          <w:divBdr>
            <w:top w:val="none" w:sz="0" w:space="0" w:color="auto"/>
            <w:left w:val="none" w:sz="0" w:space="0" w:color="auto"/>
            <w:bottom w:val="none" w:sz="0" w:space="0" w:color="auto"/>
            <w:right w:val="none" w:sz="0" w:space="0" w:color="auto"/>
          </w:divBdr>
          <w:divsChild>
            <w:div w:id="1745227380">
              <w:marLeft w:val="0"/>
              <w:marRight w:val="0"/>
              <w:marTop w:val="0"/>
              <w:marBottom w:val="0"/>
              <w:divBdr>
                <w:top w:val="none" w:sz="0" w:space="0" w:color="auto"/>
                <w:left w:val="none" w:sz="0" w:space="0" w:color="auto"/>
                <w:bottom w:val="none" w:sz="0" w:space="0" w:color="auto"/>
                <w:right w:val="none" w:sz="0" w:space="0" w:color="auto"/>
              </w:divBdr>
              <w:divsChild>
                <w:div w:id="363598935">
                  <w:marLeft w:val="0"/>
                  <w:marRight w:val="0"/>
                  <w:marTop w:val="0"/>
                  <w:marBottom w:val="0"/>
                  <w:divBdr>
                    <w:top w:val="none" w:sz="0" w:space="0" w:color="auto"/>
                    <w:left w:val="none" w:sz="0" w:space="0" w:color="auto"/>
                    <w:bottom w:val="none" w:sz="0" w:space="0" w:color="auto"/>
                    <w:right w:val="none" w:sz="0" w:space="0" w:color="auto"/>
                  </w:divBdr>
                  <w:divsChild>
                    <w:div w:id="1170175031">
                      <w:marLeft w:val="0"/>
                      <w:marRight w:val="0"/>
                      <w:marTop w:val="0"/>
                      <w:marBottom w:val="0"/>
                      <w:divBdr>
                        <w:top w:val="none" w:sz="0" w:space="0" w:color="auto"/>
                        <w:left w:val="none" w:sz="0" w:space="0" w:color="auto"/>
                        <w:bottom w:val="none" w:sz="0" w:space="0" w:color="auto"/>
                        <w:right w:val="none" w:sz="0" w:space="0" w:color="auto"/>
                      </w:divBdr>
                      <w:divsChild>
                        <w:div w:id="401149214">
                          <w:marLeft w:val="0"/>
                          <w:marRight w:val="0"/>
                          <w:marTop w:val="0"/>
                          <w:marBottom w:val="0"/>
                          <w:divBdr>
                            <w:top w:val="none" w:sz="0" w:space="0" w:color="auto"/>
                            <w:left w:val="none" w:sz="0" w:space="0" w:color="auto"/>
                            <w:bottom w:val="none" w:sz="0" w:space="0" w:color="auto"/>
                            <w:right w:val="none" w:sz="0" w:space="0" w:color="auto"/>
                          </w:divBdr>
                          <w:divsChild>
                            <w:div w:id="448088683">
                              <w:marLeft w:val="0"/>
                              <w:marRight w:val="0"/>
                              <w:marTop w:val="0"/>
                              <w:marBottom w:val="0"/>
                              <w:divBdr>
                                <w:top w:val="none" w:sz="0" w:space="0" w:color="auto"/>
                                <w:left w:val="none" w:sz="0" w:space="0" w:color="auto"/>
                                <w:bottom w:val="none" w:sz="0" w:space="0" w:color="auto"/>
                                <w:right w:val="none" w:sz="0" w:space="0" w:color="auto"/>
                              </w:divBdr>
                              <w:divsChild>
                                <w:div w:id="2069915265">
                                  <w:marLeft w:val="0"/>
                                  <w:marRight w:val="0"/>
                                  <w:marTop w:val="0"/>
                                  <w:marBottom w:val="0"/>
                                  <w:divBdr>
                                    <w:top w:val="none" w:sz="0" w:space="0" w:color="auto"/>
                                    <w:left w:val="none" w:sz="0" w:space="0" w:color="auto"/>
                                    <w:bottom w:val="none" w:sz="0" w:space="0" w:color="auto"/>
                                    <w:right w:val="none" w:sz="0" w:space="0" w:color="auto"/>
                                  </w:divBdr>
                                  <w:divsChild>
                                    <w:div w:id="370301141">
                                      <w:marLeft w:val="0"/>
                                      <w:marRight w:val="0"/>
                                      <w:marTop w:val="0"/>
                                      <w:marBottom w:val="0"/>
                                      <w:divBdr>
                                        <w:top w:val="none" w:sz="0" w:space="0" w:color="auto"/>
                                        <w:left w:val="none" w:sz="0" w:space="0" w:color="auto"/>
                                        <w:bottom w:val="none" w:sz="0" w:space="0" w:color="auto"/>
                                        <w:right w:val="none" w:sz="0" w:space="0" w:color="auto"/>
                                      </w:divBdr>
                                      <w:divsChild>
                                        <w:div w:id="1626155015">
                                          <w:marLeft w:val="0"/>
                                          <w:marRight w:val="0"/>
                                          <w:marTop w:val="0"/>
                                          <w:marBottom w:val="0"/>
                                          <w:divBdr>
                                            <w:top w:val="none" w:sz="0" w:space="0" w:color="auto"/>
                                            <w:left w:val="none" w:sz="0" w:space="0" w:color="auto"/>
                                            <w:bottom w:val="none" w:sz="0" w:space="0" w:color="auto"/>
                                            <w:right w:val="none" w:sz="0" w:space="0" w:color="auto"/>
                                          </w:divBdr>
                                          <w:divsChild>
                                            <w:div w:id="2092656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125806385">
          <w:marLeft w:val="0"/>
          <w:marRight w:val="0"/>
          <w:marTop w:val="0"/>
          <w:marBottom w:val="0"/>
          <w:divBdr>
            <w:top w:val="none" w:sz="0" w:space="0" w:color="auto"/>
            <w:left w:val="none" w:sz="0" w:space="0" w:color="auto"/>
            <w:bottom w:val="none" w:sz="0" w:space="0" w:color="auto"/>
            <w:right w:val="none" w:sz="0" w:space="0" w:color="auto"/>
          </w:divBdr>
          <w:divsChild>
            <w:div w:id="440027239">
              <w:marLeft w:val="0"/>
              <w:marRight w:val="0"/>
              <w:marTop w:val="0"/>
              <w:marBottom w:val="0"/>
              <w:divBdr>
                <w:top w:val="none" w:sz="0" w:space="0" w:color="auto"/>
                <w:left w:val="none" w:sz="0" w:space="0" w:color="auto"/>
                <w:bottom w:val="none" w:sz="0" w:space="0" w:color="auto"/>
                <w:right w:val="none" w:sz="0" w:space="0" w:color="auto"/>
              </w:divBdr>
              <w:divsChild>
                <w:div w:id="230698141">
                  <w:marLeft w:val="0"/>
                  <w:marRight w:val="0"/>
                  <w:marTop w:val="0"/>
                  <w:marBottom w:val="0"/>
                  <w:divBdr>
                    <w:top w:val="none" w:sz="0" w:space="0" w:color="auto"/>
                    <w:left w:val="none" w:sz="0" w:space="0" w:color="auto"/>
                    <w:bottom w:val="none" w:sz="0" w:space="0" w:color="auto"/>
                    <w:right w:val="none" w:sz="0" w:space="0" w:color="auto"/>
                  </w:divBdr>
                  <w:divsChild>
                    <w:div w:id="743380991">
                      <w:marLeft w:val="0"/>
                      <w:marRight w:val="0"/>
                      <w:marTop w:val="0"/>
                      <w:marBottom w:val="0"/>
                      <w:divBdr>
                        <w:top w:val="none" w:sz="0" w:space="0" w:color="auto"/>
                        <w:left w:val="none" w:sz="0" w:space="0" w:color="auto"/>
                        <w:bottom w:val="none" w:sz="0" w:space="0" w:color="auto"/>
                        <w:right w:val="none" w:sz="0" w:space="0" w:color="auto"/>
                      </w:divBdr>
                      <w:divsChild>
                        <w:div w:id="1562402867">
                          <w:marLeft w:val="0"/>
                          <w:marRight w:val="0"/>
                          <w:marTop w:val="0"/>
                          <w:marBottom w:val="0"/>
                          <w:divBdr>
                            <w:top w:val="none" w:sz="0" w:space="0" w:color="auto"/>
                            <w:left w:val="none" w:sz="0" w:space="0" w:color="auto"/>
                            <w:bottom w:val="none" w:sz="0" w:space="0" w:color="auto"/>
                            <w:right w:val="none" w:sz="0" w:space="0" w:color="auto"/>
                          </w:divBdr>
                          <w:divsChild>
                            <w:div w:id="96220964">
                              <w:marLeft w:val="0"/>
                              <w:marRight w:val="0"/>
                              <w:marTop w:val="0"/>
                              <w:marBottom w:val="0"/>
                              <w:divBdr>
                                <w:top w:val="none" w:sz="0" w:space="0" w:color="auto"/>
                                <w:left w:val="none" w:sz="0" w:space="0" w:color="auto"/>
                                <w:bottom w:val="none" w:sz="0" w:space="0" w:color="auto"/>
                                <w:right w:val="none" w:sz="0" w:space="0" w:color="auto"/>
                              </w:divBdr>
                              <w:divsChild>
                                <w:div w:id="2031759480">
                                  <w:marLeft w:val="0"/>
                                  <w:marRight w:val="0"/>
                                  <w:marTop w:val="0"/>
                                  <w:marBottom w:val="0"/>
                                  <w:divBdr>
                                    <w:top w:val="none" w:sz="0" w:space="0" w:color="auto"/>
                                    <w:left w:val="none" w:sz="0" w:space="0" w:color="auto"/>
                                    <w:bottom w:val="none" w:sz="0" w:space="0" w:color="auto"/>
                                    <w:right w:val="none" w:sz="0" w:space="0" w:color="auto"/>
                                  </w:divBdr>
                                  <w:divsChild>
                                    <w:div w:id="572812899">
                                      <w:marLeft w:val="0"/>
                                      <w:marRight w:val="0"/>
                                      <w:marTop w:val="0"/>
                                      <w:marBottom w:val="0"/>
                                      <w:divBdr>
                                        <w:top w:val="none" w:sz="0" w:space="0" w:color="auto"/>
                                        <w:left w:val="none" w:sz="0" w:space="0" w:color="auto"/>
                                        <w:bottom w:val="none" w:sz="0" w:space="0" w:color="auto"/>
                                        <w:right w:val="none" w:sz="0" w:space="0" w:color="auto"/>
                                      </w:divBdr>
                                      <w:divsChild>
                                        <w:div w:id="15425471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8458754">
                              <w:marLeft w:val="0"/>
                              <w:marRight w:val="0"/>
                              <w:marTop w:val="0"/>
                              <w:marBottom w:val="0"/>
                              <w:divBdr>
                                <w:top w:val="none" w:sz="0" w:space="0" w:color="auto"/>
                                <w:left w:val="none" w:sz="0" w:space="0" w:color="auto"/>
                                <w:bottom w:val="none" w:sz="0" w:space="0" w:color="auto"/>
                                <w:right w:val="none" w:sz="0" w:space="0" w:color="auto"/>
                              </w:divBdr>
                              <w:divsChild>
                                <w:div w:id="1816800563">
                                  <w:marLeft w:val="0"/>
                                  <w:marRight w:val="0"/>
                                  <w:marTop w:val="0"/>
                                  <w:marBottom w:val="0"/>
                                  <w:divBdr>
                                    <w:top w:val="none" w:sz="0" w:space="0" w:color="auto"/>
                                    <w:left w:val="none" w:sz="0" w:space="0" w:color="auto"/>
                                    <w:bottom w:val="none" w:sz="0" w:space="0" w:color="auto"/>
                                    <w:right w:val="none" w:sz="0" w:space="0" w:color="auto"/>
                                  </w:divBdr>
                                  <w:divsChild>
                                    <w:div w:id="1267081745">
                                      <w:marLeft w:val="0"/>
                                      <w:marRight w:val="0"/>
                                      <w:marTop w:val="0"/>
                                      <w:marBottom w:val="0"/>
                                      <w:divBdr>
                                        <w:top w:val="none" w:sz="0" w:space="0" w:color="auto"/>
                                        <w:left w:val="none" w:sz="0" w:space="0" w:color="auto"/>
                                        <w:bottom w:val="none" w:sz="0" w:space="0" w:color="auto"/>
                                        <w:right w:val="none" w:sz="0" w:space="0" w:color="auto"/>
                                      </w:divBdr>
                                      <w:divsChild>
                                        <w:div w:id="1656341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198078470">
          <w:marLeft w:val="0"/>
          <w:marRight w:val="0"/>
          <w:marTop w:val="0"/>
          <w:marBottom w:val="0"/>
          <w:divBdr>
            <w:top w:val="none" w:sz="0" w:space="0" w:color="auto"/>
            <w:left w:val="none" w:sz="0" w:space="0" w:color="auto"/>
            <w:bottom w:val="none" w:sz="0" w:space="0" w:color="auto"/>
            <w:right w:val="none" w:sz="0" w:space="0" w:color="auto"/>
          </w:divBdr>
          <w:divsChild>
            <w:div w:id="1484931282">
              <w:marLeft w:val="0"/>
              <w:marRight w:val="0"/>
              <w:marTop w:val="0"/>
              <w:marBottom w:val="0"/>
              <w:divBdr>
                <w:top w:val="none" w:sz="0" w:space="0" w:color="auto"/>
                <w:left w:val="none" w:sz="0" w:space="0" w:color="auto"/>
                <w:bottom w:val="none" w:sz="0" w:space="0" w:color="auto"/>
                <w:right w:val="none" w:sz="0" w:space="0" w:color="auto"/>
              </w:divBdr>
              <w:divsChild>
                <w:div w:id="591208316">
                  <w:marLeft w:val="0"/>
                  <w:marRight w:val="0"/>
                  <w:marTop w:val="0"/>
                  <w:marBottom w:val="0"/>
                  <w:divBdr>
                    <w:top w:val="none" w:sz="0" w:space="0" w:color="auto"/>
                    <w:left w:val="none" w:sz="0" w:space="0" w:color="auto"/>
                    <w:bottom w:val="none" w:sz="0" w:space="0" w:color="auto"/>
                    <w:right w:val="none" w:sz="0" w:space="0" w:color="auto"/>
                  </w:divBdr>
                  <w:divsChild>
                    <w:div w:id="1398749075">
                      <w:marLeft w:val="0"/>
                      <w:marRight w:val="0"/>
                      <w:marTop w:val="0"/>
                      <w:marBottom w:val="0"/>
                      <w:divBdr>
                        <w:top w:val="none" w:sz="0" w:space="0" w:color="auto"/>
                        <w:left w:val="none" w:sz="0" w:space="0" w:color="auto"/>
                        <w:bottom w:val="none" w:sz="0" w:space="0" w:color="auto"/>
                        <w:right w:val="none" w:sz="0" w:space="0" w:color="auto"/>
                      </w:divBdr>
                      <w:divsChild>
                        <w:div w:id="406996829">
                          <w:marLeft w:val="0"/>
                          <w:marRight w:val="0"/>
                          <w:marTop w:val="0"/>
                          <w:marBottom w:val="0"/>
                          <w:divBdr>
                            <w:top w:val="none" w:sz="0" w:space="0" w:color="auto"/>
                            <w:left w:val="none" w:sz="0" w:space="0" w:color="auto"/>
                            <w:bottom w:val="none" w:sz="0" w:space="0" w:color="auto"/>
                            <w:right w:val="none" w:sz="0" w:space="0" w:color="auto"/>
                          </w:divBdr>
                          <w:divsChild>
                            <w:div w:id="932012797">
                              <w:marLeft w:val="0"/>
                              <w:marRight w:val="0"/>
                              <w:marTop w:val="0"/>
                              <w:marBottom w:val="0"/>
                              <w:divBdr>
                                <w:top w:val="none" w:sz="0" w:space="0" w:color="auto"/>
                                <w:left w:val="none" w:sz="0" w:space="0" w:color="auto"/>
                                <w:bottom w:val="none" w:sz="0" w:space="0" w:color="auto"/>
                                <w:right w:val="none" w:sz="0" w:space="0" w:color="auto"/>
                              </w:divBdr>
                              <w:divsChild>
                                <w:div w:id="213539924">
                                  <w:marLeft w:val="0"/>
                                  <w:marRight w:val="0"/>
                                  <w:marTop w:val="0"/>
                                  <w:marBottom w:val="0"/>
                                  <w:divBdr>
                                    <w:top w:val="none" w:sz="0" w:space="0" w:color="auto"/>
                                    <w:left w:val="none" w:sz="0" w:space="0" w:color="auto"/>
                                    <w:bottom w:val="none" w:sz="0" w:space="0" w:color="auto"/>
                                    <w:right w:val="none" w:sz="0" w:space="0" w:color="auto"/>
                                  </w:divBdr>
                                  <w:divsChild>
                                    <w:div w:id="1690569656">
                                      <w:marLeft w:val="0"/>
                                      <w:marRight w:val="0"/>
                                      <w:marTop w:val="0"/>
                                      <w:marBottom w:val="0"/>
                                      <w:divBdr>
                                        <w:top w:val="none" w:sz="0" w:space="0" w:color="auto"/>
                                        <w:left w:val="none" w:sz="0" w:space="0" w:color="auto"/>
                                        <w:bottom w:val="none" w:sz="0" w:space="0" w:color="auto"/>
                                        <w:right w:val="none" w:sz="0" w:space="0" w:color="auto"/>
                                      </w:divBdr>
                                      <w:divsChild>
                                        <w:div w:id="21290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10919109">
                      <w:marLeft w:val="0"/>
                      <w:marRight w:val="0"/>
                      <w:marTop w:val="0"/>
                      <w:marBottom w:val="0"/>
                      <w:divBdr>
                        <w:top w:val="none" w:sz="0" w:space="0" w:color="auto"/>
                        <w:left w:val="none" w:sz="0" w:space="0" w:color="auto"/>
                        <w:bottom w:val="none" w:sz="0" w:space="0" w:color="auto"/>
                        <w:right w:val="none" w:sz="0" w:space="0" w:color="auto"/>
                      </w:divBdr>
                      <w:divsChild>
                        <w:div w:id="1584947496">
                          <w:marLeft w:val="0"/>
                          <w:marRight w:val="0"/>
                          <w:marTop w:val="0"/>
                          <w:marBottom w:val="0"/>
                          <w:divBdr>
                            <w:top w:val="none" w:sz="0" w:space="0" w:color="auto"/>
                            <w:left w:val="none" w:sz="0" w:space="0" w:color="auto"/>
                            <w:bottom w:val="none" w:sz="0" w:space="0" w:color="auto"/>
                            <w:right w:val="none" w:sz="0" w:space="0" w:color="auto"/>
                          </w:divBdr>
                          <w:divsChild>
                            <w:div w:id="522403757">
                              <w:marLeft w:val="0"/>
                              <w:marRight w:val="0"/>
                              <w:marTop w:val="0"/>
                              <w:marBottom w:val="0"/>
                              <w:divBdr>
                                <w:top w:val="none" w:sz="0" w:space="0" w:color="auto"/>
                                <w:left w:val="none" w:sz="0" w:space="0" w:color="auto"/>
                                <w:bottom w:val="none" w:sz="0" w:space="0" w:color="auto"/>
                                <w:right w:val="none" w:sz="0" w:space="0" w:color="auto"/>
                              </w:divBdr>
                              <w:divsChild>
                                <w:div w:id="498276011">
                                  <w:marLeft w:val="0"/>
                                  <w:marRight w:val="0"/>
                                  <w:marTop w:val="0"/>
                                  <w:marBottom w:val="0"/>
                                  <w:divBdr>
                                    <w:top w:val="none" w:sz="0" w:space="0" w:color="auto"/>
                                    <w:left w:val="none" w:sz="0" w:space="0" w:color="auto"/>
                                    <w:bottom w:val="none" w:sz="0" w:space="0" w:color="auto"/>
                                    <w:right w:val="none" w:sz="0" w:space="0" w:color="auto"/>
                                  </w:divBdr>
                                  <w:divsChild>
                                    <w:div w:id="17787919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334653934">
      <w:bodyDiv w:val="1"/>
      <w:marLeft w:val="0"/>
      <w:marRight w:val="0"/>
      <w:marTop w:val="0"/>
      <w:marBottom w:val="0"/>
      <w:divBdr>
        <w:top w:val="none" w:sz="0" w:space="0" w:color="auto"/>
        <w:left w:val="none" w:sz="0" w:space="0" w:color="auto"/>
        <w:bottom w:val="none" w:sz="0" w:space="0" w:color="auto"/>
        <w:right w:val="none" w:sz="0" w:space="0" w:color="auto"/>
      </w:divBdr>
    </w:div>
    <w:div w:id="354038933">
      <w:bodyDiv w:val="1"/>
      <w:marLeft w:val="0"/>
      <w:marRight w:val="0"/>
      <w:marTop w:val="0"/>
      <w:marBottom w:val="0"/>
      <w:divBdr>
        <w:top w:val="none" w:sz="0" w:space="0" w:color="auto"/>
        <w:left w:val="none" w:sz="0" w:space="0" w:color="auto"/>
        <w:bottom w:val="none" w:sz="0" w:space="0" w:color="auto"/>
        <w:right w:val="none" w:sz="0" w:space="0" w:color="auto"/>
      </w:divBdr>
    </w:div>
    <w:div w:id="383986870">
      <w:bodyDiv w:val="1"/>
      <w:marLeft w:val="0"/>
      <w:marRight w:val="0"/>
      <w:marTop w:val="0"/>
      <w:marBottom w:val="0"/>
      <w:divBdr>
        <w:top w:val="none" w:sz="0" w:space="0" w:color="auto"/>
        <w:left w:val="none" w:sz="0" w:space="0" w:color="auto"/>
        <w:bottom w:val="none" w:sz="0" w:space="0" w:color="auto"/>
        <w:right w:val="none" w:sz="0" w:space="0" w:color="auto"/>
      </w:divBdr>
    </w:div>
    <w:div w:id="394469862">
      <w:bodyDiv w:val="1"/>
      <w:marLeft w:val="0"/>
      <w:marRight w:val="0"/>
      <w:marTop w:val="0"/>
      <w:marBottom w:val="0"/>
      <w:divBdr>
        <w:top w:val="none" w:sz="0" w:space="0" w:color="auto"/>
        <w:left w:val="none" w:sz="0" w:space="0" w:color="auto"/>
        <w:bottom w:val="none" w:sz="0" w:space="0" w:color="auto"/>
        <w:right w:val="none" w:sz="0" w:space="0" w:color="auto"/>
      </w:divBdr>
    </w:div>
    <w:div w:id="451364799">
      <w:bodyDiv w:val="1"/>
      <w:marLeft w:val="0"/>
      <w:marRight w:val="0"/>
      <w:marTop w:val="0"/>
      <w:marBottom w:val="0"/>
      <w:divBdr>
        <w:top w:val="none" w:sz="0" w:space="0" w:color="auto"/>
        <w:left w:val="none" w:sz="0" w:space="0" w:color="auto"/>
        <w:bottom w:val="none" w:sz="0" w:space="0" w:color="auto"/>
        <w:right w:val="none" w:sz="0" w:space="0" w:color="auto"/>
      </w:divBdr>
    </w:div>
    <w:div w:id="577642437">
      <w:bodyDiv w:val="1"/>
      <w:marLeft w:val="0"/>
      <w:marRight w:val="0"/>
      <w:marTop w:val="0"/>
      <w:marBottom w:val="0"/>
      <w:divBdr>
        <w:top w:val="none" w:sz="0" w:space="0" w:color="auto"/>
        <w:left w:val="none" w:sz="0" w:space="0" w:color="auto"/>
        <w:bottom w:val="none" w:sz="0" w:space="0" w:color="auto"/>
        <w:right w:val="none" w:sz="0" w:space="0" w:color="auto"/>
      </w:divBdr>
    </w:div>
    <w:div w:id="610624096">
      <w:bodyDiv w:val="1"/>
      <w:marLeft w:val="0"/>
      <w:marRight w:val="0"/>
      <w:marTop w:val="0"/>
      <w:marBottom w:val="0"/>
      <w:divBdr>
        <w:top w:val="none" w:sz="0" w:space="0" w:color="auto"/>
        <w:left w:val="none" w:sz="0" w:space="0" w:color="auto"/>
        <w:bottom w:val="none" w:sz="0" w:space="0" w:color="auto"/>
        <w:right w:val="none" w:sz="0" w:space="0" w:color="auto"/>
      </w:divBdr>
    </w:div>
    <w:div w:id="627394880">
      <w:bodyDiv w:val="1"/>
      <w:marLeft w:val="0"/>
      <w:marRight w:val="0"/>
      <w:marTop w:val="0"/>
      <w:marBottom w:val="0"/>
      <w:divBdr>
        <w:top w:val="none" w:sz="0" w:space="0" w:color="auto"/>
        <w:left w:val="none" w:sz="0" w:space="0" w:color="auto"/>
        <w:bottom w:val="none" w:sz="0" w:space="0" w:color="auto"/>
        <w:right w:val="none" w:sz="0" w:space="0" w:color="auto"/>
      </w:divBdr>
    </w:div>
    <w:div w:id="692149362">
      <w:bodyDiv w:val="1"/>
      <w:marLeft w:val="0"/>
      <w:marRight w:val="0"/>
      <w:marTop w:val="0"/>
      <w:marBottom w:val="0"/>
      <w:divBdr>
        <w:top w:val="none" w:sz="0" w:space="0" w:color="auto"/>
        <w:left w:val="none" w:sz="0" w:space="0" w:color="auto"/>
        <w:bottom w:val="none" w:sz="0" w:space="0" w:color="auto"/>
        <w:right w:val="none" w:sz="0" w:space="0" w:color="auto"/>
      </w:divBdr>
    </w:div>
    <w:div w:id="713384160">
      <w:bodyDiv w:val="1"/>
      <w:marLeft w:val="0"/>
      <w:marRight w:val="0"/>
      <w:marTop w:val="0"/>
      <w:marBottom w:val="0"/>
      <w:divBdr>
        <w:top w:val="none" w:sz="0" w:space="0" w:color="auto"/>
        <w:left w:val="none" w:sz="0" w:space="0" w:color="auto"/>
        <w:bottom w:val="none" w:sz="0" w:space="0" w:color="auto"/>
        <w:right w:val="none" w:sz="0" w:space="0" w:color="auto"/>
      </w:divBdr>
    </w:div>
    <w:div w:id="730227826">
      <w:bodyDiv w:val="1"/>
      <w:marLeft w:val="0"/>
      <w:marRight w:val="0"/>
      <w:marTop w:val="0"/>
      <w:marBottom w:val="0"/>
      <w:divBdr>
        <w:top w:val="none" w:sz="0" w:space="0" w:color="auto"/>
        <w:left w:val="none" w:sz="0" w:space="0" w:color="auto"/>
        <w:bottom w:val="none" w:sz="0" w:space="0" w:color="auto"/>
        <w:right w:val="none" w:sz="0" w:space="0" w:color="auto"/>
      </w:divBdr>
    </w:div>
    <w:div w:id="741484029">
      <w:bodyDiv w:val="1"/>
      <w:marLeft w:val="0"/>
      <w:marRight w:val="0"/>
      <w:marTop w:val="0"/>
      <w:marBottom w:val="0"/>
      <w:divBdr>
        <w:top w:val="none" w:sz="0" w:space="0" w:color="auto"/>
        <w:left w:val="none" w:sz="0" w:space="0" w:color="auto"/>
        <w:bottom w:val="none" w:sz="0" w:space="0" w:color="auto"/>
        <w:right w:val="none" w:sz="0" w:space="0" w:color="auto"/>
      </w:divBdr>
    </w:div>
    <w:div w:id="770711233">
      <w:bodyDiv w:val="1"/>
      <w:marLeft w:val="0"/>
      <w:marRight w:val="0"/>
      <w:marTop w:val="0"/>
      <w:marBottom w:val="0"/>
      <w:divBdr>
        <w:top w:val="none" w:sz="0" w:space="0" w:color="auto"/>
        <w:left w:val="none" w:sz="0" w:space="0" w:color="auto"/>
        <w:bottom w:val="none" w:sz="0" w:space="0" w:color="auto"/>
        <w:right w:val="none" w:sz="0" w:space="0" w:color="auto"/>
      </w:divBdr>
    </w:div>
    <w:div w:id="860436787">
      <w:bodyDiv w:val="1"/>
      <w:marLeft w:val="0"/>
      <w:marRight w:val="0"/>
      <w:marTop w:val="0"/>
      <w:marBottom w:val="0"/>
      <w:divBdr>
        <w:top w:val="none" w:sz="0" w:space="0" w:color="auto"/>
        <w:left w:val="none" w:sz="0" w:space="0" w:color="auto"/>
        <w:bottom w:val="none" w:sz="0" w:space="0" w:color="auto"/>
        <w:right w:val="none" w:sz="0" w:space="0" w:color="auto"/>
      </w:divBdr>
    </w:div>
    <w:div w:id="1018198447">
      <w:bodyDiv w:val="1"/>
      <w:marLeft w:val="0"/>
      <w:marRight w:val="0"/>
      <w:marTop w:val="0"/>
      <w:marBottom w:val="0"/>
      <w:divBdr>
        <w:top w:val="none" w:sz="0" w:space="0" w:color="auto"/>
        <w:left w:val="none" w:sz="0" w:space="0" w:color="auto"/>
        <w:bottom w:val="none" w:sz="0" w:space="0" w:color="auto"/>
        <w:right w:val="none" w:sz="0" w:space="0" w:color="auto"/>
      </w:divBdr>
    </w:div>
    <w:div w:id="1039476459">
      <w:bodyDiv w:val="1"/>
      <w:marLeft w:val="0"/>
      <w:marRight w:val="0"/>
      <w:marTop w:val="0"/>
      <w:marBottom w:val="0"/>
      <w:divBdr>
        <w:top w:val="none" w:sz="0" w:space="0" w:color="auto"/>
        <w:left w:val="none" w:sz="0" w:space="0" w:color="auto"/>
        <w:bottom w:val="none" w:sz="0" w:space="0" w:color="auto"/>
        <w:right w:val="none" w:sz="0" w:space="0" w:color="auto"/>
      </w:divBdr>
    </w:div>
    <w:div w:id="1060910369">
      <w:bodyDiv w:val="1"/>
      <w:marLeft w:val="0"/>
      <w:marRight w:val="0"/>
      <w:marTop w:val="0"/>
      <w:marBottom w:val="0"/>
      <w:divBdr>
        <w:top w:val="none" w:sz="0" w:space="0" w:color="auto"/>
        <w:left w:val="none" w:sz="0" w:space="0" w:color="auto"/>
        <w:bottom w:val="none" w:sz="0" w:space="0" w:color="auto"/>
        <w:right w:val="none" w:sz="0" w:space="0" w:color="auto"/>
      </w:divBdr>
    </w:div>
    <w:div w:id="1189831996">
      <w:bodyDiv w:val="1"/>
      <w:marLeft w:val="0"/>
      <w:marRight w:val="0"/>
      <w:marTop w:val="0"/>
      <w:marBottom w:val="0"/>
      <w:divBdr>
        <w:top w:val="none" w:sz="0" w:space="0" w:color="auto"/>
        <w:left w:val="none" w:sz="0" w:space="0" w:color="auto"/>
        <w:bottom w:val="none" w:sz="0" w:space="0" w:color="auto"/>
        <w:right w:val="none" w:sz="0" w:space="0" w:color="auto"/>
      </w:divBdr>
    </w:div>
    <w:div w:id="1213808419">
      <w:bodyDiv w:val="1"/>
      <w:marLeft w:val="0"/>
      <w:marRight w:val="0"/>
      <w:marTop w:val="0"/>
      <w:marBottom w:val="0"/>
      <w:divBdr>
        <w:top w:val="none" w:sz="0" w:space="0" w:color="auto"/>
        <w:left w:val="none" w:sz="0" w:space="0" w:color="auto"/>
        <w:bottom w:val="none" w:sz="0" w:space="0" w:color="auto"/>
        <w:right w:val="none" w:sz="0" w:space="0" w:color="auto"/>
      </w:divBdr>
    </w:div>
    <w:div w:id="1214583624">
      <w:bodyDiv w:val="1"/>
      <w:marLeft w:val="0"/>
      <w:marRight w:val="0"/>
      <w:marTop w:val="0"/>
      <w:marBottom w:val="0"/>
      <w:divBdr>
        <w:top w:val="none" w:sz="0" w:space="0" w:color="auto"/>
        <w:left w:val="none" w:sz="0" w:space="0" w:color="auto"/>
        <w:bottom w:val="none" w:sz="0" w:space="0" w:color="auto"/>
        <w:right w:val="none" w:sz="0" w:space="0" w:color="auto"/>
      </w:divBdr>
    </w:div>
    <w:div w:id="1246450342">
      <w:bodyDiv w:val="1"/>
      <w:marLeft w:val="0"/>
      <w:marRight w:val="0"/>
      <w:marTop w:val="0"/>
      <w:marBottom w:val="0"/>
      <w:divBdr>
        <w:top w:val="none" w:sz="0" w:space="0" w:color="auto"/>
        <w:left w:val="none" w:sz="0" w:space="0" w:color="auto"/>
        <w:bottom w:val="none" w:sz="0" w:space="0" w:color="auto"/>
        <w:right w:val="none" w:sz="0" w:space="0" w:color="auto"/>
      </w:divBdr>
    </w:div>
    <w:div w:id="1260482395">
      <w:bodyDiv w:val="1"/>
      <w:marLeft w:val="0"/>
      <w:marRight w:val="0"/>
      <w:marTop w:val="0"/>
      <w:marBottom w:val="0"/>
      <w:divBdr>
        <w:top w:val="none" w:sz="0" w:space="0" w:color="auto"/>
        <w:left w:val="none" w:sz="0" w:space="0" w:color="auto"/>
        <w:bottom w:val="none" w:sz="0" w:space="0" w:color="auto"/>
        <w:right w:val="none" w:sz="0" w:space="0" w:color="auto"/>
      </w:divBdr>
    </w:div>
    <w:div w:id="1305040196">
      <w:bodyDiv w:val="1"/>
      <w:marLeft w:val="0"/>
      <w:marRight w:val="0"/>
      <w:marTop w:val="0"/>
      <w:marBottom w:val="0"/>
      <w:divBdr>
        <w:top w:val="none" w:sz="0" w:space="0" w:color="auto"/>
        <w:left w:val="none" w:sz="0" w:space="0" w:color="auto"/>
        <w:bottom w:val="none" w:sz="0" w:space="0" w:color="auto"/>
        <w:right w:val="none" w:sz="0" w:space="0" w:color="auto"/>
      </w:divBdr>
    </w:div>
    <w:div w:id="1365906899">
      <w:bodyDiv w:val="1"/>
      <w:marLeft w:val="0"/>
      <w:marRight w:val="0"/>
      <w:marTop w:val="0"/>
      <w:marBottom w:val="0"/>
      <w:divBdr>
        <w:top w:val="none" w:sz="0" w:space="0" w:color="auto"/>
        <w:left w:val="none" w:sz="0" w:space="0" w:color="auto"/>
        <w:bottom w:val="none" w:sz="0" w:space="0" w:color="auto"/>
        <w:right w:val="none" w:sz="0" w:space="0" w:color="auto"/>
      </w:divBdr>
    </w:div>
    <w:div w:id="1550803171">
      <w:bodyDiv w:val="1"/>
      <w:marLeft w:val="0"/>
      <w:marRight w:val="0"/>
      <w:marTop w:val="0"/>
      <w:marBottom w:val="0"/>
      <w:divBdr>
        <w:top w:val="none" w:sz="0" w:space="0" w:color="auto"/>
        <w:left w:val="none" w:sz="0" w:space="0" w:color="auto"/>
        <w:bottom w:val="none" w:sz="0" w:space="0" w:color="auto"/>
        <w:right w:val="none" w:sz="0" w:space="0" w:color="auto"/>
      </w:divBdr>
    </w:div>
    <w:div w:id="1636717508">
      <w:bodyDiv w:val="1"/>
      <w:marLeft w:val="0"/>
      <w:marRight w:val="0"/>
      <w:marTop w:val="0"/>
      <w:marBottom w:val="0"/>
      <w:divBdr>
        <w:top w:val="none" w:sz="0" w:space="0" w:color="auto"/>
        <w:left w:val="none" w:sz="0" w:space="0" w:color="auto"/>
        <w:bottom w:val="none" w:sz="0" w:space="0" w:color="auto"/>
        <w:right w:val="none" w:sz="0" w:space="0" w:color="auto"/>
      </w:divBdr>
    </w:div>
    <w:div w:id="1686786536">
      <w:bodyDiv w:val="1"/>
      <w:marLeft w:val="0"/>
      <w:marRight w:val="0"/>
      <w:marTop w:val="0"/>
      <w:marBottom w:val="0"/>
      <w:divBdr>
        <w:top w:val="none" w:sz="0" w:space="0" w:color="auto"/>
        <w:left w:val="none" w:sz="0" w:space="0" w:color="auto"/>
        <w:bottom w:val="none" w:sz="0" w:space="0" w:color="auto"/>
        <w:right w:val="none" w:sz="0" w:space="0" w:color="auto"/>
      </w:divBdr>
    </w:div>
    <w:div w:id="1693409673">
      <w:bodyDiv w:val="1"/>
      <w:marLeft w:val="0"/>
      <w:marRight w:val="0"/>
      <w:marTop w:val="0"/>
      <w:marBottom w:val="0"/>
      <w:divBdr>
        <w:top w:val="none" w:sz="0" w:space="0" w:color="auto"/>
        <w:left w:val="none" w:sz="0" w:space="0" w:color="auto"/>
        <w:bottom w:val="none" w:sz="0" w:space="0" w:color="auto"/>
        <w:right w:val="none" w:sz="0" w:space="0" w:color="auto"/>
      </w:divBdr>
    </w:div>
    <w:div w:id="1738895966">
      <w:bodyDiv w:val="1"/>
      <w:marLeft w:val="0"/>
      <w:marRight w:val="0"/>
      <w:marTop w:val="0"/>
      <w:marBottom w:val="0"/>
      <w:divBdr>
        <w:top w:val="none" w:sz="0" w:space="0" w:color="auto"/>
        <w:left w:val="none" w:sz="0" w:space="0" w:color="auto"/>
        <w:bottom w:val="none" w:sz="0" w:space="0" w:color="auto"/>
        <w:right w:val="none" w:sz="0" w:space="0" w:color="auto"/>
      </w:divBdr>
    </w:div>
    <w:div w:id="1845585787">
      <w:bodyDiv w:val="1"/>
      <w:marLeft w:val="0"/>
      <w:marRight w:val="0"/>
      <w:marTop w:val="0"/>
      <w:marBottom w:val="0"/>
      <w:divBdr>
        <w:top w:val="none" w:sz="0" w:space="0" w:color="auto"/>
        <w:left w:val="none" w:sz="0" w:space="0" w:color="auto"/>
        <w:bottom w:val="none" w:sz="0" w:space="0" w:color="auto"/>
        <w:right w:val="none" w:sz="0" w:space="0" w:color="auto"/>
      </w:divBdr>
    </w:div>
    <w:div w:id="1866943961">
      <w:bodyDiv w:val="1"/>
      <w:marLeft w:val="0"/>
      <w:marRight w:val="0"/>
      <w:marTop w:val="0"/>
      <w:marBottom w:val="0"/>
      <w:divBdr>
        <w:top w:val="none" w:sz="0" w:space="0" w:color="auto"/>
        <w:left w:val="none" w:sz="0" w:space="0" w:color="auto"/>
        <w:bottom w:val="none" w:sz="0" w:space="0" w:color="auto"/>
        <w:right w:val="none" w:sz="0" w:space="0" w:color="auto"/>
      </w:divBdr>
    </w:div>
    <w:div w:id="1909798521">
      <w:bodyDiv w:val="1"/>
      <w:marLeft w:val="0"/>
      <w:marRight w:val="0"/>
      <w:marTop w:val="0"/>
      <w:marBottom w:val="0"/>
      <w:divBdr>
        <w:top w:val="none" w:sz="0" w:space="0" w:color="auto"/>
        <w:left w:val="none" w:sz="0" w:space="0" w:color="auto"/>
        <w:bottom w:val="none" w:sz="0" w:space="0" w:color="auto"/>
        <w:right w:val="none" w:sz="0" w:space="0" w:color="auto"/>
      </w:divBdr>
    </w:div>
    <w:div w:id="1911697492">
      <w:bodyDiv w:val="1"/>
      <w:marLeft w:val="0"/>
      <w:marRight w:val="0"/>
      <w:marTop w:val="0"/>
      <w:marBottom w:val="0"/>
      <w:divBdr>
        <w:top w:val="none" w:sz="0" w:space="0" w:color="auto"/>
        <w:left w:val="none" w:sz="0" w:space="0" w:color="auto"/>
        <w:bottom w:val="none" w:sz="0" w:space="0" w:color="auto"/>
        <w:right w:val="none" w:sz="0" w:space="0" w:color="auto"/>
      </w:divBdr>
    </w:div>
    <w:div w:id="1935630135">
      <w:bodyDiv w:val="1"/>
      <w:marLeft w:val="0"/>
      <w:marRight w:val="0"/>
      <w:marTop w:val="0"/>
      <w:marBottom w:val="0"/>
      <w:divBdr>
        <w:top w:val="none" w:sz="0" w:space="0" w:color="auto"/>
        <w:left w:val="none" w:sz="0" w:space="0" w:color="auto"/>
        <w:bottom w:val="none" w:sz="0" w:space="0" w:color="auto"/>
        <w:right w:val="none" w:sz="0" w:space="0" w:color="auto"/>
      </w:divBdr>
    </w:div>
    <w:div w:id="1941640286">
      <w:bodyDiv w:val="1"/>
      <w:marLeft w:val="0"/>
      <w:marRight w:val="0"/>
      <w:marTop w:val="0"/>
      <w:marBottom w:val="0"/>
      <w:divBdr>
        <w:top w:val="none" w:sz="0" w:space="0" w:color="auto"/>
        <w:left w:val="none" w:sz="0" w:space="0" w:color="auto"/>
        <w:bottom w:val="none" w:sz="0" w:space="0" w:color="auto"/>
        <w:right w:val="none" w:sz="0" w:space="0" w:color="auto"/>
      </w:divBdr>
    </w:div>
    <w:div w:id="2001038981">
      <w:bodyDiv w:val="1"/>
      <w:marLeft w:val="0"/>
      <w:marRight w:val="0"/>
      <w:marTop w:val="0"/>
      <w:marBottom w:val="0"/>
      <w:divBdr>
        <w:top w:val="none" w:sz="0" w:space="0" w:color="auto"/>
        <w:left w:val="none" w:sz="0" w:space="0" w:color="auto"/>
        <w:bottom w:val="none" w:sz="0" w:space="0" w:color="auto"/>
        <w:right w:val="none" w:sz="0" w:space="0" w:color="auto"/>
      </w:divBdr>
    </w:div>
    <w:div w:id="2039238783">
      <w:bodyDiv w:val="1"/>
      <w:marLeft w:val="0"/>
      <w:marRight w:val="0"/>
      <w:marTop w:val="0"/>
      <w:marBottom w:val="0"/>
      <w:divBdr>
        <w:top w:val="none" w:sz="0" w:space="0" w:color="auto"/>
        <w:left w:val="none" w:sz="0" w:space="0" w:color="auto"/>
        <w:bottom w:val="none" w:sz="0" w:space="0" w:color="auto"/>
        <w:right w:val="none" w:sz="0" w:space="0" w:color="auto"/>
      </w:divBdr>
    </w:div>
    <w:div w:id="2109692497">
      <w:bodyDiv w:val="1"/>
      <w:marLeft w:val="0"/>
      <w:marRight w:val="0"/>
      <w:marTop w:val="0"/>
      <w:marBottom w:val="0"/>
      <w:divBdr>
        <w:top w:val="none" w:sz="0" w:space="0" w:color="auto"/>
        <w:left w:val="none" w:sz="0" w:space="0" w:color="auto"/>
        <w:bottom w:val="none" w:sz="0" w:space="0" w:color="auto"/>
        <w:right w:val="none" w:sz="0" w:space="0" w:color="auto"/>
      </w:divBdr>
    </w:div>
    <w:div w:id="2113548479">
      <w:bodyDiv w:val="1"/>
      <w:marLeft w:val="0"/>
      <w:marRight w:val="0"/>
      <w:marTop w:val="0"/>
      <w:marBottom w:val="0"/>
      <w:divBdr>
        <w:top w:val="none" w:sz="0" w:space="0" w:color="auto"/>
        <w:left w:val="none" w:sz="0" w:space="0" w:color="auto"/>
        <w:bottom w:val="none" w:sz="0" w:space="0" w:color="auto"/>
        <w:right w:val="none" w:sz="0" w:space="0" w:color="auto"/>
      </w:divBdr>
      <w:divsChild>
        <w:div w:id="90589816">
          <w:marLeft w:val="0"/>
          <w:marRight w:val="0"/>
          <w:marTop w:val="0"/>
          <w:marBottom w:val="0"/>
          <w:divBdr>
            <w:top w:val="none" w:sz="0" w:space="0" w:color="auto"/>
            <w:left w:val="none" w:sz="0" w:space="0" w:color="auto"/>
            <w:bottom w:val="none" w:sz="0" w:space="0" w:color="auto"/>
            <w:right w:val="none" w:sz="0" w:space="0" w:color="auto"/>
          </w:divBdr>
          <w:divsChild>
            <w:div w:id="767505442">
              <w:marLeft w:val="0"/>
              <w:marRight w:val="0"/>
              <w:marTop w:val="0"/>
              <w:marBottom w:val="0"/>
              <w:divBdr>
                <w:top w:val="none" w:sz="0" w:space="0" w:color="auto"/>
                <w:left w:val="none" w:sz="0" w:space="0" w:color="auto"/>
                <w:bottom w:val="none" w:sz="0" w:space="0" w:color="auto"/>
                <w:right w:val="none" w:sz="0" w:space="0" w:color="auto"/>
              </w:divBdr>
              <w:divsChild>
                <w:div w:id="577372942">
                  <w:marLeft w:val="0"/>
                  <w:marRight w:val="0"/>
                  <w:marTop w:val="0"/>
                  <w:marBottom w:val="0"/>
                  <w:divBdr>
                    <w:top w:val="none" w:sz="0" w:space="0" w:color="auto"/>
                    <w:left w:val="none" w:sz="0" w:space="0" w:color="auto"/>
                    <w:bottom w:val="none" w:sz="0" w:space="0" w:color="auto"/>
                    <w:right w:val="none" w:sz="0" w:space="0" w:color="auto"/>
                  </w:divBdr>
                  <w:divsChild>
                    <w:div w:id="96607181">
                      <w:marLeft w:val="0"/>
                      <w:marRight w:val="0"/>
                      <w:marTop w:val="0"/>
                      <w:marBottom w:val="0"/>
                      <w:divBdr>
                        <w:top w:val="none" w:sz="0" w:space="0" w:color="auto"/>
                        <w:left w:val="none" w:sz="0" w:space="0" w:color="auto"/>
                        <w:bottom w:val="none" w:sz="0" w:space="0" w:color="auto"/>
                        <w:right w:val="none" w:sz="0" w:space="0" w:color="auto"/>
                      </w:divBdr>
                      <w:divsChild>
                        <w:div w:id="2036340888">
                          <w:marLeft w:val="0"/>
                          <w:marRight w:val="0"/>
                          <w:marTop w:val="0"/>
                          <w:marBottom w:val="0"/>
                          <w:divBdr>
                            <w:top w:val="none" w:sz="0" w:space="0" w:color="auto"/>
                            <w:left w:val="none" w:sz="0" w:space="0" w:color="auto"/>
                            <w:bottom w:val="none" w:sz="0" w:space="0" w:color="auto"/>
                            <w:right w:val="none" w:sz="0" w:space="0" w:color="auto"/>
                          </w:divBdr>
                          <w:divsChild>
                            <w:div w:id="1261989372">
                              <w:marLeft w:val="0"/>
                              <w:marRight w:val="0"/>
                              <w:marTop w:val="0"/>
                              <w:marBottom w:val="0"/>
                              <w:divBdr>
                                <w:top w:val="none" w:sz="0" w:space="0" w:color="auto"/>
                                <w:left w:val="none" w:sz="0" w:space="0" w:color="auto"/>
                                <w:bottom w:val="none" w:sz="0" w:space="0" w:color="auto"/>
                                <w:right w:val="none" w:sz="0" w:space="0" w:color="auto"/>
                              </w:divBdr>
                              <w:divsChild>
                                <w:div w:id="1132332871">
                                  <w:marLeft w:val="0"/>
                                  <w:marRight w:val="0"/>
                                  <w:marTop w:val="0"/>
                                  <w:marBottom w:val="0"/>
                                  <w:divBdr>
                                    <w:top w:val="none" w:sz="0" w:space="0" w:color="auto"/>
                                    <w:left w:val="none" w:sz="0" w:space="0" w:color="auto"/>
                                    <w:bottom w:val="none" w:sz="0" w:space="0" w:color="auto"/>
                                    <w:right w:val="none" w:sz="0" w:space="0" w:color="auto"/>
                                  </w:divBdr>
                                  <w:divsChild>
                                    <w:div w:id="1562865500">
                                      <w:marLeft w:val="0"/>
                                      <w:marRight w:val="0"/>
                                      <w:marTop w:val="0"/>
                                      <w:marBottom w:val="0"/>
                                      <w:divBdr>
                                        <w:top w:val="none" w:sz="0" w:space="0" w:color="auto"/>
                                        <w:left w:val="none" w:sz="0" w:space="0" w:color="auto"/>
                                        <w:bottom w:val="none" w:sz="0" w:space="0" w:color="auto"/>
                                        <w:right w:val="none" w:sz="0" w:space="0" w:color="auto"/>
                                      </w:divBdr>
                                      <w:divsChild>
                                        <w:div w:id="409691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33811440">
                      <w:marLeft w:val="0"/>
                      <w:marRight w:val="0"/>
                      <w:marTop w:val="0"/>
                      <w:marBottom w:val="0"/>
                      <w:divBdr>
                        <w:top w:val="none" w:sz="0" w:space="0" w:color="auto"/>
                        <w:left w:val="none" w:sz="0" w:space="0" w:color="auto"/>
                        <w:bottom w:val="none" w:sz="0" w:space="0" w:color="auto"/>
                        <w:right w:val="none" w:sz="0" w:space="0" w:color="auto"/>
                      </w:divBdr>
                      <w:divsChild>
                        <w:div w:id="2022969566">
                          <w:marLeft w:val="0"/>
                          <w:marRight w:val="0"/>
                          <w:marTop w:val="0"/>
                          <w:marBottom w:val="0"/>
                          <w:divBdr>
                            <w:top w:val="none" w:sz="0" w:space="0" w:color="auto"/>
                            <w:left w:val="none" w:sz="0" w:space="0" w:color="auto"/>
                            <w:bottom w:val="none" w:sz="0" w:space="0" w:color="auto"/>
                            <w:right w:val="none" w:sz="0" w:space="0" w:color="auto"/>
                          </w:divBdr>
                          <w:divsChild>
                            <w:div w:id="1000813364">
                              <w:marLeft w:val="0"/>
                              <w:marRight w:val="0"/>
                              <w:marTop w:val="0"/>
                              <w:marBottom w:val="0"/>
                              <w:divBdr>
                                <w:top w:val="none" w:sz="0" w:space="0" w:color="auto"/>
                                <w:left w:val="none" w:sz="0" w:space="0" w:color="auto"/>
                                <w:bottom w:val="none" w:sz="0" w:space="0" w:color="auto"/>
                                <w:right w:val="none" w:sz="0" w:space="0" w:color="auto"/>
                              </w:divBdr>
                              <w:divsChild>
                                <w:div w:id="1269460527">
                                  <w:marLeft w:val="0"/>
                                  <w:marRight w:val="0"/>
                                  <w:marTop w:val="0"/>
                                  <w:marBottom w:val="0"/>
                                  <w:divBdr>
                                    <w:top w:val="none" w:sz="0" w:space="0" w:color="auto"/>
                                    <w:left w:val="none" w:sz="0" w:space="0" w:color="auto"/>
                                    <w:bottom w:val="none" w:sz="0" w:space="0" w:color="auto"/>
                                    <w:right w:val="none" w:sz="0" w:space="0" w:color="auto"/>
                                  </w:divBdr>
                                  <w:divsChild>
                                    <w:div w:id="18608482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46814227">
          <w:marLeft w:val="0"/>
          <w:marRight w:val="0"/>
          <w:marTop w:val="0"/>
          <w:marBottom w:val="0"/>
          <w:divBdr>
            <w:top w:val="none" w:sz="0" w:space="0" w:color="auto"/>
            <w:left w:val="none" w:sz="0" w:space="0" w:color="auto"/>
            <w:bottom w:val="none" w:sz="0" w:space="0" w:color="auto"/>
            <w:right w:val="none" w:sz="0" w:space="0" w:color="auto"/>
          </w:divBdr>
          <w:divsChild>
            <w:div w:id="1563446548">
              <w:marLeft w:val="0"/>
              <w:marRight w:val="0"/>
              <w:marTop w:val="0"/>
              <w:marBottom w:val="0"/>
              <w:divBdr>
                <w:top w:val="none" w:sz="0" w:space="0" w:color="auto"/>
                <w:left w:val="none" w:sz="0" w:space="0" w:color="auto"/>
                <w:bottom w:val="none" w:sz="0" w:space="0" w:color="auto"/>
                <w:right w:val="none" w:sz="0" w:space="0" w:color="auto"/>
              </w:divBdr>
              <w:divsChild>
                <w:div w:id="1957057681">
                  <w:marLeft w:val="0"/>
                  <w:marRight w:val="0"/>
                  <w:marTop w:val="0"/>
                  <w:marBottom w:val="0"/>
                  <w:divBdr>
                    <w:top w:val="none" w:sz="0" w:space="0" w:color="auto"/>
                    <w:left w:val="none" w:sz="0" w:space="0" w:color="auto"/>
                    <w:bottom w:val="none" w:sz="0" w:space="0" w:color="auto"/>
                    <w:right w:val="none" w:sz="0" w:space="0" w:color="auto"/>
                  </w:divBdr>
                  <w:divsChild>
                    <w:div w:id="827670312">
                      <w:marLeft w:val="0"/>
                      <w:marRight w:val="0"/>
                      <w:marTop w:val="0"/>
                      <w:marBottom w:val="0"/>
                      <w:divBdr>
                        <w:top w:val="none" w:sz="0" w:space="0" w:color="auto"/>
                        <w:left w:val="none" w:sz="0" w:space="0" w:color="auto"/>
                        <w:bottom w:val="none" w:sz="0" w:space="0" w:color="auto"/>
                        <w:right w:val="none" w:sz="0" w:space="0" w:color="auto"/>
                      </w:divBdr>
                      <w:divsChild>
                        <w:div w:id="668367245">
                          <w:marLeft w:val="0"/>
                          <w:marRight w:val="0"/>
                          <w:marTop w:val="0"/>
                          <w:marBottom w:val="0"/>
                          <w:divBdr>
                            <w:top w:val="none" w:sz="0" w:space="0" w:color="auto"/>
                            <w:left w:val="none" w:sz="0" w:space="0" w:color="auto"/>
                            <w:bottom w:val="none" w:sz="0" w:space="0" w:color="auto"/>
                            <w:right w:val="none" w:sz="0" w:space="0" w:color="auto"/>
                          </w:divBdr>
                          <w:divsChild>
                            <w:div w:id="1249656260">
                              <w:marLeft w:val="0"/>
                              <w:marRight w:val="0"/>
                              <w:marTop w:val="0"/>
                              <w:marBottom w:val="0"/>
                              <w:divBdr>
                                <w:top w:val="none" w:sz="0" w:space="0" w:color="auto"/>
                                <w:left w:val="none" w:sz="0" w:space="0" w:color="auto"/>
                                <w:bottom w:val="none" w:sz="0" w:space="0" w:color="auto"/>
                                <w:right w:val="none" w:sz="0" w:space="0" w:color="auto"/>
                              </w:divBdr>
                              <w:divsChild>
                                <w:div w:id="586041277">
                                  <w:marLeft w:val="0"/>
                                  <w:marRight w:val="0"/>
                                  <w:marTop w:val="0"/>
                                  <w:marBottom w:val="0"/>
                                  <w:divBdr>
                                    <w:top w:val="none" w:sz="0" w:space="0" w:color="auto"/>
                                    <w:left w:val="none" w:sz="0" w:space="0" w:color="auto"/>
                                    <w:bottom w:val="none" w:sz="0" w:space="0" w:color="auto"/>
                                    <w:right w:val="none" w:sz="0" w:space="0" w:color="auto"/>
                                  </w:divBdr>
                                  <w:divsChild>
                                    <w:div w:id="2031029533">
                                      <w:marLeft w:val="0"/>
                                      <w:marRight w:val="0"/>
                                      <w:marTop w:val="0"/>
                                      <w:marBottom w:val="0"/>
                                      <w:divBdr>
                                        <w:top w:val="none" w:sz="0" w:space="0" w:color="auto"/>
                                        <w:left w:val="none" w:sz="0" w:space="0" w:color="auto"/>
                                        <w:bottom w:val="none" w:sz="0" w:space="0" w:color="auto"/>
                                        <w:right w:val="none" w:sz="0" w:space="0" w:color="auto"/>
                                      </w:divBdr>
                                      <w:divsChild>
                                        <w:div w:id="2067144095">
                                          <w:marLeft w:val="0"/>
                                          <w:marRight w:val="0"/>
                                          <w:marTop w:val="0"/>
                                          <w:marBottom w:val="0"/>
                                          <w:divBdr>
                                            <w:top w:val="none" w:sz="0" w:space="0" w:color="auto"/>
                                            <w:left w:val="none" w:sz="0" w:space="0" w:color="auto"/>
                                            <w:bottom w:val="none" w:sz="0" w:space="0" w:color="auto"/>
                                            <w:right w:val="none" w:sz="0" w:space="0" w:color="auto"/>
                                          </w:divBdr>
                                          <w:divsChild>
                                            <w:div w:id="14154007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600989775">
          <w:marLeft w:val="0"/>
          <w:marRight w:val="0"/>
          <w:marTop w:val="0"/>
          <w:marBottom w:val="0"/>
          <w:divBdr>
            <w:top w:val="none" w:sz="0" w:space="0" w:color="auto"/>
            <w:left w:val="none" w:sz="0" w:space="0" w:color="auto"/>
            <w:bottom w:val="none" w:sz="0" w:space="0" w:color="auto"/>
            <w:right w:val="none" w:sz="0" w:space="0" w:color="auto"/>
          </w:divBdr>
          <w:divsChild>
            <w:div w:id="652560426">
              <w:marLeft w:val="0"/>
              <w:marRight w:val="0"/>
              <w:marTop w:val="0"/>
              <w:marBottom w:val="0"/>
              <w:divBdr>
                <w:top w:val="none" w:sz="0" w:space="0" w:color="auto"/>
                <w:left w:val="none" w:sz="0" w:space="0" w:color="auto"/>
                <w:bottom w:val="none" w:sz="0" w:space="0" w:color="auto"/>
                <w:right w:val="none" w:sz="0" w:space="0" w:color="auto"/>
              </w:divBdr>
              <w:divsChild>
                <w:div w:id="2000424945">
                  <w:marLeft w:val="0"/>
                  <w:marRight w:val="0"/>
                  <w:marTop w:val="0"/>
                  <w:marBottom w:val="0"/>
                  <w:divBdr>
                    <w:top w:val="none" w:sz="0" w:space="0" w:color="auto"/>
                    <w:left w:val="none" w:sz="0" w:space="0" w:color="auto"/>
                    <w:bottom w:val="none" w:sz="0" w:space="0" w:color="auto"/>
                    <w:right w:val="none" w:sz="0" w:space="0" w:color="auto"/>
                  </w:divBdr>
                  <w:divsChild>
                    <w:div w:id="1272321512">
                      <w:marLeft w:val="0"/>
                      <w:marRight w:val="0"/>
                      <w:marTop w:val="0"/>
                      <w:marBottom w:val="0"/>
                      <w:divBdr>
                        <w:top w:val="none" w:sz="0" w:space="0" w:color="auto"/>
                        <w:left w:val="none" w:sz="0" w:space="0" w:color="auto"/>
                        <w:bottom w:val="none" w:sz="0" w:space="0" w:color="auto"/>
                        <w:right w:val="none" w:sz="0" w:space="0" w:color="auto"/>
                      </w:divBdr>
                      <w:divsChild>
                        <w:div w:id="784539035">
                          <w:marLeft w:val="0"/>
                          <w:marRight w:val="0"/>
                          <w:marTop w:val="0"/>
                          <w:marBottom w:val="0"/>
                          <w:divBdr>
                            <w:top w:val="none" w:sz="0" w:space="0" w:color="auto"/>
                            <w:left w:val="none" w:sz="0" w:space="0" w:color="auto"/>
                            <w:bottom w:val="none" w:sz="0" w:space="0" w:color="auto"/>
                            <w:right w:val="none" w:sz="0" w:space="0" w:color="auto"/>
                          </w:divBdr>
                          <w:divsChild>
                            <w:div w:id="21980585">
                              <w:marLeft w:val="0"/>
                              <w:marRight w:val="0"/>
                              <w:marTop w:val="0"/>
                              <w:marBottom w:val="0"/>
                              <w:divBdr>
                                <w:top w:val="none" w:sz="0" w:space="0" w:color="auto"/>
                                <w:left w:val="none" w:sz="0" w:space="0" w:color="auto"/>
                                <w:bottom w:val="none" w:sz="0" w:space="0" w:color="auto"/>
                                <w:right w:val="none" w:sz="0" w:space="0" w:color="auto"/>
                              </w:divBdr>
                              <w:divsChild>
                                <w:div w:id="98566945">
                                  <w:marLeft w:val="0"/>
                                  <w:marRight w:val="0"/>
                                  <w:marTop w:val="0"/>
                                  <w:marBottom w:val="0"/>
                                  <w:divBdr>
                                    <w:top w:val="none" w:sz="0" w:space="0" w:color="auto"/>
                                    <w:left w:val="none" w:sz="0" w:space="0" w:color="auto"/>
                                    <w:bottom w:val="none" w:sz="0" w:space="0" w:color="auto"/>
                                    <w:right w:val="none" w:sz="0" w:space="0" w:color="auto"/>
                                  </w:divBdr>
                                  <w:divsChild>
                                    <w:div w:id="138886509">
                                      <w:marLeft w:val="0"/>
                                      <w:marRight w:val="0"/>
                                      <w:marTop w:val="0"/>
                                      <w:marBottom w:val="0"/>
                                      <w:divBdr>
                                        <w:top w:val="none" w:sz="0" w:space="0" w:color="auto"/>
                                        <w:left w:val="none" w:sz="0" w:space="0" w:color="auto"/>
                                        <w:bottom w:val="none" w:sz="0" w:space="0" w:color="auto"/>
                                        <w:right w:val="none" w:sz="0" w:space="0" w:color="auto"/>
                                      </w:divBdr>
                                      <w:divsChild>
                                        <w:div w:id="17931354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8539219">
                              <w:marLeft w:val="0"/>
                              <w:marRight w:val="0"/>
                              <w:marTop w:val="0"/>
                              <w:marBottom w:val="0"/>
                              <w:divBdr>
                                <w:top w:val="none" w:sz="0" w:space="0" w:color="auto"/>
                                <w:left w:val="none" w:sz="0" w:space="0" w:color="auto"/>
                                <w:bottom w:val="none" w:sz="0" w:space="0" w:color="auto"/>
                                <w:right w:val="none" w:sz="0" w:space="0" w:color="auto"/>
                              </w:divBdr>
                              <w:divsChild>
                                <w:div w:id="823200694">
                                  <w:marLeft w:val="0"/>
                                  <w:marRight w:val="0"/>
                                  <w:marTop w:val="0"/>
                                  <w:marBottom w:val="0"/>
                                  <w:divBdr>
                                    <w:top w:val="none" w:sz="0" w:space="0" w:color="auto"/>
                                    <w:left w:val="none" w:sz="0" w:space="0" w:color="auto"/>
                                    <w:bottom w:val="none" w:sz="0" w:space="0" w:color="auto"/>
                                    <w:right w:val="none" w:sz="0" w:space="0" w:color="auto"/>
                                  </w:divBdr>
                                  <w:divsChild>
                                    <w:div w:id="957906430">
                                      <w:marLeft w:val="0"/>
                                      <w:marRight w:val="0"/>
                                      <w:marTop w:val="0"/>
                                      <w:marBottom w:val="0"/>
                                      <w:divBdr>
                                        <w:top w:val="none" w:sz="0" w:space="0" w:color="auto"/>
                                        <w:left w:val="none" w:sz="0" w:space="0" w:color="auto"/>
                                        <w:bottom w:val="none" w:sz="0" w:space="0" w:color="auto"/>
                                        <w:right w:val="none" w:sz="0" w:space="0" w:color="auto"/>
                                      </w:divBdr>
                                      <w:divsChild>
                                        <w:div w:id="4673625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microsoft.com/office/2011/relationships/commentsExtended" Target="commentsExtended.xml"/><Relationship Id="rId18" Type="http://schemas.openxmlformats.org/officeDocument/2006/relationships/hyperlink" Target="mailto:liis.kilk@kliimaministeerium.ee" TargetMode="External"/><Relationship Id="rId26" Type="http://schemas.openxmlformats.org/officeDocument/2006/relationships/image" Target="media/image3.png"/><Relationship Id="rId39" Type="http://schemas.openxmlformats.org/officeDocument/2006/relationships/hyperlink" Target="https://www.kutseregister.ee/ctrl/et/Standardid/vaata/11250808" TargetMode="External"/><Relationship Id="rId21" Type="http://schemas.openxmlformats.org/officeDocument/2006/relationships/hyperlink" Target="mailto:Kathlin.Oeselg@kliimaministeerium.ee" TargetMode="External"/><Relationship Id="rId34" Type="http://schemas.openxmlformats.org/officeDocument/2006/relationships/image" Target="media/image4.png"/><Relationship Id="rId42" Type="http://schemas.openxmlformats.org/officeDocument/2006/relationships/hyperlink" Target="https://eur-lex.europa.eu/legal-content/ET/TXT/PDF/?uri=OJ:L_202401364" TargetMode="External"/><Relationship Id="rId47" Type="http://schemas.openxmlformats.org/officeDocument/2006/relationships/hyperlink" Target="https://ultantechnologies.com/energy-efficiency-in-public-buildings/" TargetMode="External"/><Relationship Id="rId50" Type="http://schemas.openxmlformats.org/officeDocument/2006/relationships/header" Target="header2.xml"/><Relationship Id="rId55"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mailto:riina.tamm@kliimaministeerium.ee" TargetMode="External"/><Relationship Id="rId29" Type="http://schemas.openxmlformats.org/officeDocument/2006/relationships/diagramData" Target="diagrams/data1.xml"/><Relationship Id="rId11" Type="http://schemas.openxmlformats.org/officeDocument/2006/relationships/endnotes" Target="endnotes.xml"/><Relationship Id="rId24" Type="http://schemas.openxmlformats.org/officeDocument/2006/relationships/image" Target="media/image2.png"/><Relationship Id="rId32" Type="http://schemas.openxmlformats.org/officeDocument/2006/relationships/diagramColors" Target="diagrams/colors1.xml"/><Relationship Id="rId37" Type="http://schemas.openxmlformats.org/officeDocument/2006/relationships/hyperlink" Target="https://www.kutseregister.ee/ctrl/et/Standardid/vaata/11250587" TargetMode="External"/><Relationship Id="rId40" Type="http://schemas.openxmlformats.org/officeDocument/2006/relationships/image" Target="media/image5.png"/><Relationship Id="rId45" Type="http://schemas.openxmlformats.org/officeDocument/2006/relationships/hyperlink" Target="https://www.isge.hr/login.xhtml" TargetMode="External"/><Relationship Id="rId53" Type="http://schemas.openxmlformats.org/officeDocument/2006/relationships/header" Target="header3.xml"/><Relationship Id="rId5" Type="http://schemas.openxmlformats.org/officeDocument/2006/relationships/customXml" Target="../customXml/item5.xml"/><Relationship Id="rId19" Type="http://schemas.openxmlformats.org/officeDocument/2006/relationships/hyperlink" Target="mailto:anastassia.batulin@kliimaministeerium.e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6/09/relationships/commentsIds" Target="commentsIds.xml"/><Relationship Id="rId22" Type="http://schemas.openxmlformats.org/officeDocument/2006/relationships/hyperlink" Target="mailto:triin.nymann@kliimaministeerium.ee" TargetMode="External"/><Relationship Id="rId27" Type="http://schemas.openxmlformats.org/officeDocument/2006/relationships/hyperlink" Target="https://eur-lex.europa.eu/legal-content/ET/TXT/HTML/?uri=OJ:L_202401716" TargetMode="External"/><Relationship Id="rId30" Type="http://schemas.openxmlformats.org/officeDocument/2006/relationships/diagramLayout" Target="diagrams/layout1.xml"/><Relationship Id="rId35" Type="http://schemas.openxmlformats.org/officeDocument/2006/relationships/hyperlink" Target="https://mkm.ee/hoiamekokku" TargetMode="External"/><Relationship Id="rId43" Type="http://schemas.openxmlformats.org/officeDocument/2006/relationships/hyperlink" Target="https://kik.ee/et/toetavad-tegevused/ettevotete-ressursitohusus" TargetMode="External"/><Relationship Id="rId48" Type="http://schemas.openxmlformats.org/officeDocument/2006/relationships/hyperlink" Target="https://www.interregeurope.eu/good-practices/public-sector-monitoring-reporting-programme" TargetMode="External"/><Relationship Id="rId56" Type="http://schemas.microsoft.com/office/2011/relationships/people" Target="people.xml"/><Relationship Id="rId8" Type="http://schemas.openxmlformats.org/officeDocument/2006/relationships/settings" Target="settings.xml"/><Relationship Id="rId51" Type="http://schemas.openxmlformats.org/officeDocument/2006/relationships/footer" Target="footer1.xml"/><Relationship Id="rId3" Type="http://schemas.openxmlformats.org/officeDocument/2006/relationships/customXml" Target="../customXml/item3.xml"/><Relationship Id="rId12" Type="http://schemas.openxmlformats.org/officeDocument/2006/relationships/comments" Target="comments.xml"/><Relationship Id="rId17" Type="http://schemas.openxmlformats.org/officeDocument/2006/relationships/hyperlink" Target="mailto:aleks.mark@kliimaministeerium.ee" TargetMode="External"/><Relationship Id="rId25" Type="http://schemas.openxmlformats.org/officeDocument/2006/relationships/chart" Target="charts/chart1.xml"/><Relationship Id="rId33" Type="http://schemas.microsoft.com/office/2007/relationships/diagramDrawing" Target="diagrams/drawing1.xml"/><Relationship Id="rId38" Type="http://schemas.openxmlformats.org/officeDocument/2006/relationships/hyperlink" Target="https://www.kutseregister.ee/ctrl/et/Standardid/vaata/11250787" TargetMode="External"/><Relationship Id="rId46" Type="http://schemas.openxmlformats.org/officeDocument/2006/relationships/hyperlink" Target="https://www.klima-agence.lu/en/enercoach" TargetMode="External"/><Relationship Id="rId20" Type="http://schemas.openxmlformats.org/officeDocument/2006/relationships/hyperlink" Target="mailto:merike.koppel@justdigi.ee" TargetMode="External"/><Relationship Id="rId41" Type="http://schemas.openxmlformats.org/officeDocument/2006/relationships/image" Target="media/image6.png"/><Relationship Id="rId54"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numbering" Target="numbering.xml"/><Relationship Id="rId15" Type="http://schemas.microsoft.com/office/2018/08/relationships/commentsExtensible" Target="commentsExtensible.xml"/><Relationship Id="rId23" Type="http://schemas.openxmlformats.org/officeDocument/2006/relationships/image" Target="media/image1.png"/><Relationship Id="rId28" Type="http://schemas.openxmlformats.org/officeDocument/2006/relationships/hyperlink" Target="https://eur-lex.europa.eu/legal-content/ET/TXT/HTML/?uri=OJ:L_202401716" TargetMode="External"/><Relationship Id="rId36" Type="http://schemas.openxmlformats.org/officeDocument/2006/relationships/hyperlink" Target="https://energiatalgud.ee/" TargetMode="External"/><Relationship Id="rId49" Type="http://schemas.openxmlformats.org/officeDocument/2006/relationships/header" Target="header1.xml"/><Relationship Id="rId57" Type="http://schemas.openxmlformats.org/officeDocument/2006/relationships/theme" Target="theme/theme1.xml"/><Relationship Id="rId10" Type="http://schemas.openxmlformats.org/officeDocument/2006/relationships/footnotes" Target="footnotes.xml"/><Relationship Id="rId31" Type="http://schemas.openxmlformats.org/officeDocument/2006/relationships/diagramQuickStyle" Target="diagrams/quickStyle1.xml"/><Relationship Id="rId44" Type="http://schemas.openxmlformats.org/officeDocument/2006/relationships/image" Target="media/image7.png"/><Relationship Id="rId52" Type="http://schemas.openxmlformats.org/officeDocument/2006/relationships/footer" Target="footer2.xml"/></Relationships>
</file>

<file path=word/_rels/footnotes.xml.rels><?xml version="1.0" encoding="UTF-8" standalone="yes"?>
<Relationships xmlns="http://schemas.openxmlformats.org/package/2006/relationships"><Relationship Id="rId26" Type="http://schemas.openxmlformats.org/officeDocument/2006/relationships/hyperlink" Target="https://realtimeeconomy.ee/andmepohine-aruandlus" TargetMode="External"/><Relationship Id="rId21" Type="http://schemas.openxmlformats.org/officeDocument/2006/relationships/hyperlink" Target="https://www.riigiteataja.ee/akt/119032024003" TargetMode="External"/><Relationship Id="rId34" Type="http://schemas.openxmlformats.org/officeDocument/2006/relationships/hyperlink" Target="https://www.riigiteataja.ee/akt/SHS" TargetMode="External"/><Relationship Id="rId42" Type="http://schemas.openxmlformats.org/officeDocument/2006/relationships/hyperlink" Target="https://eelnoud.valitsus.ee/main/mount/docList/bf71c185-81f0-44c7-89db-c3f0736c0af7?activity=2" TargetMode="External"/><Relationship Id="rId47" Type="http://schemas.openxmlformats.org/officeDocument/2006/relationships/hyperlink" Target="https://realtimeeconomy.ee/mis-reaalajamajandus-rte" TargetMode="External"/><Relationship Id="rId50" Type="http://schemas.openxmlformats.org/officeDocument/2006/relationships/hyperlink" Target="https://www.iea.org/commentaries/what-the-data-centre-and-ai-boom-could-mean-for-the-energy-sector" TargetMode="External"/><Relationship Id="rId55" Type="http://schemas.openxmlformats.org/officeDocument/2006/relationships/hyperlink" Target="https://www.consilium.europa.eu/et/policies/competitiveness-compass/?utm_source=chatgpt.com" TargetMode="External"/><Relationship Id="rId63" Type="http://schemas.openxmlformats.org/officeDocument/2006/relationships/hyperlink" Target="https://www.riigiteataja.ee/aktilisa/1241/1202/3007/VV_104m_lisa.pdf" TargetMode="External"/><Relationship Id="rId7" Type="http://schemas.openxmlformats.org/officeDocument/2006/relationships/hyperlink" Target="https://www.fin.ee/sites/default/files/documents/2025-10/Avaliku_sektori_asutused_asutuse_liikide_loikes_juuli_2025.xlsx" TargetMode="External"/><Relationship Id="rId2" Type="http://schemas.openxmlformats.org/officeDocument/2006/relationships/hyperlink" Target="https://eur-lex.europa.eu/legal-content/ET/TXT/PDF/?uri=OJ:L_202401788" TargetMode="External"/><Relationship Id="rId16" Type="http://schemas.openxmlformats.org/officeDocument/2006/relationships/hyperlink" Target="https://eur-lex.europa.eu/legal-content/ET/TXT/HTML/?uri=CELEX:52020DC0299&amp;from=EN" TargetMode="External"/><Relationship Id="rId29" Type="http://schemas.openxmlformats.org/officeDocument/2006/relationships/hyperlink" Target="https://www.riigiteataja.ee/akt/119032024003" TargetMode="External"/><Relationship Id="rId11" Type="http://schemas.openxmlformats.org/officeDocument/2006/relationships/hyperlink" Target="https://ec.europa.eu/eurostat/en/web/products-statistical-books/-/ks-gp-13-002" TargetMode="External"/><Relationship Id="rId24" Type="http://schemas.openxmlformats.org/officeDocument/2006/relationships/hyperlink" Target="https://kaitseministeerium.ee/sites/default/files/kaitseministeerium_kliimastrateegia.pdf" TargetMode="External"/><Relationship Id="rId32" Type="http://schemas.openxmlformats.org/officeDocument/2006/relationships/hyperlink" Target="https://www.riigiteataja.ee/akt/108102024004" TargetMode="External"/><Relationship Id="rId37" Type="http://schemas.openxmlformats.org/officeDocument/2006/relationships/hyperlink" Target="https://www.riigiteataja.ee/et/akt/130122025020" TargetMode="External"/><Relationship Id="rId40" Type="http://schemas.openxmlformats.org/officeDocument/2006/relationships/hyperlink" Target="https://eur-lex.europa.eu/legal-content/ET/TXT/PDF/?uri=OJ:L_202402481" TargetMode="External"/><Relationship Id="rId45" Type="http://schemas.openxmlformats.org/officeDocument/2006/relationships/hyperlink" Target="https://www.kutseregister.ee/ctrl/et/Standardid/exportPdf/11326725/?nocache=p8ee766f28" TargetMode="External"/><Relationship Id="rId53" Type="http://schemas.openxmlformats.org/officeDocument/2006/relationships/hyperlink" Target="https://eur-lex.europa.eu/legal-content/ET/TXT/PDF/?uri=OJ:L_202401275" TargetMode="External"/><Relationship Id="rId58" Type="http://schemas.openxmlformats.org/officeDocument/2006/relationships/hyperlink" Target="https://minuomavalitsus.ee/muud-toolauad/kinnisvara-ulevaade" TargetMode="External"/><Relationship Id="rId66" Type="http://schemas.openxmlformats.org/officeDocument/2006/relationships/hyperlink" Target="https://www.riigiteataja.ee/akt/12930302" TargetMode="External"/><Relationship Id="rId5" Type="http://schemas.openxmlformats.org/officeDocument/2006/relationships/hyperlink" Target="https://kliimaministeerium.ee/energiamajanduse_arengukava" TargetMode="External"/><Relationship Id="rId61" Type="http://schemas.openxmlformats.org/officeDocument/2006/relationships/hyperlink" Target="https://www.riigiteataja.ee/akt/124112023007" TargetMode="External"/><Relationship Id="rId19" Type="http://schemas.openxmlformats.org/officeDocument/2006/relationships/hyperlink" Target="https://eda.europa.eu/what-we-do/eu-policies/consultation-forum" TargetMode="External"/><Relationship Id="rId14" Type="http://schemas.openxmlformats.org/officeDocument/2006/relationships/hyperlink" Target="https://eur-lex.europa.eu/legal-content/ET/TXT/PDF/?uri=CELEX:32020R0852" TargetMode="External"/><Relationship Id="rId22" Type="http://schemas.openxmlformats.org/officeDocument/2006/relationships/hyperlink" Target="https://livekluster.ehr.ee/ui/ehr/v1/document/kp" TargetMode="External"/><Relationship Id="rId27" Type="http://schemas.openxmlformats.org/officeDocument/2006/relationships/hyperlink" Target="https://www.kik.ee/et/toetatavad-tegevused/kliima-ja-energiapoliitika-uuringud" TargetMode="External"/><Relationship Id="rId30" Type="http://schemas.openxmlformats.org/officeDocument/2006/relationships/hyperlink" Target="https://livekluster.ehr.ee/ui/ehr/v1/document/kp" TargetMode="External"/><Relationship Id="rId35" Type="http://schemas.openxmlformats.org/officeDocument/2006/relationships/hyperlink" Target="https://kliimaministeerium.ee/sites/default/files/documents/2023-06/Hoonete%20rekonstrueerimise%20pikaajaline%20strateegia.pdf" TargetMode="External"/><Relationship Id="rId43" Type="http://schemas.openxmlformats.org/officeDocument/2006/relationships/hyperlink" Target="https://stat.ee/et/avasta-statistikat/valdkonnad/heaolu/leibkonnad" TargetMode="External"/><Relationship Id="rId48" Type="http://schemas.openxmlformats.org/officeDocument/2006/relationships/hyperlink" Target="https://commission.europa.eu/strategy-and-policy/priorities-2019-2024/europe-fit-digital-age/europes-digital-decade-digital-targets-2030_et" TargetMode="External"/><Relationship Id="rId56" Type="http://schemas.openxmlformats.org/officeDocument/2006/relationships/hyperlink" Target="https://commission.europa.eu/topics/eu-competitiveness/clean-industrial-deal_et" TargetMode="External"/><Relationship Id="rId64" Type="http://schemas.openxmlformats.org/officeDocument/2006/relationships/hyperlink" Target="https://energiatalgud.ee/sites/default/files/2024-04/Estonia_RenoWave_Comprehensive%20Executive%20Summary.pdf" TargetMode="External"/><Relationship Id="rId8" Type="http://schemas.openxmlformats.org/officeDocument/2006/relationships/hyperlink" Target="https://eur-lex.europa.eu/legal-content/ET/TXT/PDF/?uri=OJ:L_202401716" TargetMode="External"/><Relationship Id="rId51" Type="http://schemas.openxmlformats.org/officeDocument/2006/relationships/hyperlink" Target="https://energy.ec.europa.eu/topics/energy-efficiency/energy-efficiency-targets-directive-and-rules/energy-efficiency-directive/energy-performance-data-centres_en" TargetMode="External"/><Relationship Id="rId3" Type="http://schemas.openxmlformats.org/officeDocument/2006/relationships/hyperlink" Target="https://www.riigikogu.ee/tegevus/dokumendiregister/toimikud/d5fd33aa-5caf-413e-a9d7-457164adaa99/" TargetMode="External"/><Relationship Id="rId12" Type="http://schemas.openxmlformats.org/officeDocument/2006/relationships/hyperlink" Target="https://www.stat.ee/sites/default/files/2026-01/%C3%9Cksuste%20nimekiri%2001.12.2025%20EMTAK%202025_rev.02.01.2026.xlsx" TargetMode="External"/><Relationship Id="rId17" Type="http://schemas.openxmlformats.org/officeDocument/2006/relationships/hyperlink" Target="https://www.riigikontroll.ee/DesktopModules/DigiDetail/FileDownloader.aspx?AuditId=2497&amp;FileId=14550" TargetMode="External"/><Relationship Id="rId25" Type="http://schemas.openxmlformats.org/officeDocument/2006/relationships/hyperlink" Target="https://www.riigikantselei.ee/hoone-indikatiivse-energiatohususe-klassi-reaalajas-maaramine-ning-energiatohususearvu-jarelevalve" TargetMode="External"/><Relationship Id="rId33" Type="http://schemas.openxmlformats.org/officeDocument/2006/relationships/hyperlink" Target="https://eur-lex.europa.eu/legal-content/ET/TXT/PDF/?uri=OJ:L_202401275" TargetMode="External"/><Relationship Id="rId38" Type="http://schemas.openxmlformats.org/officeDocument/2006/relationships/hyperlink" Target="https://www.riigiteataja.ee/et/akt/117032026006" TargetMode="External"/><Relationship Id="rId46" Type="http://schemas.openxmlformats.org/officeDocument/2006/relationships/hyperlink" Target="https://www.riigiteataja.ee/akt/120112020005" TargetMode="External"/><Relationship Id="rId59" Type="http://schemas.openxmlformats.org/officeDocument/2006/relationships/hyperlink" Target="https://www.riigikogu.ee/download/b865ca8a-b1f6-4e65-9c6a-cfebec6b3ad6" TargetMode="External"/><Relationship Id="rId20" Type="http://schemas.openxmlformats.org/officeDocument/2006/relationships/hyperlink" Target="https://kaitseministeerium.ee/et/eesmargid-tegevused/kaitseministeeriumi-valitsemisala-kliimastrateegia" TargetMode="External"/><Relationship Id="rId41" Type="http://schemas.openxmlformats.org/officeDocument/2006/relationships/hyperlink" Target="https://www.riigiteataja.ee/akt/124112023007" TargetMode="External"/><Relationship Id="rId54" Type="http://schemas.openxmlformats.org/officeDocument/2006/relationships/hyperlink" Target="https://commission.europa.eu/topics/eu-competitiveness/draghi-report_en?prefLang=et" TargetMode="External"/><Relationship Id="rId62" Type="http://schemas.openxmlformats.org/officeDocument/2006/relationships/hyperlink" Target="https://eelnoud.valitsus.ee/main/mount/docList/bf71c185-81f0-44c7-89db-c3f0736c0af7?activity=1" TargetMode="External"/><Relationship Id="rId1" Type="http://schemas.openxmlformats.org/officeDocument/2006/relationships/hyperlink" Target="https://eur-lex.europa.eu/legal-content/ET/TXT/PDF/?uri=OJ:L_202401275" TargetMode="External"/><Relationship Id="rId6" Type="http://schemas.openxmlformats.org/officeDocument/2006/relationships/hyperlink" Target="https://eur-lex.europa.eu/legal-content/ET/TXT/PDF/?uri=OJ:L_202401722" TargetMode="External"/><Relationship Id="rId15" Type="http://schemas.openxmlformats.org/officeDocument/2006/relationships/hyperlink" Target="https://eur-lex.europa.eu/legal-content/ET/TXT/PDF/?uri=CELEX:32018R1999" TargetMode="External"/><Relationship Id="rId23" Type="http://schemas.openxmlformats.org/officeDocument/2006/relationships/hyperlink" Target="https://andmed.stat.ee/et/stat/majandus__energeetika__energia-tarbimine-ja-tootmine__aastastatistika/KE08/table/tableViewLayout2" TargetMode="External"/><Relationship Id="rId28" Type="http://schemas.openxmlformats.org/officeDocument/2006/relationships/hyperlink" Target="https://www.riigiteataja.ee/akt/119032024003" TargetMode="External"/><Relationship Id="rId36" Type="http://schemas.openxmlformats.org/officeDocument/2006/relationships/hyperlink" Target="https://view.officeapps.live.com/op/view.aspx?src=https%3A%2F%2Fkliimaministeerium.ee%2Fsites%2Fdefault%2Ffiles%2Fdocuments%2F2023-07%2FJuhend%2520avaliku%2520sektori%2520energiat%25C3%25B5hususlepingute%2520koostamiseks.docx&amp;wdOrigin=BROWSELINK" TargetMode="External"/><Relationship Id="rId49" Type="http://schemas.openxmlformats.org/officeDocument/2006/relationships/hyperlink" Target="https://www.iea.org/commentaries/how-will-artificial-intelligence-transform-energy-innovation" TargetMode="External"/><Relationship Id="rId57" Type="http://schemas.openxmlformats.org/officeDocument/2006/relationships/hyperlink" Target="https://view.officeapps.live.com/op/view.aspx?src=https%3A%2F%2Fwww.fin.ee%2Fsites%2Fdefault%2Ffiles%2Fdocuments%2F2025-09%2F2026.%2520aasta%2520riigieelarve%2520seletuskiri%2520.docx&amp;wdOrigin=BROWSELINK" TargetMode="External"/><Relationship Id="rId10" Type="http://schemas.openxmlformats.org/officeDocument/2006/relationships/hyperlink" Target="https://www.stat.ee/et/esita-andmeid/andmete-esitamisest/ettevotete-uuringud/majandusuksuste-klassifitseerimise-abiinfo" TargetMode="External"/><Relationship Id="rId31" Type="http://schemas.openxmlformats.org/officeDocument/2006/relationships/hyperlink" Target="https://www.riigiteataja.ee/akt/110102024005" TargetMode="External"/><Relationship Id="rId44" Type="http://schemas.openxmlformats.org/officeDocument/2006/relationships/hyperlink" Target="https://www.fin.ee/riigi-rahandus-ja-maksud/valistoetused/toetusfondid-ja-programmid" TargetMode="External"/><Relationship Id="rId52" Type="http://schemas.openxmlformats.org/officeDocument/2006/relationships/hyperlink" Target="https://policy-reporting-platform.ec.europa.eu/Reporting/web/registration" TargetMode="External"/><Relationship Id="rId60" Type="http://schemas.openxmlformats.org/officeDocument/2006/relationships/hyperlink" Target="https://www.kik.ee/et/toetatavad-tegevused/kliima-ja-energiapoliitika-uuringud" TargetMode="External"/><Relationship Id="rId65" Type="http://schemas.openxmlformats.org/officeDocument/2006/relationships/hyperlink" Target="https://energiatalgud.ee/node/8919?category=1706" TargetMode="External"/><Relationship Id="rId4" Type="http://schemas.openxmlformats.org/officeDocument/2006/relationships/hyperlink" Target="https://eur-lex.europa.eu/legal-content/ET/TXT/PDF/?uri=CELEX:32022R2299" TargetMode="External"/><Relationship Id="rId9" Type="http://schemas.openxmlformats.org/officeDocument/2006/relationships/hyperlink" Target="https://www.riigiteataja.ee/akt/RES" TargetMode="External"/><Relationship Id="rId13" Type="http://schemas.openxmlformats.org/officeDocument/2006/relationships/hyperlink" Target="https://www.fin.ee/riigihaldus-ja-avalik-teenistus-kinnisvara/riigihaldus/avaliku-sektori-statistika" TargetMode="External"/><Relationship Id="rId18" Type="http://schemas.openxmlformats.org/officeDocument/2006/relationships/hyperlink" Target="https://eda.europa.eu/docs/default-source/brochures/05-01-24-defence-energy-factsheet.pdf" TargetMode="External"/><Relationship Id="rId39" Type="http://schemas.openxmlformats.org/officeDocument/2006/relationships/hyperlink" Target="https://www.riigiteataja.ee/akt/129072017006?leiaKehtiv"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t-E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t-EE"/>
              <a:t>Avaliku sektori</a:t>
            </a:r>
            <a:r>
              <a:rPr lang="et-EE" baseline="0"/>
              <a:t> energiasäästukohustus (GWh)</a:t>
            </a:r>
            <a:endParaRPr lang="et-EE"/>
          </a:p>
        </c:rich>
      </c:tx>
      <c:layout>
        <c:manualLayout>
          <c:xMode val="edge"/>
          <c:yMode val="edge"/>
          <c:x val="0.21494096771256177"/>
          <c:y val="2.719577257986310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t-EE"/>
        </a:p>
      </c:txPr>
    </c:title>
    <c:autoTitleDeleted val="0"/>
    <c:plotArea>
      <c:layout/>
      <c:barChart>
        <c:barDir val="col"/>
        <c:grouping val="stacked"/>
        <c:varyColors val="0"/>
        <c:ser>
          <c:idx val="0"/>
          <c:order val="0"/>
          <c:tx>
            <c:strRef>
              <c:f>Leht1!$B$124</c:f>
              <c:strCache>
                <c:ptCount val="1"/>
                <c:pt idx="0">
                  <c:v>Keskvalitsus ja suured linnad</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lumMod val="75000"/>
                        <a:lumOff val="25000"/>
                      </a:schemeClr>
                    </a:solidFill>
                    <a:latin typeface="+mn-lt"/>
                    <a:ea typeface="+mn-ea"/>
                    <a:cs typeface="+mn-cs"/>
                  </a:defRPr>
                </a:pPr>
                <a:endParaRPr lang="et-E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Leht1!$C$123:$N$123</c:f>
              <c:strCache>
                <c:ptCount val="12"/>
                <c:pt idx="0">
                  <c:v>Baastase 2021</c:v>
                </c:pt>
                <c:pt idx="1">
                  <c:v>2025</c:v>
                </c:pt>
                <c:pt idx="2">
                  <c:v>2026</c:v>
                </c:pt>
                <c:pt idx="3">
                  <c:v>2027</c:v>
                </c:pt>
                <c:pt idx="4">
                  <c:v>2028</c:v>
                </c:pt>
                <c:pt idx="5">
                  <c:v>2029</c:v>
                </c:pt>
                <c:pt idx="6">
                  <c:v>2030</c:v>
                </c:pt>
                <c:pt idx="7">
                  <c:v>2031</c:v>
                </c:pt>
                <c:pt idx="8">
                  <c:v>2032</c:v>
                </c:pt>
                <c:pt idx="9">
                  <c:v>2033</c:v>
                </c:pt>
                <c:pt idx="10">
                  <c:v>2034</c:v>
                </c:pt>
                <c:pt idx="11">
                  <c:v>2035</c:v>
                </c:pt>
              </c:strCache>
            </c:strRef>
          </c:cat>
          <c:val>
            <c:numRef>
              <c:f>Leht1!$C$124:$N$124</c:f>
              <c:numCache>
                <c:formatCode>0</c:formatCode>
                <c:ptCount val="12"/>
                <c:pt idx="0" formatCode="#,##0">
                  <c:v>1511.7405016941877</c:v>
                </c:pt>
                <c:pt idx="1">
                  <c:v>1511.1358054935101</c:v>
                </c:pt>
                <c:pt idx="2">
                  <c:v>1482.4127359613205</c:v>
                </c:pt>
                <c:pt idx="3">
                  <c:v>1453.689666429131</c:v>
                </c:pt>
                <c:pt idx="4">
                  <c:v>1424.9665968969414</c:v>
                </c:pt>
                <c:pt idx="5">
                  <c:v>1396.2435273647518</c:v>
                </c:pt>
                <c:pt idx="6">
                  <c:v>1367.5204578325622</c:v>
                </c:pt>
                <c:pt idx="7">
                  <c:v>1338.7973883003726</c:v>
                </c:pt>
                <c:pt idx="8">
                  <c:v>1310.074318768183</c:v>
                </c:pt>
                <c:pt idx="9">
                  <c:v>1281.3512492359935</c:v>
                </c:pt>
                <c:pt idx="10">
                  <c:v>1252.6281797038039</c:v>
                </c:pt>
                <c:pt idx="11">
                  <c:v>1223.9051101716143</c:v>
                </c:pt>
              </c:numCache>
            </c:numRef>
          </c:val>
          <c:extLst>
            <c:ext xmlns:c16="http://schemas.microsoft.com/office/drawing/2014/chart" uri="{C3380CC4-5D6E-409C-BE32-E72D297353CC}">
              <c16:uniqueId val="{00000000-F8D8-4F58-909C-E2D465C4FC40}"/>
            </c:ext>
          </c:extLst>
        </c:ser>
        <c:ser>
          <c:idx val="1"/>
          <c:order val="1"/>
          <c:tx>
            <c:strRef>
              <c:f>Leht1!$B$125</c:f>
              <c:strCache>
                <c:ptCount val="1"/>
                <c:pt idx="0">
                  <c:v>Keskmised KOV-id</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lumMod val="75000"/>
                        <a:lumOff val="25000"/>
                      </a:schemeClr>
                    </a:solidFill>
                    <a:latin typeface="+mn-lt"/>
                    <a:ea typeface="+mn-ea"/>
                    <a:cs typeface="+mn-cs"/>
                  </a:defRPr>
                </a:pPr>
                <a:endParaRPr lang="et-E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Leht1!$C$123:$N$123</c:f>
              <c:strCache>
                <c:ptCount val="12"/>
                <c:pt idx="0">
                  <c:v>Baastase 2021</c:v>
                </c:pt>
                <c:pt idx="1">
                  <c:v>2025</c:v>
                </c:pt>
                <c:pt idx="2">
                  <c:v>2026</c:v>
                </c:pt>
                <c:pt idx="3">
                  <c:v>2027</c:v>
                </c:pt>
                <c:pt idx="4">
                  <c:v>2028</c:v>
                </c:pt>
                <c:pt idx="5">
                  <c:v>2029</c:v>
                </c:pt>
                <c:pt idx="6">
                  <c:v>2030</c:v>
                </c:pt>
                <c:pt idx="7">
                  <c:v>2031</c:v>
                </c:pt>
                <c:pt idx="8">
                  <c:v>2032</c:v>
                </c:pt>
                <c:pt idx="9">
                  <c:v>2033</c:v>
                </c:pt>
                <c:pt idx="10">
                  <c:v>2034</c:v>
                </c:pt>
                <c:pt idx="11">
                  <c:v>2035</c:v>
                </c:pt>
              </c:strCache>
            </c:strRef>
          </c:cat>
          <c:val>
            <c:numRef>
              <c:f>Leht1!$C$125:$N$125</c:f>
              <c:numCache>
                <c:formatCode>General</c:formatCode>
                <c:ptCount val="12"/>
                <c:pt idx="0" formatCode="#,##0">
                  <c:v>629.62150398600033</c:v>
                </c:pt>
                <c:pt idx="3" formatCode="0">
                  <c:v>617.65869541026632</c:v>
                </c:pt>
                <c:pt idx="4" formatCode="0">
                  <c:v>605.6958868345323</c:v>
                </c:pt>
                <c:pt idx="5" formatCode="0">
                  <c:v>593.73307825879829</c:v>
                </c:pt>
                <c:pt idx="6" formatCode="0">
                  <c:v>581.77026968306427</c:v>
                </c:pt>
                <c:pt idx="7" formatCode="0">
                  <c:v>569.80746110733025</c:v>
                </c:pt>
                <c:pt idx="8" formatCode="0">
                  <c:v>557.84465253159624</c:v>
                </c:pt>
                <c:pt idx="9" formatCode="0">
                  <c:v>545.88184395586222</c:v>
                </c:pt>
                <c:pt idx="10" formatCode="0">
                  <c:v>533.91903538012821</c:v>
                </c:pt>
                <c:pt idx="11" formatCode="0">
                  <c:v>521.95622680439419</c:v>
                </c:pt>
              </c:numCache>
            </c:numRef>
          </c:val>
          <c:extLst>
            <c:ext xmlns:c16="http://schemas.microsoft.com/office/drawing/2014/chart" uri="{C3380CC4-5D6E-409C-BE32-E72D297353CC}">
              <c16:uniqueId val="{00000001-F8D8-4F58-909C-E2D465C4FC40}"/>
            </c:ext>
          </c:extLst>
        </c:ser>
        <c:ser>
          <c:idx val="2"/>
          <c:order val="2"/>
          <c:tx>
            <c:strRef>
              <c:f>Leht1!$B$126</c:f>
              <c:strCache>
                <c:ptCount val="1"/>
                <c:pt idx="0">
                  <c:v>Väiksed KOV-id</c:v>
                </c:pt>
              </c:strCache>
            </c:strRef>
          </c:tx>
          <c:spPr>
            <a:solidFill>
              <a:schemeClr val="accent6"/>
            </a:solidFill>
            <a:ln>
              <a:noFill/>
            </a:ln>
            <a:effectLst/>
          </c:spPr>
          <c:invertIfNegative val="0"/>
          <c:dLbls>
            <c:dLbl>
              <c:idx val="0"/>
              <c:layout>
                <c:manualLayout>
                  <c:x val="-2.020846731431745E-17"/>
                  <c:y val="-3.3533603465139047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8D8-4F58-909C-E2D465C4FC40}"/>
                </c:ext>
              </c:extLst>
            </c:dLbl>
            <c:dLbl>
              <c:idx val="6"/>
              <c:layout>
                <c:manualLayout>
                  <c:x val="0"/>
                  <c:y val="-5.030040519770853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8D8-4F58-909C-E2D465C4FC40}"/>
                </c:ext>
              </c:extLst>
            </c:dLbl>
            <c:dLbl>
              <c:idx val="7"/>
              <c:layout>
                <c:manualLayout>
                  <c:x val="-8.0833869257269799E-17"/>
                  <c:y val="-6.427273997484979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8D8-4F58-909C-E2D465C4FC40}"/>
                </c:ext>
              </c:extLst>
            </c:dLbl>
            <c:dLbl>
              <c:idx val="8"/>
              <c:layout>
                <c:manualLayout>
                  <c:x val="-2.2045855379189522E-3"/>
                  <c:y val="-6.706720693027808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8D8-4F58-909C-E2D465C4FC40}"/>
                </c:ext>
              </c:extLst>
            </c:dLbl>
            <c:dLbl>
              <c:idx val="9"/>
              <c:layout>
                <c:manualLayout>
                  <c:x val="4.4091710758375809E-3"/>
                  <c:y val="-6.706720693027805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8D8-4F58-909C-E2D465C4FC40}"/>
                </c:ext>
              </c:extLst>
            </c:dLbl>
            <c:dLbl>
              <c:idx val="10"/>
              <c:layout>
                <c:manualLayout>
                  <c:x val="0"/>
                  <c:y val="-7.54506077965628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F8D8-4F58-909C-E2D465C4FC40}"/>
                </c:ext>
              </c:extLst>
            </c:dLbl>
            <c:dLbl>
              <c:idx val="11"/>
              <c:layout>
                <c:manualLayout>
                  <c:x val="4.4091710758377423E-3"/>
                  <c:y val="-6.1478273019421548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F8D8-4F58-909C-E2D465C4FC40}"/>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lumMod val="75000"/>
                        <a:lumOff val="25000"/>
                      </a:schemeClr>
                    </a:solidFill>
                    <a:latin typeface="+mn-lt"/>
                    <a:ea typeface="+mn-ea"/>
                    <a:cs typeface="+mn-cs"/>
                  </a:defRPr>
                </a:pPr>
                <a:endParaRPr lang="et-E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Leht1!$C$123:$N$123</c:f>
              <c:strCache>
                <c:ptCount val="12"/>
                <c:pt idx="0">
                  <c:v>Baastase 2021</c:v>
                </c:pt>
                <c:pt idx="1">
                  <c:v>2025</c:v>
                </c:pt>
                <c:pt idx="2">
                  <c:v>2026</c:v>
                </c:pt>
                <c:pt idx="3">
                  <c:v>2027</c:v>
                </c:pt>
                <c:pt idx="4">
                  <c:v>2028</c:v>
                </c:pt>
                <c:pt idx="5">
                  <c:v>2029</c:v>
                </c:pt>
                <c:pt idx="6">
                  <c:v>2030</c:v>
                </c:pt>
                <c:pt idx="7">
                  <c:v>2031</c:v>
                </c:pt>
                <c:pt idx="8">
                  <c:v>2032</c:v>
                </c:pt>
                <c:pt idx="9">
                  <c:v>2033</c:v>
                </c:pt>
                <c:pt idx="10">
                  <c:v>2034</c:v>
                </c:pt>
                <c:pt idx="11">
                  <c:v>2035</c:v>
                </c:pt>
              </c:strCache>
            </c:strRef>
          </c:cat>
          <c:val>
            <c:numRef>
              <c:f>Leht1!$C$126:$N$126</c:f>
              <c:numCache>
                <c:formatCode>General</c:formatCode>
                <c:ptCount val="12"/>
                <c:pt idx="0" formatCode="#,##0">
                  <c:v>56.811660514186954</c:v>
                </c:pt>
                <c:pt idx="6" formatCode="0">
                  <c:v>55.732238964417405</c:v>
                </c:pt>
                <c:pt idx="7" formatCode="0">
                  <c:v>54.652817414647856</c:v>
                </c:pt>
                <c:pt idx="8" formatCode="0">
                  <c:v>53.573395864878307</c:v>
                </c:pt>
                <c:pt idx="9" formatCode="0">
                  <c:v>52.493974315108758</c:v>
                </c:pt>
                <c:pt idx="10" formatCode="0">
                  <c:v>51.414552765339209</c:v>
                </c:pt>
                <c:pt idx="11" formatCode="0">
                  <c:v>50.33513121556966</c:v>
                </c:pt>
              </c:numCache>
            </c:numRef>
          </c:val>
          <c:extLst>
            <c:ext xmlns:c16="http://schemas.microsoft.com/office/drawing/2014/chart" uri="{C3380CC4-5D6E-409C-BE32-E72D297353CC}">
              <c16:uniqueId val="{00000009-F8D8-4F58-909C-E2D465C4FC40}"/>
            </c:ext>
          </c:extLst>
        </c:ser>
        <c:dLbls>
          <c:dLblPos val="ctr"/>
          <c:showLegendKey val="0"/>
          <c:showVal val="1"/>
          <c:showCatName val="0"/>
          <c:showSerName val="0"/>
          <c:showPercent val="0"/>
          <c:showBubbleSize val="0"/>
        </c:dLbls>
        <c:gapWidth val="150"/>
        <c:overlap val="100"/>
        <c:axId val="1030480399"/>
        <c:axId val="1030476559"/>
      </c:barChart>
      <c:catAx>
        <c:axId val="10304803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t-EE"/>
          </a:p>
        </c:txPr>
        <c:crossAx val="1030476559"/>
        <c:crosses val="autoZero"/>
        <c:auto val="1"/>
        <c:lblAlgn val="ctr"/>
        <c:lblOffset val="100"/>
        <c:noMultiLvlLbl val="0"/>
      </c:catAx>
      <c:valAx>
        <c:axId val="1030476559"/>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t-EE"/>
          </a:p>
        </c:txPr>
        <c:crossAx val="103048039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t-EE"/>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t-EE"/>
    </a:p>
  </c:txPr>
  <c:externalData r:id="rId4">
    <c:autoUpdate val="0"/>
  </c:externalData>
</c:chartSpace>
</file>

<file path=word/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65CE704-1F7E-47C7-9A27-035E72E5EEA9}" type="doc">
      <dgm:prSet loTypeId="urn:microsoft.com/office/officeart/2005/8/layout/lProcess3" loCatId="process" qsTypeId="urn:microsoft.com/office/officeart/2005/8/quickstyle/simple5" qsCatId="simple" csTypeId="urn:microsoft.com/office/officeart/2005/8/colors/colorful1" csCatId="colorful" phldr="1"/>
      <dgm:spPr/>
      <dgm:t>
        <a:bodyPr/>
        <a:lstStyle/>
        <a:p>
          <a:endParaRPr lang="et-EE"/>
        </a:p>
      </dgm:t>
    </dgm:pt>
    <dgm:pt modelId="{5006B0CB-B306-4774-A90F-8043B689E436}">
      <dgm:prSet phldrT="[Tekst]"/>
      <dgm:spPr/>
      <dgm:t>
        <a:bodyPr/>
        <a:lstStyle/>
        <a:p>
          <a:r>
            <a:rPr lang="et-EE" b="1" dirty="0"/>
            <a:t>Kõik</a:t>
          </a:r>
          <a:r>
            <a:rPr lang="et-EE" dirty="0"/>
            <a:t> </a:t>
          </a:r>
          <a:r>
            <a:rPr lang="et-EE" b="1" dirty="0"/>
            <a:t>hooned</a:t>
          </a:r>
        </a:p>
      </dgm:t>
    </dgm:pt>
    <dgm:pt modelId="{F9D5BFB5-3138-449F-BDF0-DFEEE4351332}" type="parTrans" cxnId="{6F564DCA-C4EA-413B-9526-B4A021187A0C}">
      <dgm:prSet/>
      <dgm:spPr/>
      <dgm:t>
        <a:bodyPr/>
        <a:lstStyle/>
        <a:p>
          <a:endParaRPr lang="et-EE"/>
        </a:p>
      </dgm:t>
    </dgm:pt>
    <dgm:pt modelId="{38AE2034-F297-4298-A22F-0481729FC2FA}" type="sibTrans" cxnId="{6F564DCA-C4EA-413B-9526-B4A021187A0C}">
      <dgm:prSet/>
      <dgm:spPr/>
      <dgm:t>
        <a:bodyPr/>
        <a:lstStyle/>
        <a:p>
          <a:endParaRPr lang="et-EE"/>
        </a:p>
      </dgm:t>
    </dgm:pt>
    <dgm:pt modelId="{C0F87EC5-6564-4386-BB4A-1D2F4365FA45}">
      <dgm:prSet phldrT="[Tekst]"/>
      <dgm:spPr/>
      <dgm:t>
        <a:bodyPr/>
        <a:lstStyle/>
        <a:p>
          <a:r>
            <a:rPr lang="et-EE" dirty="0"/>
            <a:t>~ 12 037 hoonet</a:t>
          </a:r>
        </a:p>
        <a:p>
          <a:r>
            <a:rPr lang="et-EE" dirty="0"/>
            <a:t>~ 15 166 000 m</a:t>
          </a:r>
          <a:r>
            <a:rPr lang="et-EE" baseline="30000" dirty="0"/>
            <a:t>2</a:t>
          </a:r>
          <a:endParaRPr lang="et-EE" dirty="0"/>
        </a:p>
      </dgm:t>
    </dgm:pt>
    <dgm:pt modelId="{E76EBFE9-4FB2-4220-8C36-D08A95536896}" type="parTrans" cxnId="{41F4316F-6BE6-4B10-AA77-FA84CF2AA43E}">
      <dgm:prSet/>
      <dgm:spPr/>
      <dgm:t>
        <a:bodyPr/>
        <a:lstStyle/>
        <a:p>
          <a:endParaRPr lang="et-EE"/>
        </a:p>
      </dgm:t>
    </dgm:pt>
    <dgm:pt modelId="{3C9306F1-BB69-4A2E-9AF0-E294B8758016}" type="sibTrans" cxnId="{41F4316F-6BE6-4B10-AA77-FA84CF2AA43E}">
      <dgm:prSet/>
      <dgm:spPr/>
      <dgm:t>
        <a:bodyPr/>
        <a:lstStyle/>
        <a:p>
          <a:endParaRPr lang="et-EE"/>
        </a:p>
      </dgm:t>
    </dgm:pt>
    <dgm:pt modelId="{202025E8-4716-40CC-9E22-2A28E7276CBD}">
      <dgm:prSet phldrT="[Tekst]"/>
      <dgm:spPr/>
      <dgm:t>
        <a:bodyPr/>
        <a:lstStyle/>
        <a:p>
          <a:r>
            <a:rPr lang="et-EE" b="1" dirty="0"/>
            <a:t>Alla</a:t>
          </a:r>
          <a:r>
            <a:rPr lang="et-EE" dirty="0"/>
            <a:t> </a:t>
          </a:r>
          <a:r>
            <a:rPr lang="et-EE" b="1" dirty="0"/>
            <a:t>250</a:t>
          </a:r>
          <a:r>
            <a:rPr lang="et-EE" dirty="0"/>
            <a:t> </a:t>
          </a:r>
          <a:r>
            <a:rPr lang="et-EE" b="1" dirty="0"/>
            <a:t>m</a:t>
          </a:r>
          <a:r>
            <a:rPr lang="et-EE" b="1" baseline="30000" dirty="0"/>
            <a:t>2</a:t>
          </a:r>
          <a:r>
            <a:rPr lang="et-EE" dirty="0"/>
            <a:t> </a:t>
          </a:r>
          <a:r>
            <a:rPr lang="et-EE" b="1" dirty="0"/>
            <a:t>hooned</a:t>
          </a:r>
        </a:p>
      </dgm:t>
    </dgm:pt>
    <dgm:pt modelId="{432A9667-8FFC-4EA8-B324-2CE6D25A41F8}" type="parTrans" cxnId="{3903A910-C2AE-4EA0-ABB3-FD1560F30D51}">
      <dgm:prSet/>
      <dgm:spPr/>
      <dgm:t>
        <a:bodyPr/>
        <a:lstStyle/>
        <a:p>
          <a:endParaRPr lang="et-EE"/>
        </a:p>
      </dgm:t>
    </dgm:pt>
    <dgm:pt modelId="{04C327F6-2A13-4F77-8AFA-6C969CCD32DF}" type="sibTrans" cxnId="{3903A910-C2AE-4EA0-ABB3-FD1560F30D51}">
      <dgm:prSet/>
      <dgm:spPr/>
      <dgm:t>
        <a:bodyPr/>
        <a:lstStyle/>
        <a:p>
          <a:endParaRPr lang="et-EE"/>
        </a:p>
      </dgm:t>
    </dgm:pt>
    <dgm:pt modelId="{42F81AC6-FAA7-4297-B11E-5FE3A45E810A}">
      <dgm:prSet phldrT="[Tekst]"/>
      <dgm:spPr/>
      <dgm:t>
        <a:bodyPr/>
        <a:lstStyle/>
        <a:p>
          <a:r>
            <a:rPr lang="et-EE" dirty="0"/>
            <a:t> ~ 4913 hoonet</a:t>
          </a:r>
        </a:p>
        <a:p>
          <a:r>
            <a:rPr lang="et-EE" dirty="0"/>
            <a:t>~ 500 000 m</a:t>
          </a:r>
          <a:r>
            <a:rPr lang="et-EE" baseline="30000" dirty="0"/>
            <a:t>2</a:t>
          </a:r>
          <a:endParaRPr lang="et-EE" dirty="0"/>
        </a:p>
      </dgm:t>
    </dgm:pt>
    <dgm:pt modelId="{61FD06AE-0366-4441-B2A5-2072F01F9ED6}" type="parTrans" cxnId="{B0F84891-EE96-4D3E-A9F7-7A05D6175432}">
      <dgm:prSet/>
      <dgm:spPr/>
      <dgm:t>
        <a:bodyPr/>
        <a:lstStyle/>
        <a:p>
          <a:endParaRPr lang="et-EE"/>
        </a:p>
      </dgm:t>
    </dgm:pt>
    <dgm:pt modelId="{D190C540-666A-4865-B0E6-75455EF50604}" type="sibTrans" cxnId="{B0F84891-EE96-4D3E-A9F7-7A05D6175432}">
      <dgm:prSet/>
      <dgm:spPr/>
      <dgm:t>
        <a:bodyPr/>
        <a:lstStyle/>
        <a:p>
          <a:endParaRPr lang="et-EE"/>
        </a:p>
      </dgm:t>
    </dgm:pt>
    <dgm:pt modelId="{250626F1-E46F-4D79-BE1A-1A901379B6AD}">
      <dgm:prSet phldrT="[Tekst]"/>
      <dgm:spPr/>
      <dgm:t>
        <a:bodyPr/>
        <a:lstStyle/>
        <a:p>
          <a:r>
            <a:rPr lang="et-EE" b="1" dirty="0"/>
            <a:t>Sisekliima</a:t>
          </a:r>
          <a:r>
            <a:rPr lang="et-EE" dirty="0"/>
            <a:t> </a:t>
          </a:r>
          <a:r>
            <a:rPr lang="et-EE" b="1" dirty="0"/>
            <a:t>nõudeta</a:t>
          </a:r>
        </a:p>
      </dgm:t>
    </dgm:pt>
    <dgm:pt modelId="{A117E3AE-EDA1-41E7-8B75-CACBF0E76FA6}" type="parTrans" cxnId="{6D772715-17F4-449B-9B6F-9668ACC68577}">
      <dgm:prSet/>
      <dgm:spPr/>
      <dgm:t>
        <a:bodyPr/>
        <a:lstStyle/>
        <a:p>
          <a:endParaRPr lang="et-EE"/>
        </a:p>
      </dgm:t>
    </dgm:pt>
    <dgm:pt modelId="{65B0D469-5DA4-4BAE-BA31-B709A59DBC1B}" type="sibTrans" cxnId="{6D772715-17F4-449B-9B6F-9668ACC68577}">
      <dgm:prSet/>
      <dgm:spPr/>
      <dgm:t>
        <a:bodyPr/>
        <a:lstStyle/>
        <a:p>
          <a:endParaRPr lang="et-EE"/>
        </a:p>
      </dgm:t>
    </dgm:pt>
    <dgm:pt modelId="{7D96A889-2662-406D-A673-99738E498DA2}">
      <dgm:prSet phldrT="[Tekst]"/>
      <dgm:spPr/>
      <dgm:t>
        <a:bodyPr/>
        <a:lstStyle/>
        <a:p>
          <a:r>
            <a:rPr lang="et-EE" dirty="0"/>
            <a:t>~ 145 hoonet</a:t>
          </a:r>
        </a:p>
        <a:p>
          <a:r>
            <a:rPr lang="et-EE" dirty="0"/>
            <a:t>~ 97 000 m</a:t>
          </a:r>
          <a:r>
            <a:rPr lang="et-EE" baseline="30000" dirty="0"/>
            <a:t>2</a:t>
          </a:r>
          <a:endParaRPr lang="et-EE" dirty="0"/>
        </a:p>
      </dgm:t>
    </dgm:pt>
    <dgm:pt modelId="{0DB82B53-9F69-42CA-86A3-89716F5FC347}" type="parTrans" cxnId="{C3C5D2B7-D4D4-46A6-B916-E72CD4CCCE0D}">
      <dgm:prSet/>
      <dgm:spPr/>
      <dgm:t>
        <a:bodyPr/>
        <a:lstStyle/>
        <a:p>
          <a:endParaRPr lang="et-EE"/>
        </a:p>
      </dgm:t>
    </dgm:pt>
    <dgm:pt modelId="{E0DD4755-1DDC-47FF-8FBF-E8BB03B9E711}" type="sibTrans" cxnId="{C3C5D2B7-D4D4-46A6-B916-E72CD4CCCE0D}">
      <dgm:prSet/>
      <dgm:spPr/>
      <dgm:t>
        <a:bodyPr/>
        <a:lstStyle/>
        <a:p>
          <a:endParaRPr lang="et-EE"/>
        </a:p>
      </dgm:t>
    </dgm:pt>
    <dgm:pt modelId="{5BA0EA0D-B365-4773-9557-BBF8F030D6AD}">
      <dgm:prSet phldrT="[Tekst]"/>
      <dgm:spPr/>
      <dgm:t>
        <a:bodyPr/>
        <a:lstStyle/>
        <a:p>
          <a:r>
            <a:rPr lang="et-EE" b="0" dirty="0"/>
            <a:t>Korterelamud, mis ei ole100% avaliku sektori asutuse omandis</a:t>
          </a:r>
        </a:p>
      </dgm:t>
    </dgm:pt>
    <dgm:pt modelId="{80413BE4-49E5-483F-BBA3-5CC191C51D9B}" type="parTrans" cxnId="{BD42724F-0F75-4760-BF03-08AFF1C04B96}">
      <dgm:prSet/>
      <dgm:spPr/>
      <dgm:t>
        <a:bodyPr/>
        <a:lstStyle/>
        <a:p>
          <a:endParaRPr lang="et-EE"/>
        </a:p>
      </dgm:t>
    </dgm:pt>
    <dgm:pt modelId="{C727AA73-6E48-4384-BE14-09B0965A600A}" type="sibTrans" cxnId="{BD42724F-0F75-4760-BF03-08AFF1C04B96}">
      <dgm:prSet/>
      <dgm:spPr/>
      <dgm:t>
        <a:bodyPr/>
        <a:lstStyle/>
        <a:p>
          <a:endParaRPr lang="et-EE"/>
        </a:p>
      </dgm:t>
    </dgm:pt>
    <dgm:pt modelId="{347ECD35-A3E4-4402-AFA4-9B1A480684F7}">
      <dgm:prSet phldrT="[Tekst]"/>
      <dgm:spPr/>
      <dgm:t>
        <a:bodyPr/>
        <a:lstStyle/>
        <a:p>
          <a:r>
            <a:rPr lang="et-EE" dirty="0"/>
            <a:t>~ 2309 hoonet</a:t>
          </a:r>
        </a:p>
        <a:p>
          <a:r>
            <a:rPr lang="et-EE" dirty="0"/>
            <a:t>~ 5 519 000 m</a:t>
          </a:r>
          <a:r>
            <a:rPr lang="et-EE" baseline="30000" dirty="0"/>
            <a:t>2</a:t>
          </a:r>
          <a:endParaRPr lang="et-EE" dirty="0"/>
        </a:p>
      </dgm:t>
    </dgm:pt>
    <dgm:pt modelId="{D7634309-083D-4370-B9FA-BDF7038259B7}" type="parTrans" cxnId="{AE02756F-4CA2-4117-AFF9-D81AD2DDE16C}">
      <dgm:prSet/>
      <dgm:spPr/>
      <dgm:t>
        <a:bodyPr/>
        <a:lstStyle/>
        <a:p>
          <a:endParaRPr lang="et-EE"/>
        </a:p>
      </dgm:t>
    </dgm:pt>
    <dgm:pt modelId="{FA11720C-CCE5-4033-818E-BC21732DA60F}" type="sibTrans" cxnId="{AE02756F-4CA2-4117-AFF9-D81AD2DDE16C}">
      <dgm:prSet/>
      <dgm:spPr/>
      <dgm:t>
        <a:bodyPr/>
        <a:lstStyle/>
        <a:p>
          <a:endParaRPr lang="et-EE"/>
        </a:p>
      </dgm:t>
    </dgm:pt>
    <dgm:pt modelId="{96ADC514-159A-4A88-A56E-5BB8675D3270}">
      <dgm:prSet phldrT="[Tekst]"/>
      <dgm:spPr/>
      <dgm:t>
        <a:bodyPr/>
        <a:lstStyle/>
        <a:p>
          <a:r>
            <a:rPr lang="et-EE" b="1" dirty="0"/>
            <a:t>Avaliku sektori asutuste hooned, A-C-klass</a:t>
          </a:r>
        </a:p>
      </dgm:t>
    </dgm:pt>
    <dgm:pt modelId="{22A49275-73B6-4212-A89B-F614524E665C}" type="parTrans" cxnId="{EA67A6AD-86BC-41C1-BB5A-150ECFE96B8E}">
      <dgm:prSet/>
      <dgm:spPr/>
      <dgm:t>
        <a:bodyPr/>
        <a:lstStyle/>
        <a:p>
          <a:endParaRPr lang="et-EE"/>
        </a:p>
      </dgm:t>
    </dgm:pt>
    <dgm:pt modelId="{C60FE072-6CB9-4908-8B57-9819EA1CCAE8}" type="sibTrans" cxnId="{EA67A6AD-86BC-41C1-BB5A-150ECFE96B8E}">
      <dgm:prSet/>
      <dgm:spPr/>
      <dgm:t>
        <a:bodyPr/>
        <a:lstStyle/>
        <a:p>
          <a:endParaRPr lang="et-EE"/>
        </a:p>
      </dgm:t>
    </dgm:pt>
    <dgm:pt modelId="{9B5B02D1-8814-423C-A06D-0BF7BE46D722}">
      <dgm:prSet phldrT="[Tekst]"/>
      <dgm:spPr/>
      <dgm:t>
        <a:bodyPr/>
        <a:lstStyle/>
        <a:p>
          <a:r>
            <a:rPr lang="et-EE" b="0" dirty="0"/>
            <a:t>~ 963 hoonet</a:t>
          </a:r>
        </a:p>
        <a:p>
          <a:r>
            <a:rPr lang="et-EE" b="0" dirty="0"/>
            <a:t>~ 2 500 000 m</a:t>
          </a:r>
          <a:r>
            <a:rPr lang="et-EE" b="0" baseline="30000" dirty="0"/>
            <a:t>2</a:t>
          </a:r>
          <a:r>
            <a:rPr lang="et-EE" b="0" dirty="0"/>
            <a:t> </a:t>
          </a:r>
        </a:p>
      </dgm:t>
    </dgm:pt>
    <dgm:pt modelId="{3783DAF5-35C8-4363-9025-27709A5D4577}" type="parTrans" cxnId="{1AE77F26-5978-49C9-A57F-C0A6350EF1EE}">
      <dgm:prSet/>
      <dgm:spPr/>
      <dgm:t>
        <a:bodyPr/>
        <a:lstStyle/>
        <a:p>
          <a:endParaRPr lang="et-EE"/>
        </a:p>
      </dgm:t>
    </dgm:pt>
    <dgm:pt modelId="{E351CFF9-88FA-4FA9-9ADA-B08611A5B97B}" type="sibTrans" cxnId="{1AE77F26-5978-49C9-A57F-C0A6350EF1EE}">
      <dgm:prSet/>
      <dgm:spPr/>
      <dgm:t>
        <a:bodyPr/>
        <a:lstStyle/>
        <a:p>
          <a:endParaRPr lang="et-EE"/>
        </a:p>
      </dgm:t>
    </dgm:pt>
    <dgm:pt modelId="{020893DF-7523-4DE1-B04B-DC18523EB9EF}">
      <dgm:prSet phldrT="[Tekst]"/>
      <dgm:spPr/>
      <dgm:t>
        <a:bodyPr/>
        <a:lstStyle/>
        <a:p>
          <a:r>
            <a:rPr lang="et-EE" b="1" dirty="0"/>
            <a:t>Baastase</a:t>
          </a:r>
        </a:p>
      </dgm:t>
    </dgm:pt>
    <dgm:pt modelId="{4A84E390-11AF-4EBF-B05C-BCA324E43341}" type="parTrans" cxnId="{5C64BB10-A012-42EA-B205-CAF43438F69B}">
      <dgm:prSet/>
      <dgm:spPr/>
      <dgm:t>
        <a:bodyPr/>
        <a:lstStyle/>
        <a:p>
          <a:endParaRPr lang="et-EE"/>
        </a:p>
      </dgm:t>
    </dgm:pt>
    <dgm:pt modelId="{5139D4AA-06DA-424C-B211-485465AF1097}" type="sibTrans" cxnId="{5C64BB10-A012-42EA-B205-CAF43438F69B}">
      <dgm:prSet/>
      <dgm:spPr/>
      <dgm:t>
        <a:bodyPr/>
        <a:lstStyle/>
        <a:p>
          <a:endParaRPr lang="et-EE"/>
        </a:p>
      </dgm:t>
    </dgm:pt>
    <dgm:pt modelId="{07D49602-0490-45BC-90FB-493F68ADDA12}">
      <dgm:prSet phldrT="[Tekst]"/>
      <dgm:spPr/>
      <dgm:t>
        <a:bodyPr/>
        <a:lstStyle/>
        <a:p>
          <a:r>
            <a:rPr lang="et-EE" b="0" dirty="0"/>
            <a:t>~ 3759 hoonet</a:t>
          </a:r>
        </a:p>
        <a:p>
          <a:r>
            <a:rPr lang="et-EE" b="0" dirty="0"/>
            <a:t>~ 6 550 000 m</a:t>
          </a:r>
          <a:r>
            <a:rPr lang="et-EE" b="0" baseline="30000" dirty="0"/>
            <a:t>2</a:t>
          </a:r>
          <a:r>
            <a:rPr lang="et-EE" b="0" dirty="0"/>
            <a:t> </a:t>
          </a:r>
        </a:p>
      </dgm:t>
    </dgm:pt>
    <dgm:pt modelId="{34111D1F-E007-4D8C-B898-C6E6074C163E}" type="parTrans" cxnId="{F1C49782-3038-4924-8664-ADAB152DDE1E}">
      <dgm:prSet/>
      <dgm:spPr/>
      <dgm:t>
        <a:bodyPr/>
        <a:lstStyle/>
        <a:p>
          <a:endParaRPr lang="et-EE"/>
        </a:p>
      </dgm:t>
    </dgm:pt>
    <dgm:pt modelId="{1A0E7AEF-FD88-4F0A-909E-6654852271A0}" type="sibTrans" cxnId="{F1C49782-3038-4924-8664-ADAB152DDE1E}">
      <dgm:prSet/>
      <dgm:spPr/>
      <dgm:t>
        <a:bodyPr/>
        <a:lstStyle/>
        <a:p>
          <a:endParaRPr lang="et-EE"/>
        </a:p>
      </dgm:t>
    </dgm:pt>
    <dgm:pt modelId="{F4905726-6BB5-485E-B6BF-189E92363B50}" type="pres">
      <dgm:prSet presAssocID="{465CE704-1F7E-47C7-9A27-035E72E5EEA9}" presName="Name0" presStyleCnt="0">
        <dgm:presLayoutVars>
          <dgm:chPref val="3"/>
          <dgm:dir/>
          <dgm:animLvl val="lvl"/>
          <dgm:resizeHandles/>
        </dgm:presLayoutVars>
      </dgm:prSet>
      <dgm:spPr/>
    </dgm:pt>
    <dgm:pt modelId="{E93B87AF-B65C-4267-85DE-7C49803F331C}" type="pres">
      <dgm:prSet presAssocID="{5006B0CB-B306-4774-A90F-8043B689E436}" presName="horFlow" presStyleCnt="0"/>
      <dgm:spPr/>
    </dgm:pt>
    <dgm:pt modelId="{050E4C48-7AA4-4E32-8B52-7E56AC08D548}" type="pres">
      <dgm:prSet presAssocID="{5006B0CB-B306-4774-A90F-8043B689E436}" presName="bigChev" presStyleLbl="node1" presStyleIdx="0" presStyleCnt="6" custLinFactNeighborX="20836" custLinFactNeighborY="2257"/>
      <dgm:spPr/>
    </dgm:pt>
    <dgm:pt modelId="{2FAAB7EC-ACD3-41C4-92E4-BE5E32F7B92B}" type="pres">
      <dgm:prSet presAssocID="{E76EBFE9-4FB2-4220-8C36-D08A95536896}" presName="parTrans" presStyleCnt="0"/>
      <dgm:spPr/>
    </dgm:pt>
    <dgm:pt modelId="{D5A73356-13AB-4424-915A-0D719ECF44AB}" type="pres">
      <dgm:prSet presAssocID="{C0F87EC5-6564-4386-BB4A-1D2F4365FA45}" presName="node" presStyleLbl="alignAccFollowNode1" presStyleIdx="0" presStyleCnt="6" custScaleX="180536">
        <dgm:presLayoutVars>
          <dgm:bulletEnabled val="1"/>
        </dgm:presLayoutVars>
      </dgm:prSet>
      <dgm:spPr/>
    </dgm:pt>
    <dgm:pt modelId="{63FB7BC6-3546-4E96-A5B7-1FCA60E15B89}" type="pres">
      <dgm:prSet presAssocID="{5006B0CB-B306-4774-A90F-8043B689E436}" presName="vSp" presStyleCnt="0"/>
      <dgm:spPr/>
    </dgm:pt>
    <dgm:pt modelId="{D3BA832D-859A-473A-9998-F05518A16A3D}" type="pres">
      <dgm:prSet presAssocID="{202025E8-4716-40CC-9E22-2A28E7276CBD}" presName="horFlow" presStyleCnt="0"/>
      <dgm:spPr/>
    </dgm:pt>
    <dgm:pt modelId="{A14737F6-35AF-4D78-98A1-A3D223003CA3}" type="pres">
      <dgm:prSet presAssocID="{202025E8-4716-40CC-9E22-2A28E7276CBD}" presName="bigChev" presStyleLbl="node1" presStyleIdx="1" presStyleCnt="6"/>
      <dgm:spPr/>
    </dgm:pt>
    <dgm:pt modelId="{1FFF1A83-11FD-44EF-8D8D-4D1555DC2439}" type="pres">
      <dgm:prSet presAssocID="{61FD06AE-0366-4441-B2A5-2072F01F9ED6}" presName="parTrans" presStyleCnt="0"/>
      <dgm:spPr/>
    </dgm:pt>
    <dgm:pt modelId="{38B87640-2B6E-4BC2-9B5E-39541F75F5E9}" type="pres">
      <dgm:prSet presAssocID="{42F81AC6-FAA7-4297-B11E-5FE3A45E810A}" presName="node" presStyleLbl="alignAccFollowNode1" presStyleIdx="1" presStyleCnt="6" custScaleX="180535">
        <dgm:presLayoutVars>
          <dgm:bulletEnabled val="1"/>
        </dgm:presLayoutVars>
      </dgm:prSet>
      <dgm:spPr/>
    </dgm:pt>
    <dgm:pt modelId="{C7B4E7D3-90C9-4FC5-A64A-956B8351B532}" type="pres">
      <dgm:prSet presAssocID="{202025E8-4716-40CC-9E22-2A28E7276CBD}" presName="vSp" presStyleCnt="0"/>
      <dgm:spPr/>
    </dgm:pt>
    <dgm:pt modelId="{92924D1E-8E4C-499E-9A82-B7C1A38D7C9A}" type="pres">
      <dgm:prSet presAssocID="{250626F1-E46F-4D79-BE1A-1A901379B6AD}" presName="horFlow" presStyleCnt="0"/>
      <dgm:spPr/>
    </dgm:pt>
    <dgm:pt modelId="{A4321D91-DBA8-4076-845E-C3C31EEB3907}" type="pres">
      <dgm:prSet presAssocID="{250626F1-E46F-4D79-BE1A-1A901379B6AD}" presName="bigChev" presStyleLbl="node1" presStyleIdx="2" presStyleCnt="6"/>
      <dgm:spPr/>
    </dgm:pt>
    <dgm:pt modelId="{19FEA8CC-31BF-4136-AB21-D3391D012791}" type="pres">
      <dgm:prSet presAssocID="{0DB82B53-9F69-42CA-86A3-89716F5FC347}" presName="parTrans" presStyleCnt="0"/>
      <dgm:spPr/>
    </dgm:pt>
    <dgm:pt modelId="{17E8B268-81A9-46C6-91B1-6BBB14002590}" type="pres">
      <dgm:prSet presAssocID="{7D96A889-2662-406D-A673-99738E498DA2}" presName="node" presStyleLbl="alignAccFollowNode1" presStyleIdx="2" presStyleCnt="6" custScaleX="181759">
        <dgm:presLayoutVars>
          <dgm:bulletEnabled val="1"/>
        </dgm:presLayoutVars>
      </dgm:prSet>
      <dgm:spPr/>
    </dgm:pt>
    <dgm:pt modelId="{3BF7FFDF-4F8B-4715-8436-117072908337}" type="pres">
      <dgm:prSet presAssocID="{250626F1-E46F-4D79-BE1A-1A901379B6AD}" presName="vSp" presStyleCnt="0"/>
      <dgm:spPr/>
    </dgm:pt>
    <dgm:pt modelId="{D3C3C1FF-5F49-4DC2-8779-C7899D45C8BC}" type="pres">
      <dgm:prSet presAssocID="{5BA0EA0D-B365-4773-9557-BBF8F030D6AD}" presName="horFlow" presStyleCnt="0"/>
      <dgm:spPr/>
    </dgm:pt>
    <dgm:pt modelId="{EEBC0E08-54AC-4E43-9072-3579D3267316}" type="pres">
      <dgm:prSet presAssocID="{5BA0EA0D-B365-4773-9557-BBF8F030D6AD}" presName="bigChev" presStyleLbl="node1" presStyleIdx="3" presStyleCnt="6"/>
      <dgm:spPr/>
    </dgm:pt>
    <dgm:pt modelId="{0B7BA4C5-8D1F-40FB-9847-ECCB87B5ADB4}" type="pres">
      <dgm:prSet presAssocID="{D7634309-083D-4370-B9FA-BDF7038259B7}" presName="parTrans" presStyleCnt="0"/>
      <dgm:spPr/>
    </dgm:pt>
    <dgm:pt modelId="{82F3B19B-8628-4324-A57B-D7510FF6AECF}" type="pres">
      <dgm:prSet presAssocID="{347ECD35-A3E4-4402-AFA4-9B1A480684F7}" presName="node" presStyleLbl="alignAccFollowNode1" presStyleIdx="3" presStyleCnt="6" custScaleX="190331">
        <dgm:presLayoutVars>
          <dgm:bulletEnabled val="1"/>
        </dgm:presLayoutVars>
      </dgm:prSet>
      <dgm:spPr/>
    </dgm:pt>
    <dgm:pt modelId="{6A32D86C-4556-42FD-A650-315D208A6A74}" type="pres">
      <dgm:prSet presAssocID="{5BA0EA0D-B365-4773-9557-BBF8F030D6AD}" presName="vSp" presStyleCnt="0"/>
      <dgm:spPr/>
    </dgm:pt>
    <dgm:pt modelId="{5ACA688B-8682-40DA-9DA7-9FD4ECAB504C}" type="pres">
      <dgm:prSet presAssocID="{96ADC514-159A-4A88-A56E-5BB8675D3270}" presName="horFlow" presStyleCnt="0"/>
      <dgm:spPr/>
    </dgm:pt>
    <dgm:pt modelId="{5A1D66C9-352F-4A00-9575-19CA31E1EE6A}" type="pres">
      <dgm:prSet presAssocID="{96ADC514-159A-4A88-A56E-5BB8675D3270}" presName="bigChev" presStyleLbl="node1" presStyleIdx="4" presStyleCnt="6"/>
      <dgm:spPr/>
    </dgm:pt>
    <dgm:pt modelId="{E4F18464-C12F-4D14-8EC5-CED36ED530A8}" type="pres">
      <dgm:prSet presAssocID="{3783DAF5-35C8-4363-9025-27709A5D4577}" presName="parTrans" presStyleCnt="0"/>
      <dgm:spPr/>
    </dgm:pt>
    <dgm:pt modelId="{025EEC86-36EF-4538-9B9D-61F03CE1490C}" type="pres">
      <dgm:prSet presAssocID="{9B5B02D1-8814-423C-A06D-0BF7BE46D722}" presName="node" presStyleLbl="alignAccFollowNode1" presStyleIdx="4" presStyleCnt="6" custScaleX="201214">
        <dgm:presLayoutVars>
          <dgm:bulletEnabled val="1"/>
        </dgm:presLayoutVars>
      </dgm:prSet>
      <dgm:spPr/>
    </dgm:pt>
    <dgm:pt modelId="{8C82D03C-7745-422A-AFCC-3BCB16B850B2}" type="pres">
      <dgm:prSet presAssocID="{96ADC514-159A-4A88-A56E-5BB8675D3270}" presName="vSp" presStyleCnt="0"/>
      <dgm:spPr/>
    </dgm:pt>
    <dgm:pt modelId="{80A18744-B588-4CCC-AA2A-EBC4B5917962}" type="pres">
      <dgm:prSet presAssocID="{020893DF-7523-4DE1-B04B-DC18523EB9EF}" presName="horFlow" presStyleCnt="0"/>
      <dgm:spPr/>
    </dgm:pt>
    <dgm:pt modelId="{1D03094B-36FE-459E-8C5D-32407765B8DB}" type="pres">
      <dgm:prSet presAssocID="{020893DF-7523-4DE1-B04B-DC18523EB9EF}" presName="bigChev" presStyleLbl="node1" presStyleIdx="5" presStyleCnt="6"/>
      <dgm:spPr/>
    </dgm:pt>
    <dgm:pt modelId="{26560CB9-66C5-4040-9943-39A3B2CA61ED}" type="pres">
      <dgm:prSet presAssocID="{34111D1F-E007-4D8C-B898-C6E6074C163E}" presName="parTrans" presStyleCnt="0"/>
      <dgm:spPr/>
    </dgm:pt>
    <dgm:pt modelId="{3FEADA2E-1A23-47CB-8DDB-C0CA8DA661AF}" type="pres">
      <dgm:prSet presAssocID="{07D49602-0490-45BC-90FB-493F68ADDA12}" presName="node" presStyleLbl="alignAccFollowNode1" presStyleIdx="5" presStyleCnt="6" custScaleX="205567">
        <dgm:presLayoutVars>
          <dgm:bulletEnabled val="1"/>
        </dgm:presLayoutVars>
      </dgm:prSet>
      <dgm:spPr/>
    </dgm:pt>
  </dgm:ptLst>
  <dgm:cxnLst>
    <dgm:cxn modelId="{3903A910-C2AE-4EA0-ABB3-FD1560F30D51}" srcId="{465CE704-1F7E-47C7-9A27-035E72E5EEA9}" destId="{202025E8-4716-40CC-9E22-2A28E7276CBD}" srcOrd="1" destOrd="0" parTransId="{432A9667-8FFC-4EA8-B324-2CE6D25A41F8}" sibTransId="{04C327F6-2A13-4F77-8AFA-6C969CCD32DF}"/>
    <dgm:cxn modelId="{5C64BB10-A012-42EA-B205-CAF43438F69B}" srcId="{465CE704-1F7E-47C7-9A27-035E72E5EEA9}" destId="{020893DF-7523-4DE1-B04B-DC18523EB9EF}" srcOrd="5" destOrd="0" parTransId="{4A84E390-11AF-4EBF-B05C-BCA324E43341}" sibTransId="{5139D4AA-06DA-424C-B211-485465AF1097}"/>
    <dgm:cxn modelId="{B1551C13-8CBC-4A50-92FF-9748444250E0}" type="presOf" srcId="{020893DF-7523-4DE1-B04B-DC18523EB9EF}" destId="{1D03094B-36FE-459E-8C5D-32407765B8DB}" srcOrd="0" destOrd="0" presId="urn:microsoft.com/office/officeart/2005/8/layout/lProcess3"/>
    <dgm:cxn modelId="{6D772715-17F4-449B-9B6F-9668ACC68577}" srcId="{465CE704-1F7E-47C7-9A27-035E72E5EEA9}" destId="{250626F1-E46F-4D79-BE1A-1A901379B6AD}" srcOrd="2" destOrd="0" parTransId="{A117E3AE-EDA1-41E7-8B75-CACBF0E76FA6}" sibTransId="{65B0D469-5DA4-4BAE-BA31-B709A59DBC1B}"/>
    <dgm:cxn modelId="{C8FADD1F-DC24-4E24-83B3-139A13856508}" type="presOf" srcId="{96ADC514-159A-4A88-A56E-5BB8675D3270}" destId="{5A1D66C9-352F-4A00-9575-19CA31E1EE6A}" srcOrd="0" destOrd="0" presId="urn:microsoft.com/office/officeart/2005/8/layout/lProcess3"/>
    <dgm:cxn modelId="{1AE77F26-5978-49C9-A57F-C0A6350EF1EE}" srcId="{96ADC514-159A-4A88-A56E-5BB8675D3270}" destId="{9B5B02D1-8814-423C-A06D-0BF7BE46D722}" srcOrd="0" destOrd="0" parTransId="{3783DAF5-35C8-4363-9025-27709A5D4577}" sibTransId="{E351CFF9-88FA-4FA9-9ADA-B08611A5B97B}"/>
    <dgm:cxn modelId="{996D4428-8068-4094-A405-4FB7C4E3565C}" type="presOf" srcId="{250626F1-E46F-4D79-BE1A-1A901379B6AD}" destId="{A4321D91-DBA8-4076-845E-C3C31EEB3907}" srcOrd="0" destOrd="0" presId="urn:microsoft.com/office/officeart/2005/8/layout/lProcess3"/>
    <dgm:cxn modelId="{0AAB622D-4C47-485A-80B7-41DC7329E04D}" type="presOf" srcId="{7D96A889-2662-406D-A673-99738E498DA2}" destId="{17E8B268-81A9-46C6-91B1-6BBB14002590}" srcOrd="0" destOrd="0" presId="urn:microsoft.com/office/officeart/2005/8/layout/lProcess3"/>
    <dgm:cxn modelId="{0201892E-7A72-4A39-BED3-66249E529464}" type="presOf" srcId="{42F81AC6-FAA7-4297-B11E-5FE3A45E810A}" destId="{38B87640-2B6E-4BC2-9B5E-39541F75F5E9}" srcOrd="0" destOrd="0" presId="urn:microsoft.com/office/officeart/2005/8/layout/lProcess3"/>
    <dgm:cxn modelId="{E642214A-A854-473D-BBBC-AD3C19194BC5}" type="presOf" srcId="{347ECD35-A3E4-4402-AFA4-9B1A480684F7}" destId="{82F3B19B-8628-4324-A57B-D7510FF6AECF}" srcOrd="0" destOrd="0" presId="urn:microsoft.com/office/officeart/2005/8/layout/lProcess3"/>
    <dgm:cxn modelId="{41F4316F-6BE6-4B10-AA77-FA84CF2AA43E}" srcId="{5006B0CB-B306-4774-A90F-8043B689E436}" destId="{C0F87EC5-6564-4386-BB4A-1D2F4365FA45}" srcOrd="0" destOrd="0" parTransId="{E76EBFE9-4FB2-4220-8C36-D08A95536896}" sibTransId="{3C9306F1-BB69-4A2E-9AF0-E294B8758016}"/>
    <dgm:cxn modelId="{BD42724F-0F75-4760-BF03-08AFF1C04B96}" srcId="{465CE704-1F7E-47C7-9A27-035E72E5EEA9}" destId="{5BA0EA0D-B365-4773-9557-BBF8F030D6AD}" srcOrd="3" destOrd="0" parTransId="{80413BE4-49E5-483F-BBA3-5CC191C51D9B}" sibTransId="{C727AA73-6E48-4384-BE14-09B0965A600A}"/>
    <dgm:cxn modelId="{AE02756F-4CA2-4117-AFF9-D81AD2DDE16C}" srcId="{5BA0EA0D-B365-4773-9557-BBF8F030D6AD}" destId="{347ECD35-A3E4-4402-AFA4-9B1A480684F7}" srcOrd="0" destOrd="0" parTransId="{D7634309-083D-4370-B9FA-BDF7038259B7}" sibTransId="{FA11720C-CCE5-4033-818E-BC21732DA60F}"/>
    <dgm:cxn modelId="{B6CD8978-87CF-4E38-809A-3266C063D7C1}" type="presOf" srcId="{07D49602-0490-45BC-90FB-493F68ADDA12}" destId="{3FEADA2E-1A23-47CB-8DDB-C0CA8DA661AF}" srcOrd="0" destOrd="0" presId="urn:microsoft.com/office/officeart/2005/8/layout/lProcess3"/>
    <dgm:cxn modelId="{F1C49782-3038-4924-8664-ADAB152DDE1E}" srcId="{020893DF-7523-4DE1-B04B-DC18523EB9EF}" destId="{07D49602-0490-45BC-90FB-493F68ADDA12}" srcOrd="0" destOrd="0" parTransId="{34111D1F-E007-4D8C-B898-C6E6074C163E}" sibTransId="{1A0E7AEF-FD88-4F0A-909E-6654852271A0}"/>
    <dgm:cxn modelId="{B0F84891-EE96-4D3E-A9F7-7A05D6175432}" srcId="{202025E8-4716-40CC-9E22-2A28E7276CBD}" destId="{42F81AC6-FAA7-4297-B11E-5FE3A45E810A}" srcOrd="0" destOrd="0" parTransId="{61FD06AE-0366-4441-B2A5-2072F01F9ED6}" sibTransId="{D190C540-666A-4865-B0E6-75455EF50604}"/>
    <dgm:cxn modelId="{EA67A6AD-86BC-41C1-BB5A-150ECFE96B8E}" srcId="{465CE704-1F7E-47C7-9A27-035E72E5EEA9}" destId="{96ADC514-159A-4A88-A56E-5BB8675D3270}" srcOrd="4" destOrd="0" parTransId="{22A49275-73B6-4212-A89B-F614524E665C}" sibTransId="{C60FE072-6CB9-4908-8B57-9819EA1CCAE8}"/>
    <dgm:cxn modelId="{5FA044B3-D6D1-4277-8C88-F1C171CA69B4}" type="presOf" srcId="{9B5B02D1-8814-423C-A06D-0BF7BE46D722}" destId="{025EEC86-36EF-4538-9B9D-61F03CE1490C}" srcOrd="0" destOrd="0" presId="urn:microsoft.com/office/officeart/2005/8/layout/lProcess3"/>
    <dgm:cxn modelId="{C3C5D2B7-D4D4-46A6-B916-E72CD4CCCE0D}" srcId="{250626F1-E46F-4D79-BE1A-1A901379B6AD}" destId="{7D96A889-2662-406D-A673-99738E498DA2}" srcOrd="0" destOrd="0" parTransId="{0DB82B53-9F69-42CA-86A3-89716F5FC347}" sibTransId="{E0DD4755-1DDC-47FF-8FBF-E8BB03B9E711}"/>
    <dgm:cxn modelId="{6F564DCA-C4EA-413B-9526-B4A021187A0C}" srcId="{465CE704-1F7E-47C7-9A27-035E72E5EEA9}" destId="{5006B0CB-B306-4774-A90F-8043B689E436}" srcOrd="0" destOrd="0" parTransId="{F9D5BFB5-3138-449F-BDF0-DFEEE4351332}" sibTransId="{38AE2034-F297-4298-A22F-0481729FC2FA}"/>
    <dgm:cxn modelId="{F491FED1-76F5-465F-80F3-9B2BB91AF390}" type="presOf" srcId="{5BA0EA0D-B365-4773-9557-BBF8F030D6AD}" destId="{EEBC0E08-54AC-4E43-9072-3579D3267316}" srcOrd="0" destOrd="0" presId="urn:microsoft.com/office/officeart/2005/8/layout/lProcess3"/>
    <dgm:cxn modelId="{B90156DC-7A2A-4B21-BB39-85BF8333AE27}" type="presOf" srcId="{5006B0CB-B306-4774-A90F-8043B689E436}" destId="{050E4C48-7AA4-4E32-8B52-7E56AC08D548}" srcOrd="0" destOrd="0" presId="urn:microsoft.com/office/officeart/2005/8/layout/lProcess3"/>
    <dgm:cxn modelId="{DCA121E9-D063-4EFC-B05B-075C86F72BA3}" type="presOf" srcId="{C0F87EC5-6564-4386-BB4A-1D2F4365FA45}" destId="{D5A73356-13AB-4424-915A-0D719ECF44AB}" srcOrd="0" destOrd="0" presId="urn:microsoft.com/office/officeart/2005/8/layout/lProcess3"/>
    <dgm:cxn modelId="{8B0CD9EB-6CE9-4BA3-8DBF-84105B22ABCE}" type="presOf" srcId="{465CE704-1F7E-47C7-9A27-035E72E5EEA9}" destId="{F4905726-6BB5-485E-B6BF-189E92363B50}" srcOrd="0" destOrd="0" presId="urn:microsoft.com/office/officeart/2005/8/layout/lProcess3"/>
    <dgm:cxn modelId="{9BCAF0EE-296E-46E7-85D7-42B52318DEB3}" type="presOf" srcId="{202025E8-4716-40CC-9E22-2A28E7276CBD}" destId="{A14737F6-35AF-4D78-98A1-A3D223003CA3}" srcOrd="0" destOrd="0" presId="urn:microsoft.com/office/officeart/2005/8/layout/lProcess3"/>
    <dgm:cxn modelId="{252E67CB-B170-4F3C-8CC8-38E0F6E3CD4A}" type="presParOf" srcId="{F4905726-6BB5-485E-B6BF-189E92363B50}" destId="{E93B87AF-B65C-4267-85DE-7C49803F331C}" srcOrd="0" destOrd="0" presId="urn:microsoft.com/office/officeart/2005/8/layout/lProcess3"/>
    <dgm:cxn modelId="{DCF5CF50-887F-4266-BDCC-11A59319CB91}" type="presParOf" srcId="{E93B87AF-B65C-4267-85DE-7C49803F331C}" destId="{050E4C48-7AA4-4E32-8B52-7E56AC08D548}" srcOrd="0" destOrd="0" presId="urn:microsoft.com/office/officeart/2005/8/layout/lProcess3"/>
    <dgm:cxn modelId="{8BE9759B-9A0D-4EB5-A96E-F7A5B8896942}" type="presParOf" srcId="{E93B87AF-B65C-4267-85DE-7C49803F331C}" destId="{2FAAB7EC-ACD3-41C4-92E4-BE5E32F7B92B}" srcOrd="1" destOrd="0" presId="urn:microsoft.com/office/officeart/2005/8/layout/lProcess3"/>
    <dgm:cxn modelId="{04487505-C40E-4C99-9EAF-465F2E0EE826}" type="presParOf" srcId="{E93B87AF-B65C-4267-85DE-7C49803F331C}" destId="{D5A73356-13AB-4424-915A-0D719ECF44AB}" srcOrd="2" destOrd="0" presId="urn:microsoft.com/office/officeart/2005/8/layout/lProcess3"/>
    <dgm:cxn modelId="{DD08E7EB-3BEA-4DD6-960F-F3D4403A78C0}" type="presParOf" srcId="{F4905726-6BB5-485E-B6BF-189E92363B50}" destId="{63FB7BC6-3546-4E96-A5B7-1FCA60E15B89}" srcOrd="1" destOrd="0" presId="urn:microsoft.com/office/officeart/2005/8/layout/lProcess3"/>
    <dgm:cxn modelId="{6822E421-E5A8-4DFB-8B68-AE68868A9D26}" type="presParOf" srcId="{F4905726-6BB5-485E-B6BF-189E92363B50}" destId="{D3BA832D-859A-473A-9998-F05518A16A3D}" srcOrd="2" destOrd="0" presId="urn:microsoft.com/office/officeart/2005/8/layout/lProcess3"/>
    <dgm:cxn modelId="{2BB6823D-5899-453D-A3E7-C965857B6F1E}" type="presParOf" srcId="{D3BA832D-859A-473A-9998-F05518A16A3D}" destId="{A14737F6-35AF-4D78-98A1-A3D223003CA3}" srcOrd="0" destOrd="0" presId="urn:microsoft.com/office/officeart/2005/8/layout/lProcess3"/>
    <dgm:cxn modelId="{76F3FBE5-0071-4236-8400-3DBC7806B340}" type="presParOf" srcId="{D3BA832D-859A-473A-9998-F05518A16A3D}" destId="{1FFF1A83-11FD-44EF-8D8D-4D1555DC2439}" srcOrd="1" destOrd="0" presId="urn:microsoft.com/office/officeart/2005/8/layout/lProcess3"/>
    <dgm:cxn modelId="{31B2EF7B-9114-4C4B-B695-03C0899E760E}" type="presParOf" srcId="{D3BA832D-859A-473A-9998-F05518A16A3D}" destId="{38B87640-2B6E-4BC2-9B5E-39541F75F5E9}" srcOrd="2" destOrd="0" presId="urn:microsoft.com/office/officeart/2005/8/layout/lProcess3"/>
    <dgm:cxn modelId="{C5BCB7C6-C8DE-490C-BE35-0F1886141D43}" type="presParOf" srcId="{F4905726-6BB5-485E-B6BF-189E92363B50}" destId="{C7B4E7D3-90C9-4FC5-A64A-956B8351B532}" srcOrd="3" destOrd="0" presId="urn:microsoft.com/office/officeart/2005/8/layout/lProcess3"/>
    <dgm:cxn modelId="{0A0AF1DF-50E8-4505-BF0D-2176252A91ED}" type="presParOf" srcId="{F4905726-6BB5-485E-B6BF-189E92363B50}" destId="{92924D1E-8E4C-499E-9A82-B7C1A38D7C9A}" srcOrd="4" destOrd="0" presId="urn:microsoft.com/office/officeart/2005/8/layout/lProcess3"/>
    <dgm:cxn modelId="{EFCEF9DC-FCD5-47CB-AF29-3C98D1E62373}" type="presParOf" srcId="{92924D1E-8E4C-499E-9A82-B7C1A38D7C9A}" destId="{A4321D91-DBA8-4076-845E-C3C31EEB3907}" srcOrd="0" destOrd="0" presId="urn:microsoft.com/office/officeart/2005/8/layout/lProcess3"/>
    <dgm:cxn modelId="{7169EDAD-3AF1-4E68-92F1-5D360940DF91}" type="presParOf" srcId="{92924D1E-8E4C-499E-9A82-B7C1A38D7C9A}" destId="{19FEA8CC-31BF-4136-AB21-D3391D012791}" srcOrd="1" destOrd="0" presId="urn:microsoft.com/office/officeart/2005/8/layout/lProcess3"/>
    <dgm:cxn modelId="{597F234F-F322-476E-8DFF-120069BBECD1}" type="presParOf" srcId="{92924D1E-8E4C-499E-9A82-B7C1A38D7C9A}" destId="{17E8B268-81A9-46C6-91B1-6BBB14002590}" srcOrd="2" destOrd="0" presId="urn:microsoft.com/office/officeart/2005/8/layout/lProcess3"/>
    <dgm:cxn modelId="{D5B507E5-B6CA-4495-8318-48D1B1FB6A8C}" type="presParOf" srcId="{F4905726-6BB5-485E-B6BF-189E92363B50}" destId="{3BF7FFDF-4F8B-4715-8436-117072908337}" srcOrd="5" destOrd="0" presId="urn:microsoft.com/office/officeart/2005/8/layout/lProcess3"/>
    <dgm:cxn modelId="{D1A23208-7378-4EAF-A790-04E89A34E1B6}" type="presParOf" srcId="{F4905726-6BB5-485E-B6BF-189E92363B50}" destId="{D3C3C1FF-5F49-4DC2-8779-C7899D45C8BC}" srcOrd="6" destOrd="0" presId="urn:microsoft.com/office/officeart/2005/8/layout/lProcess3"/>
    <dgm:cxn modelId="{2D6273BF-6819-4EA0-934E-47A6B6ABC7AE}" type="presParOf" srcId="{D3C3C1FF-5F49-4DC2-8779-C7899D45C8BC}" destId="{EEBC0E08-54AC-4E43-9072-3579D3267316}" srcOrd="0" destOrd="0" presId="urn:microsoft.com/office/officeart/2005/8/layout/lProcess3"/>
    <dgm:cxn modelId="{EA672276-16B2-4EA6-9548-C73EDBCEBD1F}" type="presParOf" srcId="{D3C3C1FF-5F49-4DC2-8779-C7899D45C8BC}" destId="{0B7BA4C5-8D1F-40FB-9847-ECCB87B5ADB4}" srcOrd="1" destOrd="0" presId="urn:microsoft.com/office/officeart/2005/8/layout/lProcess3"/>
    <dgm:cxn modelId="{64586B42-B696-433A-8877-E0E8A06F15EF}" type="presParOf" srcId="{D3C3C1FF-5F49-4DC2-8779-C7899D45C8BC}" destId="{82F3B19B-8628-4324-A57B-D7510FF6AECF}" srcOrd="2" destOrd="0" presId="urn:microsoft.com/office/officeart/2005/8/layout/lProcess3"/>
    <dgm:cxn modelId="{B1A38417-819C-4F1E-B716-77A7D60409D5}" type="presParOf" srcId="{F4905726-6BB5-485E-B6BF-189E92363B50}" destId="{6A32D86C-4556-42FD-A650-315D208A6A74}" srcOrd="7" destOrd="0" presId="urn:microsoft.com/office/officeart/2005/8/layout/lProcess3"/>
    <dgm:cxn modelId="{3744D292-8936-4868-972D-705BE3CC55E1}" type="presParOf" srcId="{F4905726-6BB5-485E-B6BF-189E92363B50}" destId="{5ACA688B-8682-40DA-9DA7-9FD4ECAB504C}" srcOrd="8" destOrd="0" presId="urn:microsoft.com/office/officeart/2005/8/layout/lProcess3"/>
    <dgm:cxn modelId="{1234FB26-7A19-4751-A81F-86FB087ACDCB}" type="presParOf" srcId="{5ACA688B-8682-40DA-9DA7-9FD4ECAB504C}" destId="{5A1D66C9-352F-4A00-9575-19CA31E1EE6A}" srcOrd="0" destOrd="0" presId="urn:microsoft.com/office/officeart/2005/8/layout/lProcess3"/>
    <dgm:cxn modelId="{A9C01FBF-5CD2-42CC-BCC2-2ED5AC51999A}" type="presParOf" srcId="{5ACA688B-8682-40DA-9DA7-9FD4ECAB504C}" destId="{E4F18464-C12F-4D14-8EC5-CED36ED530A8}" srcOrd="1" destOrd="0" presId="urn:microsoft.com/office/officeart/2005/8/layout/lProcess3"/>
    <dgm:cxn modelId="{50934441-4405-42C4-B3D1-B487B0FF67A2}" type="presParOf" srcId="{5ACA688B-8682-40DA-9DA7-9FD4ECAB504C}" destId="{025EEC86-36EF-4538-9B9D-61F03CE1490C}" srcOrd="2" destOrd="0" presId="urn:microsoft.com/office/officeart/2005/8/layout/lProcess3"/>
    <dgm:cxn modelId="{3C832F4A-C3CC-4B23-A3B4-BA8F5B2CC922}" type="presParOf" srcId="{F4905726-6BB5-485E-B6BF-189E92363B50}" destId="{8C82D03C-7745-422A-AFCC-3BCB16B850B2}" srcOrd="9" destOrd="0" presId="urn:microsoft.com/office/officeart/2005/8/layout/lProcess3"/>
    <dgm:cxn modelId="{AD220138-2201-49A2-B8ED-D132CC6F9F9E}" type="presParOf" srcId="{F4905726-6BB5-485E-B6BF-189E92363B50}" destId="{80A18744-B588-4CCC-AA2A-EBC4B5917962}" srcOrd="10" destOrd="0" presId="urn:microsoft.com/office/officeart/2005/8/layout/lProcess3"/>
    <dgm:cxn modelId="{46CC2E43-4B06-4DB4-AEC1-DA670E1EBBBB}" type="presParOf" srcId="{80A18744-B588-4CCC-AA2A-EBC4B5917962}" destId="{1D03094B-36FE-459E-8C5D-32407765B8DB}" srcOrd="0" destOrd="0" presId="urn:microsoft.com/office/officeart/2005/8/layout/lProcess3"/>
    <dgm:cxn modelId="{A1B26E10-1236-45D9-9F57-38F132322C37}" type="presParOf" srcId="{80A18744-B588-4CCC-AA2A-EBC4B5917962}" destId="{26560CB9-66C5-4040-9943-39A3B2CA61ED}" srcOrd="1" destOrd="0" presId="urn:microsoft.com/office/officeart/2005/8/layout/lProcess3"/>
    <dgm:cxn modelId="{35843EE6-98E1-4478-A878-6DBF11236F71}" type="presParOf" srcId="{80A18744-B588-4CCC-AA2A-EBC4B5917962}" destId="{3FEADA2E-1A23-47CB-8DDB-C0CA8DA661AF}" srcOrd="2" destOrd="0" presId="urn:microsoft.com/office/officeart/2005/8/layout/lProcess3"/>
  </dgm:cxnLst>
  <dgm:bg/>
  <dgm:whole/>
  <dgm:extLst>
    <a:ext uri="http://schemas.microsoft.com/office/drawing/2008/diagram">
      <dsp:dataModelExt xmlns:dsp="http://schemas.microsoft.com/office/drawing/2008/diagram" relId="rId3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E4C48-7AA4-4E32-8B52-7E56AC08D548}">
      <dsp:nvSpPr>
        <dsp:cNvPr id="0" name=""/>
        <dsp:cNvSpPr/>
      </dsp:nvSpPr>
      <dsp:spPr>
        <a:xfrm>
          <a:off x="915293" y="14435"/>
          <a:ext cx="1558319" cy="623327"/>
        </a:xfrm>
        <a:prstGeom prst="chevron">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t-EE" sz="1100" b="1" kern="1200" dirty="0"/>
            <a:t>Kõik</a:t>
          </a:r>
          <a:r>
            <a:rPr lang="et-EE" sz="1100" kern="1200" dirty="0"/>
            <a:t> </a:t>
          </a:r>
          <a:r>
            <a:rPr lang="et-EE" sz="1100" b="1" kern="1200" dirty="0"/>
            <a:t>hooned</a:t>
          </a:r>
        </a:p>
      </dsp:txBody>
      <dsp:txXfrm>
        <a:off x="1226957" y="14435"/>
        <a:ext cx="934992" cy="623327"/>
      </dsp:txXfrm>
    </dsp:sp>
    <dsp:sp modelId="{D5A73356-13AB-4424-915A-0D719ECF44AB}">
      <dsp:nvSpPr>
        <dsp:cNvPr id="0" name=""/>
        <dsp:cNvSpPr/>
      </dsp:nvSpPr>
      <dsp:spPr>
        <a:xfrm>
          <a:off x="2228821" y="53349"/>
          <a:ext cx="2335062" cy="517362"/>
        </a:xfrm>
        <a:prstGeom prst="chevron">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t-EE" sz="1500" kern="1200" dirty="0"/>
            <a:t>~ 12 037 hoonet</a:t>
          </a:r>
        </a:p>
        <a:p>
          <a:pPr marL="0" lvl="0" indent="0" algn="ctr" defTabSz="666750">
            <a:lnSpc>
              <a:spcPct val="90000"/>
            </a:lnSpc>
            <a:spcBef>
              <a:spcPct val="0"/>
            </a:spcBef>
            <a:spcAft>
              <a:spcPct val="35000"/>
            </a:spcAft>
            <a:buNone/>
          </a:pPr>
          <a:r>
            <a:rPr lang="et-EE" sz="1500" kern="1200" dirty="0"/>
            <a:t>~ 15 166 000 m</a:t>
          </a:r>
          <a:r>
            <a:rPr lang="et-EE" sz="1500" kern="1200" baseline="30000" dirty="0"/>
            <a:t>2</a:t>
          </a:r>
          <a:endParaRPr lang="et-EE" sz="1500" kern="1200" dirty="0"/>
        </a:p>
      </dsp:txBody>
      <dsp:txXfrm>
        <a:off x="2487502" y="53349"/>
        <a:ext cx="1817700" cy="517362"/>
      </dsp:txXfrm>
    </dsp:sp>
    <dsp:sp modelId="{A14737F6-35AF-4D78-98A1-A3D223003CA3}">
      <dsp:nvSpPr>
        <dsp:cNvPr id="0" name=""/>
        <dsp:cNvSpPr/>
      </dsp:nvSpPr>
      <dsp:spPr>
        <a:xfrm>
          <a:off x="873083" y="710960"/>
          <a:ext cx="1558319" cy="623327"/>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t-EE" sz="1100" b="1" kern="1200" dirty="0"/>
            <a:t>Alla</a:t>
          </a:r>
          <a:r>
            <a:rPr lang="et-EE" sz="1100" kern="1200" dirty="0"/>
            <a:t> </a:t>
          </a:r>
          <a:r>
            <a:rPr lang="et-EE" sz="1100" b="1" kern="1200" dirty="0"/>
            <a:t>250</a:t>
          </a:r>
          <a:r>
            <a:rPr lang="et-EE" sz="1100" kern="1200" dirty="0"/>
            <a:t> </a:t>
          </a:r>
          <a:r>
            <a:rPr lang="et-EE" sz="1100" b="1" kern="1200" dirty="0"/>
            <a:t>m</a:t>
          </a:r>
          <a:r>
            <a:rPr lang="et-EE" sz="1100" b="1" kern="1200" baseline="30000" dirty="0"/>
            <a:t>2</a:t>
          </a:r>
          <a:r>
            <a:rPr lang="et-EE" sz="1100" kern="1200" dirty="0"/>
            <a:t> </a:t>
          </a:r>
          <a:r>
            <a:rPr lang="et-EE" sz="1100" b="1" kern="1200" dirty="0"/>
            <a:t>hooned</a:t>
          </a:r>
        </a:p>
      </dsp:txBody>
      <dsp:txXfrm>
        <a:off x="1184747" y="710960"/>
        <a:ext cx="934992" cy="623327"/>
      </dsp:txXfrm>
    </dsp:sp>
    <dsp:sp modelId="{38B87640-2B6E-4BC2-9B5E-39541F75F5E9}">
      <dsp:nvSpPr>
        <dsp:cNvPr id="0" name=""/>
        <dsp:cNvSpPr/>
      </dsp:nvSpPr>
      <dsp:spPr>
        <a:xfrm>
          <a:off x="2228821" y="763943"/>
          <a:ext cx="2335049" cy="517362"/>
        </a:xfrm>
        <a:prstGeom prst="chevron">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t-EE" sz="1500" kern="1200" dirty="0"/>
            <a:t> ~ 4913 hoonet</a:t>
          </a:r>
        </a:p>
        <a:p>
          <a:pPr marL="0" lvl="0" indent="0" algn="ctr" defTabSz="666750">
            <a:lnSpc>
              <a:spcPct val="90000"/>
            </a:lnSpc>
            <a:spcBef>
              <a:spcPct val="0"/>
            </a:spcBef>
            <a:spcAft>
              <a:spcPct val="35000"/>
            </a:spcAft>
            <a:buNone/>
          </a:pPr>
          <a:r>
            <a:rPr lang="et-EE" sz="1500" kern="1200" dirty="0"/>
            <a:t>~ 500 000 m</a:t>
          </a:r>
          <a:r>
            <a:rPr lang="et-EE" sz="1500" kern="1200" baseline="30000" dirty="0"/>
            <a:t>2</a:t>
          </a:r>
          <a:endParaRPr lang="et-EE" sz="1500" kern="1200" dirty="0"/>
        </a:p>
      </dsp:txBody>
      <dsp:txXfrm>
        <a:off x="2487502" y="763943"/>
        <a:ext cx="1817687" cy="517362"/>
      </dsp:txXfrm>
    </dsp:sp>
    <dsp:sp modelId="{A4321D91-DBA8-4076-845E-C3C31EEB3907}">
      <dsp:nvSpPr>
        <dsp:cNvPr id="0" name=""/>
        <dsp:cNvSpPr/>
      </dsp:nvSpPr>
      <dsp:spPr>
        <a:xfrm>
          <a:off x="873083" y="1421554"/>
          <a:ext cx="1558319" cy="623327"/>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t-EE" sz="1100" b="1" kern="1200" dirty="0"/>
            <a:t>Sisekliima</a:t>
          </a:r>
          <a:r>
            <a:rPr lang="et-EE" sz="1100" kern="1200" dirty="0"/>
            <a:t> </a:t>
          </a:r>
          <a:r>
            <a:rPr lang="et-EE" sz="1100" b="1" kern="1200" dirty="0"/>
            <a:t>nõudeta</a:t>
          </a:r>
        </a:p>
      </dsp:txBody>
      <dsp:txXfrm>
        <a:off x="1184747" y="1421554"/>
        <a:ext cx="934992" cy="623327"/>
      </dsp:txXfrm>
    </dsp:sp>
    <dsp:sp modelId="{17E8B268-81A9-46C6-91B1-6BBB14002590}">
      <dsp:nvSpPr>
        <dsp:cNvPr id="0" name=""/>
        <dsp:cNvSpPr/>
      </dsp:nvSpPr>
      <dsp:spPr>
        <a:xfrm>
          <a:off x="2228821" y="1474537"/>
          <a:ext cx="2350880" cy="517362"/>
        </a:xfrm>
        <a:prstGeom prst="chevron">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t-EE" sz="1500" kern="1200" dirty="0"/>
            <a:t>~ 145 hoonet</a:t>
          </a:r>
        </a:p>
        <a:p>
          <a:pPr marL="0" lvl="0" indent="0" algn="ctr" defTabSz="666750">
            <a:lnSpc>
              <a:spcPct val="90000"/>
            </a:lnSpc>
            <a:spcBef>
              <a:spcPct val="0"/>
            </a:spcBef>
            <a:spcAft>
              <a:spcPct val="35000"/>
            </a:spcAft>
            <a:buNone/>
          </a:pPr>
          <a:r>
            <a:rPr lang="et-EE" sz="1500" kern="1200" dirty="0"/>
            <a:t>~ 97 000 m</a:t>
          </a:r>
          <a:r>
            <a:rPr lang="et-EE" sz="1500" kern="1200" baseline="30000" dirty="0"/>
            <a:t>2</a:t>
          </a:r>
          <a:endParaRPr lang="et-EE" sz="1500" kern="1200" dirty="0"/>
        </a:p>
      </dsp:txBody>
      <dsp:txXfrm>
        <a:off x="2487502" y="1474537"/>
        <a:ext cx="1833518" cy="517362"/>
      </dsp:txXfrm>
    </dsp:sp>
    <dsp:sp modelId="{EEBC0E08-54AC-4E43-9072-3579D3267316}">
      <dsp:nvSpPr>
        <dsp:cNvPr id="0" name=""/>
        <dsp:cNvSpPr/>
      </dsp:nvSpPr>
      <dsp:spPr>
        <a:xfrm>
          <a:off x="873083" y="2132147"/>
          <a:ext cx="1558319" cy="623327"/>
        </a:xfrm>
        <a:prstGeom prst="chevron">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t-EE" sz="1100" b="0" kern="1200" dirty="0"/>
            <a:t>Korterelamud, mis ei ole100% avaliku sektori asutuse omandis</a:t>
          </a:r>
        </a:p>
      </dsp:txBody>
      <dsp:txXfrm>
        <a:off x="1184747" y="2132147"/>
        <a:ext cx="934992" cy="623327"/>
      </dsp:txXfrm>
    </dsp:sp>
    <dsp:sp modelId="{82F3B19B-8628-4324-A57B-D7510FF6AECF}">
      <dsp:nvSpPr>
        <dsp:cNvPr id="0" name=""/>
        <dsp:cNvSpPr/>
      </dsp:nvSpPr>
      <dsp:spPr>
        <a:xfrm>
          <a:off x="2228821" y="2185130"/>
          <a:ext cx="2461751" cy="517362"/>
        </a:xfrm>
        <a:prstGeom prst="chevron">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t-EE" sz="1500" kern="1200" dirty="0"/>
            <a:t>~ 2309 hoonet</a:t>
          </a:r>
        </a:p>
        <a:p>
          <a:pPr marL="0" lvl="0" indent="0" algn="ctr" defTabSz="666750">
            <a:lnSpc>
              <a:spcPct val="90000"/>
            </a:lnSpc>
            <a:spcBef>
              <a:spcPct val="0"/>
            </a:spcBef>
            <a:spcAft>
              <a:spcPct val="35000"/>
            </a:spcAft>
            <a:buNone/>
          </a:pPr>
          <a:r>
            <a:rPr lang="et-EE" sz="1500" kern="1200" dirty="0"/>
            <a:t>~ 5 519 000 m</a:t>
          </a:r>
          <a:r>
            <a:rPr lang="et-EE" sz="1500" kern="1200" baseline="30000" dirty="0"/>
            <a:t>2</a:t>
          </a:r>
          <a:endParaRPr lang="et-EE" sz="1500" kern="1200" dirty="0"/>
        </a:p>
      </dsp:txBody>
      <dsp:txXfrm>
        <a:off x="2487502" y="2185130"/>
        <a:ext cx="1944389" cy="517362"/>
      </dsp:txXfrm>
    </dsp:sp>
    <dsp:sp modelId="{5A1D66C9-352F-4A00-9575-19CA31E1EE6A}">
      <dsp:nvSpPr>
        <dsp:cNvPr id="0" name=""/>
        <dsp:cNvSpPr/>
      </dsp:nvSpPr>
      <dsp:spPr>
        <a:xfrm>
          <a:off x="873083" y="2842741"/>
          <a:ext cx="1558319" cy="623327"/>
        </a:xfrm>
        <a:prstGeom prst="chevron">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t-EE" sz="1100" b="1" kern="1200" dirty="0"/>
            <a:t>Avaliku sektori asutuste hooned, A-C-klass</a:t>
          </a:r>
        </a:p>
      </dsp:txBody>
      <dsp:txXfrm>
        <a:off x="1184747" y="2842741"/>
        <a:ext cx="934992" cy="623327"/>
      </dsp:txXfrm>
    </dsp:sp>
    <dsp:sp modelId="{025EEC86-36EF-4538-9B9D-61F03CE1490C}">
      <dsp:nvSpPr>
        <dsp:cNvPr id="0" name=""/>
        <dsp:cNvSpPr/>
      </dsp:nvSpPr>
      <dsp:spPr>
        <a:xfrm>
          <a:off x="2228821" y="2895724"/>
          <a:ext cx="2602512" cy="517362"/>
        </a:xfrm>
        <a:prstGeom prst="chevron">
          <a:avLst/>
        </a:prstGeom>
        <a:solidFill>
          <a:schemeClr val="accent6">
            <a:tint val="40000"/>
            <a:alpha val="90000"/>
            <a:hueOff val="0"/>
            <a:satOff val="0"/>
            <a:lumOff val="0"/>
            <a:alphaOff val="0"/>
          </a:schemeClr>
        </a:solidFill>
        <a:ln w="635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t-EE" sz="1500" b="0" kern="1200" dirty="0"/>
            <a:t>~ 963 hoonet</a:t>
          </a:r>
        </a:p>
        <a:p>
          <a:pPr marL="0" lvl="0" indent="0" algn="ctr" defTabSz="666750">
            <a:lnSpc>
              <a:spcPct val="90000"/>
            </a:lnSpc>
            <a:spcBef>
              <a:spcPct val="0"/>
            </a:spcBef>
            <a:spcAft>
              <a:spcPct val="35000"/>
            </a:spcAft>
            <a:buNone/>
          </a:pPr>
          <a:r>
            <a:rPr lang="et-EE" sz="1500" b="0" kern="1200" dirty="0"/>
            <a:t>~ 2 500 000 m</a:t>
          </a:r>
          <a:r>
            <a:rPr lang="et-EE" sz="1500" b="0" kern="1200" baseline="30000" dirty="0"/>
            <a:t>2</a:t>
          </a:r>
          <a:r>
            <a:rPr lang="et-EE" sz="1500" b="0" kern="1200" dirty="0"/>
            <a:t> </a:t>
          </a:r>
        </a:p>
      </dsp:txBody>
      <dsp:txXfrm>
        <a:off x="2487502" y="2895724"/>
        <a:ext cx="2085150" cy="517362"/>
      </dsp:txXfrm>
    </dsp:sp>
    <dsp:sp modelId="{1D03094B-36FE-459E-8C5D-32407765B8DB}">
      <dsp:nvSpPr>
        <dsp:cNvPr id="0" name=""/>
        <dsp:cNvSpPr/>
      </dsp:nvSpPr>
      <dsp:spPr>
        <a:xfrm>
          <a:off x="873083" y="3553335"/>
          <a:ext cx="1558319" cy="623327"/>
        </a:xfrm>
        <a:prstGeom prst="chevron">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t-EE" sz="1100" b="1" kern="1200" dirty="0"/>
            <a:t>Baastase</a:t>
          </a:r>
        </a:p>
      </dsp:txBody>
      <dsp:txXfrm>
        <a:off x="1184747" y="3553335"/>
        <a:ext cx="934992" cy="623327"/>
      </dsp:txXfrm>
    </dsp:sp>
    <dsp:sp modelId="{3FEADA2E-1A23-47CB-8DDB-C0CA8DA661AF}">
      <dsp:nvSpPr>
        <dsp:cNvPr id="0" name=""/>
        <dsp:cNvSpPr/>
      </dsp:nvSpPr>
      <dsp:spPr>
        <a:xfrm>
          <a:off x="2228821" y="3606318"/>
          <a:ext cx="2658814" cy="517362"/>
        </a:xfrm>
        <a:prstGeom prst="chevron">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t-EE" sz="1500" b="0" kern="1200" dirty="0"/>
            <a:t>~ 3759 hoonet</a:t>
          </a:r>
        </a:p>
        <a:p>
          <a:pPr marL="0" lvl="0" indent="0" algn="ctr" defTabSz="666750">
            <a:lnSpc>
              <a:spcPct val="90000"/>
            </a:lnSpc>
            <a:spcBef>
              <a:spcPct val="0"/>
            </a:spcBef>
            <a:spcAft>
              <a:spcPct val="35000"/>
            </a:spcAft>
            <a:buNone/>
          </a:pPr>
          <a:r>
            <a:rPr lang="et-EE" sz="1500" b="0" kern="1200" dirty="0"/>
            <a:t>~ 6 550 000 m</a:t>
          </a:r>
          <a:r>
            <a:rPr lang="et-EE" sz="1500" b="0" kern="1200" baseline="30000" dirty="0"/>
            <a:t>2</a:t>
          </a:r>
          <a:r>
            <a:rPr lang="et-EE" sz="1500" b="0" kern="1200" dirty="0"/>
            <a:t> </a:t>
          </a:r>
        </a:p>
      </dsp:txBody>
      <dsp:txXfrm>
        <a:off x="2487502" y="3606318"/>
        <a:ext cx="2141452" cy="517362"/>
      </dsp:txXfrm>
    </dsp:sp>
  </dsp:spTree>
</dsp:drawing>
</file>

<file path=word/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Soraine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Soraine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Soraine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roperties xmlns="http://www.imanage.com/work/xmlschema">
  <documentid>LEGAL!11610477.5</documentid>
  <senderid>KASPAR.E</senderid>
  <senderemail>KASPAR.ENDRIKSON@SORAINEN.COM</senderemail>
  <lastmodified>2024-07-10T18:18:00.0000000+03:00</lastmodified>
  <database>LEGAL</database>
</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e293f50e-b80d-400a-80a1-6226c80ebbbb" xsi:nil="true"/>
    <lcf76f155ced4ddcb4097134ff3c332f xmlns="c8ae1d7c-2bd3-44b1-9ec8-2a84712b19ec">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3E579B56BAECA84AA24CE2339784D7AE" ma:contentTypeVersion="13" ma:contentTypeDescription="Create a new document." ma:contentTypeScope="" ma:versionID="2244e8f1a4ab10c81a29a76654b4211f">
  <xsd:schema xmlns:xsd="http://www.w3.org/2001/XMLSchema" xmlns:xs="http://www.w3.org/2001/XMLSchema" xmlns:p="http://schemas.microsoft.com/office/2006/metadata/properties" xmlns:ns2="c8ae1d7c-2bd3-44b1-9ec8-2a84712b19ec" xmlns:ns3="e293f50e-b80d-400a-80a1-6226c80ebbbb" targetNamespace="http://schemas.microsoft.com/office/2006/metadata/properties" ma:root="true" ma:fieldsID="2fe41b861918e6a5662e8cbedc626da3" ns2:_="" ns3:_="">
    <xsd:import namespace="c8ae1d7c-2bd3-44b1-9ec8-2a84712b19ec"/>
    <xsd:import namespace="e293f50e-b80d-400a-80a1-6226c80ebbb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MediaServiceLocation"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ae1d7c-2bd3-44b1-9ec8-2a84712b19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Location" ma:index="16" nillable="true" ma:displayName="Location" ma:description="" ma:indexed="true"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8bf6974d-894c-4b76-94e9-da4eaeb0c39e"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93f50e-b80d-400a-80a1-6226c80ebbbb"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e3ac19ad-e708-4eb4-b683-f81515613e9c}" ma:internalName="TaxCatchAll" ma:showField="CatchAllData" ma:web="e293f50e-b80d-400a-80a1-6226c80ebbb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6334C5C-90B7-40BD-84FE-ED0CABBA94AF}">
  <ds:schemaRefs>
    <ds:schemaRef ds:uri="http://www.imanage.com/work/xmlschema"/>
  </ds:schemaRefs>
</ds:datastoreItem>
</file>

<file path=customXml/itemProps2.xml><?xml version="1.0" encoding="utf-8"?>
<ds:datastoreItem xmlns:ds="http://schemas.openxmlformats.org/officeDocument/2006/customXml" ds:itemID="{72CBE461-861B-4E34-8893-CF0A08E04153}">
  <ds:schemaRefs>
    <ds:schemaRef ds:uri="http://schemas.openxmlformats.org/officeDocument/2006/bibliography"/>
  </ds:schemaRefs>
</ds:datastoreItem>
</file>

<file path=customXml/itemProps3.xml><?xml version="1.0" encoding="utf-8"?>
<ds:datastoreItem xmlns:ds="http://schemas.openxmlformats.org/officeDocument/2006/customXml" ds:itemID="{3A61C09C-4FE6-4968-B242-1B2C5C1D259C}">
  <ds:schemaRefs>
    <ds:schemaRef ds:uri="http://schemas.microsoft.com/sharepoint/v3/contenttype/forms"/>
  </ds:schemaRefs>
</ds:datastoreItem>
</file>

<file path=customXml/itemProps4.xml><?xml version="1.0" encoding="utf-8"?>
<ds:datastoreItem xmlns:ds="http://schemas.openxmlformats.org/officeDocument/2006/customXml" ds:itemID="{3AEB8060-E42F-43CC-85D8-15AAC9CFB29F}">
  <ds:schemaRefs>
    <ds:schemaRef ds:uri="http://schemas.microsoft.com/office/2006/metadata/properties"/>
    <ds:schemaRef ds:uri="http://schemas.microsoft.com/office/infopath/2007/PartnerControls"/>
    <ds:schemaRef ds:uri="e293f50e-b80d-400a-80a1-6226c80ebbbb"/>
    <ds:schemaRef ds:uri="c8ae1d7c-2bd3-44b1-9ec8-2a84712b19ec"/>
  </ds:schemaRefs>
</ds:datastoreItem>
</file>

<file path=customXml/itemProps5.xml><?xml version="1.0" encoding="utf-8"?>
<ds:datastoreItem xmlns:ds="http://schemas.openxmlformats.org/officeDocument/2006/customXml" ds:itemID="{73DC3394-B4B8-4EDC-B821-7FBF5F526A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ae1d7c-2bd3-44b1-9ec8-2a84712b19ec"/>
    <ds:schemaRef ds:uri="e293f50e-b80d-400a-80a1-6226c80ebb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9764</TotalTime>
  <Pages>1</Pages>
  <Words>26555</Words>
  <Characters>197043</Characters>
  <Application>Microsoft Office Word</Application>
  <DocSecurity>0</DocSecurity>
  <Lines>3717</Lines>
  <Paragraphs>1531</Paragraphs>
  <ScaleCrop>false</ScaleCrop>
  <HeadingPairs>
    <vt:vector size="2" baseType="variant">
      <vt:variant>
        <vt:lpstr>Pealkiri</vt:lpstr>
      </vt:variant>
      <vt:variant>
        <vt:i4>1</vt:i4>
      </vt:variant>
    </vt:vector>
  </HeadingPairs>
  <TitlesOfParts>
    <vt:vector size="1" baseType="lpstr">
      <vt:lpstr>EnKS jt muutmise eelnõu SK</vt:lpstr>
    </vt:vector>
  </TitlesOfParts>
  <Company/>
  <LinksUpToDate>false</LinksUpToDate>
  <CharactersWithSpaces>222067</CharactersWithSpaces>
  <SharedDoc>false</SharedDoc>
  <HLinks>
    <vt:vector size="522" baseType="variant">
      <vt:variant>
        <vt:i4>4849744</vt:i4>
      </vt:variant>
      <vt:variant>
        <vt:i4>57</vt:i4>
      </vt:variant>
      <vt:variant>
        <vt:i4>0</vt:i4>
      </vt:variant>
      <vt:variant>
        <vt:i4>5</vt:i4>
      </vt:variant>
      <vt:variant>
        <vt:lpwstr>https://www.interregeurope.eu/good-practices/public-sector-monitoring-reporting-programme</vt:lpwstr>
      </vt:variant>
      <vt:variant>
        <vt:lpwstr/>
      </vt:variant>
      <vt:variant>
        <vt:i4>4915265</vt:i4>
      </vt:variant>
      <vt:variant>
        <vt:i4>54</vt:i4>
      </vt:variant>
      <vt:variant>
        <vt:i4>0</vt:i4>
      </vt:variant>
      <vt:variant>
        <vt:i4>5</vt:i4>
      </vt:variant>
      <vt:variant>
        <vt:lpwstr>https://ultantechnologies.com/energy-efficiency-in-public-buildings/</vt:lpwstr>
      </vt:variant>
      <vt:variant>
        <vt:lpwstr/>
      </vt:variant>
      <vt:variant>
        <vt:i4>5177413</vt:i4>
      </vt:variant>
      <vt:variant>
        <vt:i4>51</vt:i4>
      </vt:variant>
      <vt:variant>
        <vt:i4>0</vt:i4>
      </vt:variant>
      <vt:variant>
        <vt:i4>5</vt:i4>
      </vt:variant>
      <vt:variant>
        <vt:lpwstr>https://www.klima-agence.lu/en/enercoach</vt:lpwstr>
      </vt:variant>
      <vt:variant>
        <vt:lpwstr/>
      </vt:variant>
      <vt:variant>
        <vt:i4>3407995</vt:i4>
      </vt:variant>
      <vt:variant>
        <vt:i4>48</vt:i4>
      </vt:variant>
      <vt:variant>
        <vt:i4>0</vt:i4>
      </vt:variant>
      <vt:variant>
        <vt:i4>5</vt:i4>
      </vt:variant>
      <vt:variant>
        <vt:lpwstr>https://www.isge.hr/login.xhtml</vt:lpwstr>
      </vt:variant>
      <vt:variant>
        <vt:lpwstr/>
      </vt:variant>
      <vt:variant>
        <vt:i4>2752619</vt:i4>
      </vt:variant>
      <vt:variant>
        <vt:i4>45</vt:i4>
      </vt:variant>
      <vt:variant>
        <vt:i4>0</vt:i4>
      </vt:variant>
      <vt:variant>
        <vt:i4>5</vt:i4>
      </vt:variant>
      <vt:variant>
        <vt:lpwstr>https://kik.ee/et/toetavad-tegevused/ettevotete-ressursitohusus</vt:lpwstr>
      </vt:variant>
      <vt:variant>
        <vt:lpwstr/>
      </vt:variant>
      <vt:variant>
        <vt:i4>6488135</vt:i4>
      </vt:variant>
      <vt:variant>
        <vt:i4>42</vt:i4>
      </vt:variant>
      <vt:variant>
        <vt:i4>0</vt:i4>
      </vt:variant>
      <vt:variant>
        <vt:i4>5</vt:i4>
      </vt:variant>
      <vt:variant>
        <vt:lpwstr>https://eur-lex.europa.eu/legal-content/ET/TXT/PDF/?uri=OJ:L_202401364</vt:lpwstr>
      </vt:variant>
      <vt:variant>
        <vt:lpwstr/>
      </vt:variant>
      <vt:variant>
        <vt:i4>3145766</vt:i4>
      </vt:variant>
      <vt:variant>
        <vt:i4>39</vt:i4>
      </vt:variant>
      <vt:variant>
        <vt:i4>0</vt:i4>
      </vt:variant>
      <vt:variant>
        <vt:i4>5</vt:i4>
      </vt:variant>
      <vt:variant>
        <vt:lpwstr>https://www.kutseregister.ee/ctrl/et/Standardid/vaata/11250808</vt:lpwstr>
      </vt:variant>
      <vt:variant>
        <vt:lpwstr/>
      </vt:variant>
      <vt:variant>
        <vt:i4>3145774</vt:i4>
      </vt:variant>
      <vt:variant>
        <vt:i4>36</vt:i4>
      </vt:variant>
      <vt:variant>
        <vt:i4>0</vt:i4>
      </vt:variant>
      <vt:variant>
        <vt:i4>5</vt:i4>
      </vt:variant>
      <vt:variant>
        <vt:lpwstr>https://www.kutseregister.ee/ctrl/et/Standardid/vaata/11250787</vt:lpwstr>
      </vt:variant>
      <vt:variant>
        <vt:lpwstr/>
      </vt:variant>
      <vt:variant>
        <vt:i4>3276846</vt:i4>
      </vt:variant>
      <vt:variant>
        <vt:i4>33</vt:i4>
      </vt:variant>
      <vt:variant>
        <vt:i4>0</vt:i4>
      </vt:variant>
      <vt:variant>
        <vt:i4>5</vt:i4>
      </vt:variant>
      <vt:variant>
        <vt:lpwstr>https://www.kutseregister.ee/ctrl/et/Standardid/vaata/11250587</vt:lpwstr>
      </vt:variant>
      <vt:variant>
        <vt:lpwstr/>
      </vt:variant>
      <vt:variant>
        <vt:i4>4325441</vt:i4>
      </vt:variant>
      <vt:variant>
        <vt:i4>30</vt:i4>
      </vt:variant>
      <vt:variant>
        <vt:i4>0</vt:i4>
      </vt:variant>
      <vt:variant>
        <vt:i4>5</vt:i4>
      </vt:variant>
      <vt:variant>
        <vt:lpwstr>https://energiatalgud.ee/</vt:lpwstr>
      </vt:variant>
      <vt:variant>
        <vt:lpwstr/>
      </vt:variant>
      <vt:variant>
        <vt:i4>2621541</vt:i4>
      </vt:variant>
      <vt:variant>
        <vt:i4>27</vt:i4>
      </vt:variant>
      <vt:variant>
        <vt:i4>0</vt:i4>
      </vt:variant>
      <vt:variant>
        <vt:i4>5</vt:i4>
      </vt:variant>
      <vt:variant>
        <vt:lpwstr>https://mkm.ee/hoiamekokku</vt:lpwstr>
      </vt:variant>
      <vt:variant>
        <vt:lpwstr/>
      </vt:variant>
      <vt:variant>
        <vt:i4>3014756</vt:i4>
      </vt:variant>
      <vt:variant>
        <vt:i4>24</vt:i4>
      </vt:variant>
      <vt:variant>
        <vt:i4>0</vt:i4>
      </vt:variant>
      <vt:variant>
        <vt:i4>5</vt:i4>
      </vt:variant>
      <vt:variant>
        <vt:lpwstr>https://eur-lex.europa.eu/legal-content/ET/TXT/HTML/?uri=OJ:L_202401716</vt:lpwstr>
      </vt:variant>
      <vt:variant>
        <vt:lpwstr>ntr48-L_202401716ET.000301-E0048</vt:lpwstr>
      </vt:variant>
      <vt:variant>
        <vt:i4>2097258</vt:i4>
      </vt:variant>
      <vt:variant>
        <vt:i4>21</vt:i4>
      </vt:variant>
      <vt:variant>
        <vt:i4>0</vt:i4>
      </vt:variant>
      <vt:variant>
        <vt:i4>5</vt:i4>
      </vt:variant>
      <vt:variant>
        <vt:lpwstr>https://eur-lex.europa.eu/legal-content/ET/TXT/HTML/?uri=OJ:L_202401716</vt:lpwstr>
      </vt:variant>
      <vt:variant>
        <vt:lpwstr>ntr46-L_202401716ET.000301-E0046</vt:lpwstr>
      </vt:variant>
      <vt:variant>
        <vt:i4>2621530</vt:i4>
      </vt:variant>
      <vt:variant>
        <vt:i4>18</vt:i4>
      </vt:variant>
      <vt:variant>
        <vt:i4>0</vt:i4>
      </vt:variant>
      <vt:variant>
        <vt:i4>5</vt:i4>
      </vt:variant>
      <vt:variant>
        <vt:lpwstr>mailto:triin.nymann@kliimaministeerium.ee</vt:lpwstr>
      </vt:variant>
      <vt:variant>
        <vt:lpwstr/>
      </vt:variant>
      <vt:variant>
        <vt:i4>5963824</vt:i4>
      </vt:variant>
      <vt:variant>
        <vt:i4>15</vt:i4>
      </vt:variant>
      <vt:variant>
        <vt:i4>0</vt:i4>
      </vt:variant>
      <vt:variant>
        <vt:i4>5</vt:i4>
      </vt:variant>
      <vt:variant>
        <vt:lpwstr>mailto:Kathlin.Oeselg@kliimaministeerium.ee</vt:lpwstr>
      </vt:variant>
      <vt:variant>
        <vt:lpwstr/>
      </vt:variant>
      <vt:variant>
        <vt:i4>1704057</vt:i4>
      </vt:variant>
      <vt:variant>
        <vt:i4>12</vt:i4>
      </vt:variant>
      <vt:variant>
        <vt:i4>0</vt:i4>
      </vt:variant>
      <vt:variant>
        <vt:i4>5</vt:i4>
      </vt:variant>
      <vt:variant>
        <vt:lpwstr>mailto:merike.koppel@justdigi.ee</vt:lpwstr>
      </vt:variant>
      <vt:variant>
        <vt:lpwstr/>
      </vt:variant>
      <vt:variant>
        <vt:i4>720995</vt:i4>
      </vt:variant>
      <vt:variant>
        <vt:i4>9</vt:i4>
      </vt:variant>
      <vt:variant>
        <vt:i4>0</vt:i4>
      </vt:variant>
      <vt:variant>
        <vt:i4>5</vt:i4>
      </vt:variant>
      <vt:variant>
        <vt:lpwstr>mailto:anastassia.batulin@kliimaministeerium.ee</vt:lpwstr>
      </vt:variant>
      <vt:variant>
        <vt:lpwstr/>
      </vt:variant>
      <vt:variant>
        <vt:i4>8192003</vt:i4>
      </vt:variant>
      <vt:variant>
        <vt:i4>6</vt:i4>
      </vt:variant>
      <vt:variant>
        <vt:i4>0</vt:i4>
      </vt:variant>
      <vt:variant>
        <vt:i4>5</vt:i4>
      </vt:variant>
      <vt:variant>
        <vt:lpwstr>mailto:liis.kilk@kliimaministeerium.ee</vt:lpwstr>
      </vt:variant>
      <vt:variant>
        <vt:lpwstr/>
      </vt:variant>
      <vt:variant>
        <vt:i4>6160442</vt:i4>
      </vt:variant>
      <vt:variant>
        <vt:i4>3</vt:i4>
      </vt:variant>
      <vt:variant>
        <vt:i4>0</vt:i4>
      </vt:variant>
      <vt:variant>
        <vt:i4>5</vt:i4>
      </vt:variant>
      <vt:variant>
        <vt:lpwstr>mailto:aleks.mark@kliimaministeerium.ee</vt:lpwstr>
      </vt:variant>
      <vt:variant>
        <vt:lpwstr/>
      </vt:variant>
      <vt:variant>
        <vt:i4>5570620</vt:i4>
      </vt:variant>
      <vt:variant>
        <vt:i4>0</vt:i4>
      </vt:variant>
      <vt:variant>
        <vt:i4>0</vt:i4>
      </vt:variant>
      <vt:variant>
        <vt:i4>5</vt:i4>
      </vt:variant>
      <vt:variant>
        <vt:lpwstr>mailto:riina.tamm@kliimaministeerium.ee</vt:lpwstr>
      </vt:variant>
      <vt:variant>
        <vt:lpwstr/>
      </vt:variant>
      <vt:variant>
        <vt:i4>6094879</vt:i4>
      </vt:variant>
      <vt:variant>
        <vt:i4>198</vt:i4>
      </vt:variant>
      <vt:variant>
        <vt:i4>0</vt:i4>
      </vt:variant>
      <vt:variant>
        <vt:i4>5</vt:i4>
      </vt:variant>
      <vt:variant>
        <vt:lpwstr>https://www.riigiteataja.ee/akt/12930302</vt:lpwstr>
      </vt:variant>
      <vt:variant>
        <vt:lpwstr/>
      </vt:variant>
      <vt:variant>
        <vt:i4>5832769</vt:i4>
      </vt:variant>
      <vt:variant>
        <vt:i4>195</vt:i4>
      </vt:variant>
      <vt:variant>
        <vt:i4>0</vt:i4>
      </vt:variant>
      <vt:variant>
        <vt:i4>5</vt:i4>
      </vt:variant>
      <vt:variant>
        <vt:lpwstr>https://energiatalgud.ee/node/8919?category=1706</vt:lpwstr>
      </vt:variant>
      <vt:variant>
        <vt:lpwstr/>
      </vt:variant>
      <vt:variant>
        <vt:i4>2752623</vt:i4>
      </vt:variant>
      <vt:variant>
        <vt:i4>192</vt:i4>
      </vt:variant>
      <vt:variant>
        <vt:i4>0</vt:i4>
      </vt:variant>
      <vt:variant>
        <vt:i4>5</vt:i4>
      </vt:variant>
      <vt:variant>
        <vt:lpwstr>https://energiatalgud.ee/sites/default/files/2024-04/Estonia_RenoWave_Comprehensive Executive Summary.pdf</vt:lpwstr>
      </vt:variant>
      <vt:variant>
        <vt:lpwstr/>
      </vt:variant>
      <vt:variant>
        <vt:i4>2555948</vt:i4>
      </vt:variant>
      <vt:variant>
        <vt:i4>189</vt:i4>
      </vt:variant>
      <vt:variant>
        <vt:i4>0</vt:i4>
      </vt:variant>
      <vt:variant>
        <vt:i4>5</vt:i4>
      </vt:variant>
      <vt:variant>
        <vt:lpwstr>https://www.riigiteataja.ee/aktilisa/1241/1202/3007/VV_104m_lisa.pdf</vt:lpwstr>
      </vt:variant>
      <vt:variant>
        <vt:lpwstr/>
      </vt:variant>
      <vt:variant>
        <vt:i4>6422569</vt:i4>
      </vt:variant>
      <vt:variant>
        <vt:i4>186</vt:i4>
      </vt:variant>
      <vt:variant>
        <vt:i4>0</vt:i4>
      </vt:variant>
      <vt:variant>
        <vt:i4>5</vt:i4>
      </vt:variant>
      <vt:variant>
        <vt:lpwstr>https://eelnoud.valitsus.ee/main/mount/docList/bf71c185-81f0-44c7-89db-c3f0736c0af7?activity=1</vt:lpwstr>
      </vt:variant>
      <vt:variant>
        <vt:lpwstr>Fqm3rket</vt:lpwstr>
      </vt:variant>
      <vt:variant>
        <vt:i4>5832720</vt:i4>
      </vt:variant>
      <vt:variant>
        <vt:i4>183</vt:i4>
      </vt:variant>
      <vt:variant>
        <vt:i4>0</vt:i4>
      </vt:variant>
      <vt:variant>
        <vt:i4>5</vt:i4>
      </vt:variant>
      <vt:variant>
        <vt:lpwstr>https://www.riigiteataja.ee/akt/124112023007</vt:lpwstr>
      </vt:variant>
      <vt:variant>
        <vt:lpwstr/>
      </vt:variant>
      <vt:variant>
        <vt:i4>2162731</vt:i4>
      </vt:variant>
      <vt:variant>
        <vt:i4>180</vt:i4>
      </vt:variant>
      <vt:variant>
        <vt:i4>0</vt:i4>
      </vt:variant>
      <vt:variant>
        <vt:i4>5</vt:i4>
      </vt:variant>
      <vt:variant>
        <vt:lpwstr>https://www.kik.ee/et/toetatavad-tegevused/kliima-ja-energiapoliitika-uuringud</vt:lpwstr>
      </vt:variant>
      <vt:variant>
        <vt:lpwstr/>
      </vt:variant>
      <vt:variant>
        <vt:i4>3407970</vt:i4>
      </vt:variant>
      <vt:variant>
        <vt:i4>177</vt:i4>
      </vt:variant>
      <vt:variant>
        <vt:i4>0</vt:i4>
      </vt:variant>
      <vt:variant>
        <vt:i4>5</vt:i4>
      </vt:variant>
      <vt:variant>
        <vt:lpwstr>https://www.riigikogu.ee/download/b865ca8a-b1f6-4e65-9c6a-cfebec6b3ad6</vt:lpwstr>
      </vt:variant>
      <vt:variant>
        <vt:lpwstr/>
      </vt:variant>
      <vt:variant>
        <vt:i4>4980811</vt:i4>
      </vt:variant>
      <vt:variant>
        <vt:i4>174</vt:i4>
      </vt:variant>
      <vt:variant>
        <vt:i4>0</vt:i4>
      </vt:variant>
      <vt:variant>
        <vt:i4>5</vt:i4>
      </vt:variant>
      <vt:variant>
        <vt:lpwstr>https://minuomavalitsus.ee/muud-toolauad/kinnisvara-ulevaade</vt:lpwstr>
      </vt:variant>
      <vt:variant>
        <vt:lpwstr/>
      </vt:variant>
      <vt:variant>
        <vt:i4>3342382</vt:i4>
      </vt:variant>
      <vt:variant>
        <vt:i4>171</vt:i4>
      </vt:variant>
      <vt:variant>
        <vt:i4>0</vt:i4>
      </vt:variant>
      <vt:variant>
        <vt:i4>5</vt:i4>
      </vt:variant>
      <vt:variant>
        <vt:lpwstr>https://view.officeapps.live.com/op/view.aspx?src=https%3A%2F%2Fwww.fin.ee%2Fsites%2Fdefault%2Ffiles%2Fdocuments%2F2025-09%2F2026.%2520aasta%2520riigieelarve%2520seletuskiri%2520.docx&amp;wdOrigin=BROWSELINK</vt:lpwstr>
      </vt:variant>
      <vt:variant>
        <vt:lpwstr/>
      </vt:variant>
      <vt:variant>
        <vt:i4>3801170</vt:i4>
      </vt:variant>
      <vt:variant>
        <vt:i4>168</vt:i4>
      </vt:variant>
      <vt:variant>
        <vt:i4>0</vt:i4>
      </vt:variant>
      <vt:variant>
        <vt:i4>5</vt:i4>
      </vt:variant>
      <vt:variant>
        <vt:lpwstr>https://commission.europa.eu/topics/eu-competitiveness/clean-industrial-deal_et</vt:lpwstr>
      </vt:variant>
      <vt:variant>
        <vt:lpwstr/>
      </vt:variant>
      <vt:variant>
        <vt:i4>6553680</vt:i4>
      </vt:variant>
      <vt:variant>
        <vt:i4>165</vt:i4>
      </vt:variant>
      <vt:variant>
        <vt:i4>0</vt:i4>
      </vt:variant>
      <vt:variant>
        <vt:i4>5</vt:i4>
      </vt:variant>
      <vt:variant>
        <vt:lpwstr>https://www.consilium.europa.eu/et/policies/competitiveness-compass/?utm_source=chatgpt.com</vt:lpwstr>
      </vt:variant>
      <vt:variant>
        <vt:lpwstr/>
      </vt:variant>
      <vt:variant>
        <vt:i4>7143509</vt:i4>
      </vt:variant>
      <vt:variant>
        <vt:i4>162</vt:i4>
      </vt:variant>
      <vt:variant>
        <vt:i4>0</vt:i4>
      </vt:variant>
      <vt:variant>
        <vt:i4>5</vt:i4>
      </vt:variant>
      <vt:variant>
        <vt:lpwstr>https://commission.europa.eu/topics/eu-competitiveness/draghi-report_en?prefLang=et</vt:lpwstr>
      </vt:variant>
      <vt:variant>
        <vt:lpwstr/>
      </vt:variant>
      <vt:variant>
        <vt:i4>6488134</vt:i4>
      </vt:variant>
      <vt:variant>
        <vt:i4>159</vt:i4>
      </vt:variant>
      <vt:variant>
        <vt:i4>0</vt:i4>
      </vt:variant>
      <vt:variant>
        <vt:i4>5</vt:i4>
      </vt:variant>
      <vt:variant>
        <vt:lpwstr>https://eur-lex.europa.eu/legal-content/ET/TXT/PDF/?uri=OJ:L_202401275</vt:lpwstr>
      </vt:variant>
      <vt:variant>
        <vt:lpwstr/>
      </vt:variant>
      <vt:variant>
        <vt:i4>74</vt:i4>
      </vt:variant>
      <vt:variant>
        <vt:i4>156</vt:i4>
      </vt:variant>
      <vt:variant>
        <vt:i4>0</vt:i4>
      </vt:variant>
      <vt:variant>
        <vt:i4>5</vt:i4>
      </vt:variant>
      <vt:variant>
        <vt:lpwstr>https://policy-reporting-platform.ec.europa.eu/Reporting/web/registration</vt:lpwstr>
      </vt:variant>
      <vt:variant>
        <vt:lpwstr/>
      </vt:variant>
      <vt:variant>
        <vt:i4>4522091</vt:i4>
      </vt:variant>
      <vt:variant>
        <vt:i4>153</vt:i4>
      </vt:variant>
      <vt:variant>
        <vt:i4>0</vt:i4>
      </vt:variant>
      <vt:variant>
        <vt:i4>5</vt:i4>
      </vt:variant>
      <vt:variant>
        <vt:lpwstr>https://energy.ec.europa.eu/topics/energy-efficiency/energy-efficiency-targets-directive-and-rules/energy-efficiency-directive/energy-performance-data-centres_en</vt:lpwstr>
      </vt:variant>
      <vt:variant>
        <vt:lpwstr/>
      </vt:variant>
      <vt:variant>
        <vt:i4>6684710</vt:i4>
      </vt:variant>
      <vt:variant>
        <vt:i4>150</vt:i4>
      </vt:variant>
      <vt:variant>
        <vt:i4>0</vt:i4>
      </vt:variant>
      <vt:variant>
        <vt:i4>5</vt:i4>
      </vt:variant>
      <vt:variant>
        <vt:lpwstr>https://www.iea.org/commentaries/what-the-data-centre-and-ai-boom-could-mean-for-the-energy-sector</vt:lpwstr>
      </vt:variant>
      <vt:variant>
        <vt:lpwstr/>
      </vt:variant>
      <vt:variant>
        <vt:i4>917584</vt:i4>
      </vt:variant>
      <vt:variant>
        <vt:i4>147</vt:i4>
      </vt:variant>
      <vt:variant>
        <vt:i4>0</vt:i4>
      </vt:variant>
      <vt:variant>
        <vt:i4>5</vt:i4>
      </vt:variant>
      <vt:variant>
        <vt:lpwstr>https://www.iea.org/commentaries/how-will-artificial-intelligence-transform-energy-innovation</vt:lpwstr>
      </vt:variant>
      <vt:variant>
        <vt:lpwstr/>
      </vt:variant>
      <vt:variant>
        <vt:i4>7077916</vt:i4>
      </vt:variant>
      <vt:variant>
        <vt:i4>144</vt:i4>
      </vt:variant>
      <vt:variant>
        <vt:i4>0</vt:i4>
      </vt:variant>
      <vt:variant>
        <vt:i4>5</vt:i4>
      </vt:variant>
      <vt:variant>
        <vt:lpwstr>https://commission.europa.eu/strategy-and-policy/priorities-2019-2024/europe-fit-digital-age/europes-digital-decade-digital-targets-2030_et</vt:lpwstr>
      </vt:variant>
      <vt:variant>
        <vt:lpwstr/>
      </vt:variant>
      <vt:variant>
        <vt:i4>7405625</vt:i4>
      </vt:variant>
      <vt:variant>
        <vt:i4>141</vt:i4>
      </vt:variant>
      <vt:variant>
        <vt:i4>0</vt:i4>
      </vt:variant>
      <vt:variant>
        <vt:i4>5</vt:i4>
      </vt:variant>
      <vt:variant>
        <vt:lpwstr>https://realtimeeconomy.ee/mis-reaalajamajandus-rte</vt:lpwstr>
      </vt:variant>
      <vt:variant>
        <vt:lpwstr/>
      </vt:variant>
      <vt:variant>
        <vt:i4>5963799</vt:i4>
      </vt:variant>
      <vt:variant>
        <vt:i4>138</vt:i4>
      </vt:variant>
      <vt:variant>
        <vt:i4>0</vt:i4>
      </vt:variant>
      <vt:variant>
        <vt:i4>5</vt:i4>
      </vt:variant>
      <vt:variant>
        <vt:lpwstr>https://www.riigiteataja.ee/akt/120112020005</vt:lpwstr>
      </vt:variant>
      <vt:variant>
        <vt:lpwstr/>
      </vt:variant>
      <vt:variant>
        <vt:i4>7733286</vt:i4>
      </vt:variant>
      <vt:variant>
        <vt:i4>135</vt:i4>
      </vt:variant>
      <vt:variant>
        <vt:i4>0</vt:i4>
      </vt:variant>
      <vt:variant>
        <vt:i4>5</vt:i4>
      </vt:variant>
      <vt:variant>
        <vt:lpwstr>https://www.kutseregister.ee/ctrl/et/Standardid/exportPdf/11326725/?nocache=p8ee766f28</vt:lpwstr>
      </vt:variant>
      <vt:variant>
        <vt:lpwstr/>
      </vt:variant>
      <vt:variant>
        <vt:i4>65541</vt:i4>
      </vt:variant>
      <vt:variant>
        <vt:i4>132</vt:i4>
      </vt:variant>
      <vt:variant>
        <vt:i4>0</vt:i4>
      </vt:variant>
      <vt:variant>
        <vt:i4>5</vt:i4>
      </vt:variant>
      <vt:variant>
        <vt:lpwstr>https://www.fin.ee/riigi-rahandus-ja-maksud/valistoetused/toetusfondid-ja-programmid</vt:lpwstr>
      </vt:variant>
      <vt:variant>
        <vt:lpwstr>sotsiaalne-kliimafon</vt:lpwstr>
      </vt:variant>
      <vt:variant>
        <vt:i4>6946920</vt:i4>
      </vt:variant>
      <vt:variant>
        <vt:i4>129</vt:i4>
      </vt:variant>
      <vt:variant>
        <vt:i4>0</vt:i4>
      </vt:variant>
      <vt:variant>
        <vt:i4>5</vt:i4>
      </vt:variant>
      <vt:variant>
        <vt:lpwstr>https://stat.ee/et/avasta-statistikat/valdkonnad/heaolu/leibkonnad</vt:lpwstr>
      </vt:variant>
      <vt:variant>
        <vt:lpwstr/>
      </vt:variant>
      <vt:variant>
        <vt:i4>3014693</vt:i4>
      </vt:variant>
      <vt:variant>
        <vt:i4>126</vt:i4>
      </vt:variant>
      <vt:variant>
        <vt:i4>0</vt:i4>
      </vt:variant>
      <vt:variant>
        <vt:i4>5</vt:i4>
      </vt:variant>
      <vt:variant>
        <vt:lpwstr>https://eelnoud.valitsus.ee/main/mount/docList/bf71c185-81f0-44c7-89db-c3f0736c0af7?activity=2</vt:lpwstr>
      </vt:variant>
      <vt:variant>
        <vt:lpwstr>tcGrVOUL</vt:lpwstr>
      </vt:variant>
      <vt:variant>
        <vt:i4>5832720</vt:i4>
      </vt:variant>
      <vt:variant>
        <vt:i4>123</vt:i4>
      </vt:variant>
      <vt:variant>
        <vt:i4>0</vt:i4>
      </vt:variant>
      <vt:variant>
        <vt:i4>5</vt:i4>
      </vt:variant>
      <vt:variant>
        <vt:lpwstr>https://www.riigiteataja.ee/akt/124112023007</vt:lpwstr>
      </vt:variant>
      <vt:variant>
        <vt:lpwstr/>
      </vt:variant>
      <vt:variant>
        <vt:i4>6357066</vt:i4>
      </vt:variant>
      <vt:variant>
        <vt:i4>120</vt:i4>
      </vt:variant>
      <vt:variant>
        <vt:i4>0</vt:i4>
      </vt:variant>
      <vt:variant>
        <vt:i4>5</vt:i4>
      </vt:variant>
      <vt:variant>
        <vt:lpwstr>https://eur-lex.europa.eu/legal-content/ET/TXT/PDF/?uri=OJ:L_202402481</vt:lpwstr>
      </vt:variant>
      <vt:variant>
        <vt:lpwstr/>
      </vt:variant>
      <vt:variant>
        <vt:i4>3473461</vt:i4>
      </vt:variant>
      <vt:variant>
        <vt:i4>117</vt:i4>
      </vt:variant>
      <vt:variant>
        <vt:i4>0</vt:i4>
      </vt:variant>
      <vt:variant>
        <vt:i4>5</vt:i4>
      </vt:variant>
      <vt:variant>
        <vt:lpwstr>https://www.riigiteataja.ee/akt/129072017006?leiaKehtiv</vt:lpwstr>
      </vt:variant>
      <vt:variant>
        <vt:lpwstr/>
      </vt:variant>
      <vt:variant>
        <vt:i4>8060989</vt:i4>
      </vt:variant>
      <vt:variant>
        <vt:i4>114</vt:i4>
      </vt:variant>
      <vt:variant>
        <vt:i4>0</vt:i4>
      </vt:variant>
      <vt:variant>
        <vt:i4>5</vt:i4>
      </vt:variant>
      <vt:variant>
        <vt:lpwstr>https://www.riigiteataja.ee/et/akt/117032026006</vt:lpwstr>
      </vt:variant>
      <vt:variant>
        <vt:lpwstr/>
      </vt:variant>
      <vt:variant>
        <vt:i4>8126526</vt:i4>
      </vt:variant>
      <vt:variant>
        <vt:i4>111</vt:i4>
      </vt:variant>
      <vt:variant>
        <vt:i4>0</vt:i4>
      </vt:variant>
      <vt:variant>
        <vt:i4>5</vt:i4>
      </vt:variant>
      <vt:variant>
        <vt:lpwstr>https://www.riigiteataja.ee/et/akt/130122025020</vt:lpwstr>
      </vt:variant>
      <vt:variant>
        <vt:lpwstr/>
      </vt:variant>
      <vt:variant>
        <vt:i4>393239</vt:i4>
      </vt:variant>
      <vt:variant>
        <vt:i4>108</vt:i4>
      </vt:variant>
      <vt:variant>
        <vt:i4>0</vt:i4>
      </vt:variant>
      <vt:variant>
        <vt:i4>5</vt:i4>
      </vt:variant>
      <vt:variant>
        <vt:lpwstr>https://view.officeapps.live.com/op/view.aspx?src=https%3A%2F%2Fkliimaministeerium.ee%2Fsites%2Fdefault%2Ffiles%2Fdocuments%2F2023-07%2FJuhend%2520avaliku%2520sektori%2520energiat%25C3%25B5hususlepingute%2520koostamiseks.docx&amp;wdOrigin=BROWSELINK</vt:lpwstr>
      </vt:variant>
      <vt:variant>
        <vt:lpwstr/>
      </vt:variant>
      <vt:variant>
        <vt:i4>131137</vt:i4>
      </vt:variant>
      <vt:variant>
        <vt:i4>105</vt:i4>
      </vt:variant>
      <vt:variant>
        <vt:i4>0</vt:i4>
      </vt:variant>
      <vt:variant>
        <vt:i4>5</vt:i4>
      </vt:variant>
      <vt:variant>
        <vt:lpwstr>https://kliimaministeerium.ee/sites/default/files/documents/2023-06/Hoonete rekonstrueerimise pikaajaline strateegia.pdf</vt:lpwstr>
      </vt:variant>
      <vt:variant>
        <vt:lpwstr/>
      </vt:variant>
      <vt:variant>
        <vt:i4>3473508</vt:i4>
      </vt:variant>
      <vt:variant>
        <vt:i4>102</vt:i4>
      </vt:variant>
      <vt:variant>
        <vt:i4>0</vt:i4>
      </vt:variant>
      <vt:variant>
        <vt:i4>5</vt:i4>
      </vt:variant>
      <vt:variant>
        <vt:lpwstr>https://www.riigiteataja.ee/akt/SHS</vt:lpwstr>
      </vt:variant>
      <vt:variant>
        <vt:lpwstr/>
      </vt:variant>
      <vt:variant>
        <vt:i4>6488134</vt:i4>
      </vt:variant>
      <vt:variant>
        <vt:i4>99</vt:i4>
      </vt:variant>
      <vt:variant>
        <vt:i4>0</vt:i4>
      </vt:variant>
      <vt:variant>
        <vt:i4>5</vt:i4>
      </vt:variant>
      <vt:variant>
        <vt:lpwstr>https://eur-lex.europa.eu/legal-content/ET/TXT/PDF/?uri=OJ:L_202401275</vt:lpwstr>
      </vt:variant>
      <vt:variant>
        <vt:lpwstr/>
      </vt:variant>
      <vt:variant>
        <vt:i4>5767194</vt:i4>
      </vt:variant>
      <vt:variant>
        <vt:i4>96</vt:i4>
      </vt:variant>
      <vt:variant>
        <vt:i4>0</vt:i4>
      </vt:variant>
      <vt:variant>
        <vt:i4>5</vt:i4>
      </vt:variant>
      <vt:variant>
        <vt:lpwstr>https://www.riigiteataja.ee/akt/108102024004</vt:lpwstr>
      </vt:variant>
      <vt:variant>
        <vt:lpwstr/>
      </vt:variant>
      <vt:variant>
        <vt:i4>5767186</vt:i4>
      </vt:variant>
      <vt:variant>
        <vt:i4>93</vt:i4>
      </vt:variant>
      <vt:variant>
        <vt:i4>0</vt:i4>
      </vt:variant>
      <vt:variant>
        <vt:i4>5</vt:i4>
      </vt:variant>
      <vt:variant>
        <vt:lpwstr>https://www.riigiteataja.ee/akt/110102024005</vt:lpwstr>
      </vt:variant>
      <vt:variant>
        <vt:lpwstr/>
      </vt:variant>
      <vt:variant>
        <vt:i4>1900632</vt:i4>
      </vt:variant>
      <vt:variant>
        <vt:i4>90</vt:i4>
      </vt:variant>
      <vt:variant>
        <vt:i4>0</vt:i4>
      </vt:variant>
      <vt:variant>
        <vt:i4>5</vt:i4>
      </vt:variant>
      <vt:variant>
        <vt:lpwstr>https://livekluster.ehr.ee/ui/ehr/v1/document/kp</vt:lpwstr>
      </vt:variant>
      <vt:variant>
        <vt:lpwstr/>
      </vt:variant>
      <vt:variant>
        <vt:i4>6225944</vt:i4>
      </vt:variant>
      <vt:variant>
        <vt:i4>87</vt:i4>
      </vt:variant>
      <vt:variant>
        <vt:i4>0</vt:i4>
      </vt:variant>
      <vt:variant>
        <vt:i4>5</vt:i4>
      </vt:variant>
      <vt:variant>
        <vt:lpwstr>https://www.riigiteataja.ee/akt/119032024003</vt:lpwstr>
      </vt:variant>
      <vt:variant>
        <vt:lpwstr/>
      </vt:variant>
      <vt:variant>
        <vt:i4>6225944</vt:i4>
      </vt:variant>
      <vt:variant>
        <vt:i4>84</vt:i4>
      </vt:variant>
      <vt:variant>
        <vt:i4>0</vt:i4>
      </vt:variant>
      <vt:variant>
        <vt:i4>5</vt:i4>
      </vt:variant>
      <vt:variant>
        <vt:lpwstr>https://www.riigiteataja.ee/akt/119032024003</vt:lpwstr>
      </vt:variant>
      <vt:variant>
        <vt:lpwstr/>
      </vt:variant>
      <vt:variant>
        <vt:i4>2162731</vt:i4>
      </vt:variant>
      <vt:variant>
        <vt:i4>81</vt:i4>
      </vt:variant>
      <vt:variant>
        <vt:i4>0</vt:i4>
      </vt:variant>
      <vt:variant>
        <vt:i4>5</vt:i4>
      </vt:variant>
      <vt:variant>
        <vt:lpwstr>https://www.kik.ee/et/toetatavad-tegevused/kliima-ja-energiapoliitika-uuringud</vt:lpwstr>
      </vt:variant>
      <vt:variant>
        <vt:lpwstr/>
      </vt:variant>
      <vt:variant>
        <vt:i4>5832774</vt:i4>
      </vt:variant>
      <vt:variant>
        <vt:i4>78</vt:i4>
      </vt:variant>
      <vt:variant>
        <vt:i4>0</vt:i4>
      </vt:variant>
      <vt:variant>
        <vt:i4>5</vt:i4>
      </vt:variant>
      <vt:variant>
        <vt:lpwstr>https://realtimeeconomy.ee/andmepohine-aruandlus</vt:lpwstr>
      </vt:variant>
      <vt:variant>
        <vt:lpwstr/>
      </vt:variant>
      <vt:variant>
        <vt:i4>851990</vt:i4>
      </vt:variant>
      <vt:variant>
        <vt:i4>75</vt:i4>
      </vt:variant>
      <vt:variant>
        <vt:i4>0</vt:i4>
      </vt:variant>
      <vt:variant>
        <vt:i4>5</vt:i4>
      </vt:variant>
      <vt:variant>
        <vt:lpwstr>https://www.riigikantselei.ee/hoone-indikatiivse-energiatohususe-klassi-reaalajas-maaramine-ning-energiatohususearvu-jarelevalve</vt:lpwstr>
      </vt:variant>
      <vt:variant>
        <vt:lpwstr/>
      </vt:variant>
      <vt:variant>
        <vt:i4>4194360</vt:i4>
      </vt:variant>
      <vt:variant>
        <vt:i4>72</vt:i4>
      </vt:variant>
      <vt:variant>
        <vt:i4>0</vt:i4>
      </vt:variant>
      <vt:variant>
        <vt:i4>5</vt:i4>
      </vt:variant>
      <vt:variant>
        <vt:lpwstr>https://kaitseministeerium.ee/sites/default/files/kaitseministeerium_kliimastrateegia.pdf</vt:lpwstr>
      </vt:variant>
      <vt:variant>
        <vt:lpwstr/>
      </vt:variant>
      <vt:variant>
        <vt:i4>3276913</vt:i4>
      </vt:variant>
      <vt:variant>
        <vt:i4>69</vt:i4>
      </vt:variant>
      <vt:variant>
        <vt:i4>0</vt:i4>
      </vt:variant>
      <vt:variant>
        <vt:i4>5</vt:i4>
      </vt:variant>
      <vt:variant>
        <vt:lpwstr>https://andmed.stat.ee/et/stat/majandus__energeetika__energia-tarbimine-ja-tootmine__aastastatistika/KE08/table/tableViewLayout2</vt:lpwstr>
      </vt:variant>
      <vt:variant>
        <vt:lpwstr/>
      </vt:variant>
      <vt:variant>
        <vt:i4>1900632</vt:i4>
      </vt:variant>
      <vt:variant>
        <vt:i4>66</vt:i4>
      </vt:variant>
      <vt:variant>
        <vt:i4>0</vt:i4>
      </vt:variant>
      <vt:variant>
        <vt:i4>5</vt:i4>
      </vt:variant>
      <vt:variant>
        <vt:lpwstr>https://livekluster.ehr.ee/ui/ehr/v1/document/kp</vt:lpwstr>
      </vt:variant>
      <vt:variant>
        <vt:lpwstr/>
      </vt:variant>
      <vt:variant>
        <vt:i4>6225944</vt:i4>
      </vt:variant>
      <vt:variant>
        <vt:i4>63</vt:i4>
      </vt:variant>
      <vt:variant>
        <vt:i4>0</vt:i4>
      </vt:variant>
      <vt:variant>
        <vt:i4>5</vt:i4>
      </vt:variant>
      <vt:variant>
        <vt:lpwstr>https://www.riigiteataja.ee/akt/119032024003</vt:lpwstr>
      </vt:variant>
      <vt:variant>
        <vt:lpwstr/>
      </vt:variant>
      <vt:variant>
        <vt:i4>3276860</vt:i4>
      </vt:variant>
      <vt:variant>
        <vt:i4>60</vt:i4>
      </vt:variant>
      <vt:variant>
        <vt:i4>0</vt:i4>
      </vt:variant>
      <vt:variant>
        <vt:i4>5</vt:i4>
      </vt:variant>
      <vt:variant>
        <vt:lpwstr>https://kaitseministeerium.ee/et/eesmargid-tegevused/kaitseministeeriumi-valitsemisala-kliimastrateegia</vt:lpwstr>
      </vt:variant>
      <vt:variant>
        <vt:lpwstr/>
      </vt:variant>
      <vt:variant>
        <vt:i4>3604527</vt:i4>
      </vt:variant>
      <vt:variant>
        <vt:i4>57</vt:i4>
      </vt:variant>
      <vt:variant>
        <vt:i4>0</vt:i4>
      </vt:variant>
      <vt:variant>
        <vt:i4>5</vt:i4>
      </vt:variant>
      <vt:variant>
        <vt:lpwstr>https://eda.europa.eu/what-we-do/eu-policies/consultation-forum</vt:lpwstr>
      </vt:variant>
      <vt:variant>
        <vt:lpwstr/>
      </vt:variant>
      <vt:variant>
        <vt:i4>1835014</vt:i4>
      </vt:variant>
      <vt:variant>
        <vt:i4>54</vt:i4>
      </vt:variant>
      <vt:variant>
        <vt:i4>0</vt:i4>
      </vt:variant>
      <vt:variant>
        <vt:i4>5</vt:i4>
      </vt:variant>
      <vt:variant>
        <vt:lpwstr>https://eda.europa.eu/docs/default-source/brochures/05-01-24-defence-energy-factsheet.pdf</vt:lpwstr>
      </vt:variant>
      <vt:variant>
        <vt:lpwstr/>
      </vt:variant>
      <vt:variant>
        <vt:i4>851980</vt:i4>
      </vt:variant>
      <vt:variant>
        <vt:i4>51</vt:i4>
      </vt:variant>
      <vt:variant>
        <vt:i4>0</vt:i4>
      </vt:variant>
      <vt:variant>
        <vt:i4>5</vt:i4>
      </vt:variant>
      <vt:variant>
        <vt:lpwstr>https://www.riigikontroll.ee/DesktopModules/DigiDetail/FileDownloader.aspx?AuditId=2497&amp;FileId=14550</vt:lpwstr>
      </vt:variant>
      <vt:variant>
        <vt:lpwstr/>
      </vt:variant>
      <vt:variant>
        <vt:i4>7471226</vt:i4>
      </vt:variant>
      <vt:variant>
        <vt:i4>48</vt:i4>
      </vt:variant>
      <vt:variant>
        <vt:i4>0</vt:i4>
      </vt:variant>
      <vt:variant>
        <vt:i4>5</vt:i4>
      </vt:variant>
      <vt:variant>
        <vt:lpwstr>https://eur-lex.europa.eu/legal-content/ET/TXT/HTML/?uri=CELEX:52020DC0299&amp;from=EN</vt:lpwstr>
      </vt:variant>
      <vt:variant>
        <vt:lpwstr/>
      </vt:variant>
      <vt:variant>
        <vt:i4>1638410</vt:i4>
      </vt:variant>
      <vt:variant>
        <vt:i4>45</vt:i4>
      </vt:variant>
      <vt:variant>
        <vt:i4>0</vt:i4>
      </vt:variant>
      <vt:variant>
        <vt:i4>5</vt:i4>
      </vt:variant>
      <vt:variant>
        <vt:lpwstr>https://eur-lex.europa.eu/legal-content/ET/TXT/PDF/?uri=CELEX:32018R1999</vt:lpwstr>
      </vt:variant>
      <vt:variant>
        <vt:lpwstr/>
      </vt:variant>
      <vt:variant>
        <vt:i4>1048591</vt:i4>
      </vt:variant>
      <vt:variant>
        <vt:i4>42</vt:i4>
      </vt:variant>
      <vt:variant>
        <vt:i4>0</vt:i4>
      </vt:variant>
      <vt:variant>
        <vt:i4>5</vt:i4>
      </vt:variant>
      <vt:variant>
        <vt:lpwstr>https://eur-lex.europa.eu/legal-content/ET/TXT/PDF/?uri=CELEX:32020R0852</vt:lpwstr>
      </vt:variant>
      <vt:variant>
        <vt:lpwstr/>
      </vt:variant>
      <vt:variant>
        <vt:i4>6684742</vt:i4>
      </vt:variant>
      <vt:variant>
        <vt:i4>39</vt:i4>
      </vt:variant>
      <vt:variant>
        <vt:i4>0</vt:i4>
      </vt:variant>
      <vt:variant>
        <vt:i4>5</vt:i4>
      </vt:variant>
      <vt:variant>
        <vt:lpwstr>https://eur-lex.europa.eu/legal-content/ET/TXT/PDF/?uri=OJ:L_202402143</vt:lpwstr>
      </vt:variant>
      <vt:variant>
        <vt:lpwstr/>
      </vt:variant>
      <vt:variant>
        <vt:i4>5832771</vt:i4>
      </vt:variant>
      <vt:variant>
        <vt:i4>36</vt:i4>
      </vt:variant>
      <vt:variant>
        <vt:i4>0</vt:i4>
      </vt:variant>
      <vt:variant>
        <vt:i4>5</vt:i4>
      </vt:variant>
      <vt:variant>
        <vt:lpwstr>https://www.fin.ee/riigihaldus-ja-avalik-teenistus-kinnisvara/riigihaldus/avaliku-sektori-statistika</vt:lpwstr>
      </vt:variant>
      <vt:variant>
        <vt:lpwstr/>
      </vt:variant>
      <vt:variant>
        <vt:i4>4325422</vt:i4>
      </vt:variant>
      <vt:variant>
        <vt:i4>33</vt:i4>
      </vt:variant>
      <vt:variant>
        <vt:i4>0</vt:i4>
      </vt:variant>
      <vt:variant>
        <vt:i4>5</vt:i4>
      </vt:variant>
      <vt:variant>
        <vt:lpwstr>https://www.stat.ee/sites/default/files/2026-01/%C3%9Cksuste nimekiri 01.12.2025 EMTAK 2025_rev.02.01.2026.xlsx</vt:lpwstr>
      </vt:variant>
      <vt:variant>
        <vt:lpwstr/>
      </vt:variant>
      <vt:variant>
        <vt:i4>7733359</vt:i4>
      </vt:variant>
      <vt:variant>
        <vt:i4>30</vt:i4>
      </vt:variant>
      <vt:variant>
        <vt:i4>0</vt:i4>
      </vt:variant>
      <vt:variant>
        <vt:i4>5</vt:i4>
      </vt:variant>
      <vt:variant>
        <vt:lpwstr>https://ec.europa.eu/eurostat/en/web/products-statistical-books/-/ks-gp-13-002</vt:lpwstr>
      </vt:variant>
      <vt:variant>
        <vt:lpwstr/>
      </vt:variant>
      <vt:variant>
        <vt:i4>7602228</vt:i4>
      </vt:variant>
      <vt:variant>
        <vt:i4>27</vt:i4>
      </vt:variant>
      <vt:variant>
        <vt:i4>0</vt:i4>
      </vt:variant>
      <vt:variant>
        <vt:i4>5</vt:i4>
      </vt:variant>
      <vt:variant>
        <vt:lpwstr>https://www.stat.ee/et/esita-andmeid/andmete-esitamisest/ettevotete-uuringud/majandusuksuste-klassifitseerimise-abiinfo</vt:lpwstr>
      </vt:variant>
      <vt:variant>
        <vt:lpwstr/>
      </vt:variant>
      <vt:variant>
        <vt:i4>3670117</vt:i4>
      </vt:variant>
      <vt:variant>
        <vt:i4>24</vt:i4>
      </vt:variant>
      <vt:variant>
        <vt:i4>0</vt:i4>
      </vt:variant>
      <vt:variant>
        <vt:i4>5</vt:i4>
      </vt:variant>
      <vt:variant>
        <vt:lpwstr>https://www.riigiteataja.ee/akt/RES</vt:lpwstr>
      </vt:variant>
      <vt:variant>
        <vt:lpwstr/>
      </vt:variant>
      <vt:variant>
        <vt:i4>6619200</vt:i4>
      </vt:variant>
      <vt:variant>
        <vt:i4>21</vt:i4>
      </vt:variant>
      <vt:variant>
        <vt:i4>0</vt:i4>
      </vt:variant>
      <vt:variant>
        <vt:i4>5</vt:i4>
      </vt:variant>
      <vt:variant>
        <vt:lpwstr>https://eur-lex.europa.eu/legal-content/ET/TXT/PDF/?uri=OJ:L_202401716</vt:lpwstr>
      </vt:variant>
      <vt:variant>
        <vt:lpwstr/>
      </vt:variant>
      <vt:variant>
        <vt:i4>8257538</vt:i4>
      </vt:variant>
      <vt:variant>
        <vt:i4>18</vt:i4>
      </vt:variant>
      <vt:variant>
        <vt:i4>0</vt:i4>
      </vt:variant>
      <vt:variant>
        <vt:i4>5</vt:i4>
      </vt:variant>
      <vt:variant>
        <vt:lpwstr>https://www.fin.ee/sites/default/files/documents/2025-10/Avaliku_sektori_asutused_asutuse_liikide_loikes_juuli_2025.xlsx</vt:lpwstr>
      </vt:variant>
      <vt:variant>
        <vt:lpwstr/>
      </vt:variant>
      <vt:variant>
        <vt:i4>6357059</vt:i4>
      </vt:variant>
      <vt:variant>
        <vt:i4>15</vt:i4>
      </vt:variant>
      <vt:variant>
        <vt:i4>0</vt:i4>
      </vt:variant>
      <vt:variant>
        <vt:i4>5</vt:i4>
      </vt:variant>
      <vt:variant>
        <vt:lpwstr>https://eur-lex.europa.eu/legal-content/ET/TXT/PDF/?uri=OJ:L_202401722</vt:lpwstr>
      </vt:variant>
      <vt:variant>
        <vt:lpwstr/>
      </vt:variant>
      <vt:variant>
        <vt:i4>5767216</vt:i4>
      </vt:variant>
      <vt:variant>
        <vt:i4>12</vt:i4>
      </vt:variant>
      <vt:variant>
        <vt:i4>0</vt:i4>
      </vt:variant>
      <vt:variant>
        <vt:i4>5</vt:i4>
      </vt:variant>
      <vt:variant>
        <vt:lpwstr>https://kliimaministeerium.ee/energiamajanduse_arengukava</vt:lpwstr>
      </vt:variant>
      <vt:variant>
        <vt:lpwstr/>
      </vt:variant>
      <vt:variant>
        <vt:i4>1114115</vt:i4>
      </vt:variant>
      <vt:variant>
        <vt:i4>9</vt:i4>
      </vt:variant>
      <vt:variant>
        <vt:i4>0</vt:i4>
      </vt:variant>
      <vt:variant>
        <vt:i4>5</vt:i4>
      </vt:variant>
      <vt:variant>
        <vt:lpwstr>https://eur-lex.europa.eu/legal-content/ET/TXT/PDF/?uri=CELEX:32022R2299</vt:lpwstr>
      </vt:variant>
      <vt:variant>
        <vt:lpwstr/>
      </vt:variant>
      <vt:variant>
        <vt:i4>6029394</vt:i4>
      </vt:variant>
      <vt:variant>
        <vt:i4>6</vt:i4>
      </vt:variant>
      <vt:variant>
        <vt:i4>0</vt:i4>
      </vt:variant>
      <vt:variant>
        <vt:i4>5</vt:i4>
      </vt:variant>
      <vt:variant>
        <vt:lpwstr>https://www.riigikogu.ee/tegevus/dokumendiregister/toimikud/d5fd33aa-5caf-413e-a9d7-457164adaa99/</vt:lpwstr>
      </vt:variant>
      <vt:variant>
        <vt:lpwstr/>
      </vt:variant>
      <vt:variant>
        <vt:i4>7012425</vt:i4>
      </vt:variant>
      <vt:variant>
        <vt:i4>3</vt:i4>
      </vt:variant>
      <vt:variant>
        <vt:i4>0</vt:i4>
      </vt:variant>
      <vt:variant>
        <vt:i4>5</vt:i4>
      </vt:variant>
      <vt:variant>
        <vt:lpwstr>https://eur-lex.europa.eu/legal-content/ET/TXT/PDF/?uri=OJ:L_202401788</vt:lpwstr>
      </vt:variant>
      <vt:variant>
        <vt:lpwstr/>
      </vt:variant>
      <vt:variant>
        <vt:i4>6488134</vt:i4>
      </vt:variant>
      <vt:variant>
        <vt:i4>0</vt:i4>
      </vt:variant>
      <vt:variant>
        <vt:i4>0</vt:i4>
      </vt:variant>
      <vt:variant>
        <vt:i4>5</vt:i4>
      </vt:variant>
      <vt:variant>
        <vt:lpwstr>https://eur-lex.europa.eu/legal-content/ET/TXT/PDF/?uri=OJ:L_202401275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EnKS jt muutmise eelnõu SK</dc:title>
  <dc:subject/>
  <dc:creator>Liisa Kähr | Sorainen</dc:creator>
  <dc:description/>
  <cp:lastModifiedBy>Katariina Kärsten - JUSTDIGI</cp:lastModifiedBy>
  <cp:revision>1688</cp:revision>
  <dcterms:created xsi:type="dcterms:W3CDTF">2025-06-02T05:42:00Z</dcterms:created>
  <dcterms:modified xsi:type="dcterms:W3CDTF">2026-09-08T07:20:00Z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2026-04-17T12:35:00Z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8fe098d2-428d-4bd4-9803-7195fe96f0e2</vt:lpwstr>
  </property>
  <property fmtid="{D5CDD505-2E9C-101B-9397-08002B2CF9AE}" pid="7" name="MSIP_Label_defa4170-0d19-0005-0004-bc88714345d2_ActionId">
    <vt:lpwstr>b914126b-6181-4e0a-a792-c9a8c48cb37b</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y fmtid="{D5CDD505-2E9C-101B-9397-08002B2CF9AE}" pid="10" name="ContentTypeId">
    <vt:lpwstr>0x0101003E579B56BAECA84AA24CE2339784D7AE</vt:lpwstr>
  </property>
  <property fmtid="{D5CDD505-2E9C-101B-9397-08002B2CF9AE}" pid="11" name="MediaServiceImageTags">
    <vt:lpwstr/>
  </property>
  <property fmtid="{D5CDD505-2E9C-101B-9397-08002B2CF9AE}" pid="12" name="docLang">
    <vt:lpwstr>et</vt:lpwstr>
  </property>
</Properties>
</file>